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30" d="100"/>
          <a:sy n="30" d="100"/>
        </p:scale>
        <p:origin x="884" y="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ow angle exterior view of a modern building facade covered with aluminium discs under a clear, blue sky"/>
          <p:cNvSpPr>
            <a:spLocks noGrp="1"/>
          </p:cNvSpPr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Low angle view of a modern, curved building under a cloudy sky"/>
          <p:cNvSpPr>
            <a:spLocks noGrp="1"/>
          </p:cNvSpPr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View from inside a modern white building with glass panels, looking up to a bright, partly cloudy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ow angle view of the Azadi Tower in Tehran, Iran against a clear, bright sky"/>
          <p:cNvSpPr>
            <a:spLocks noGrp="1"/>
          </p:cNvSpPr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7"/>
          <p:cNvSpPr/>
          <p:nvPr/>
        </p:nvSpPr>
        <p:spPr>
          <a:xfrm rot="10800000" flipH="1">
            <a:off x="0" y="12802451"/>
            <a:ext cx="24384000" cy="913547"/>
          </a:xfrm>
          <a:prstGeom prst="rect">
            <a:avLst/>
          </a:prstGeom>
          <a:gradFill>
            <a:gsLst>
              <a:gs pos="14000">
                <a:srgbClr val="D26697">
                  <a:alpha val="28000"/>
                </a:srgbClr>
              </a:gs>
              <a:gs pos="100000">
                <a:srgbClr val="DA82CF">
                  <a:alpha val="85000"/>
                </a:srgbClr>
              </a:gs>
            </a:gsLst>
            <a:lin ang="6000000"/>
          </a:gra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Gill Sans Nova"/>
                <a:ea typeface="Gill Sans Nova"/>
                <a:cs typeface="Gill Sans Nova"/>
                <a:sym typeface="Gill Sans Nova"/>
              </a:defRPr>
            </a:pPr>
            <a:endParaRPr/>
          </a:p>
        </p:txBody>
      </p:sp>
      <p:sp>
        <p:nvSpPr>
          <p:cNvPr id="170" name="Rectangle 9"/>
          <p:cNvSpPr/>
          <p:nvPr/>
        </p:nvSpPr>
        <p:spPr>
          <a:xfrm flipH="1">
            <a:off x="8077205" y="12802455"/>
            <a:ext cx="16306795" cy="913545"/>
          </a:xfrm>
          <a:prstGeom prst="rect">
            <a:avLst/>
          </a:prstGeom>
          <a:gradFill>
            <a:gsLst>
              <a:gs pos="9000">
                <a:srgbClr val="E4BCA3">
                  <a:alpha val="55000"/>
                </a:srgbClr>
              </a:gs>
              <a:gs pos="99000">
                <a:srgbClr val="D28F66"/>
              </a:gs>
            </a:gsLst>
            <a:lin ang="14400000"/>
          </a:gra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Gill Sans Nova"/>
                <a:ea typeface="Gill Sans Nova"/>
                <a:cs typeface="Gill Sans Nova"/>
                <a:sym typeface="Gill Sans Nova"/>
              </a:defRPr>
            </a:pPr>
            <a:endParaRPr/>
          </a:p>
        </p:txBody>
      </p:sp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2743200" y="1974850"/>
            <a:ext cx="7864475" cy="3789022"/>
          </a:xfrm>
          <a:prstGeom prst="rect">
            <a:avLst/>
          </a:prstGeom>
        </p:spPr>
        <p:txBody>
          <a:bodyPr lIns="0" tIns="0" rIns="0" bIns="0" anchor="b"/>
          <a:lstStyle>
            <a:lvl1pPr defTabSz="1828800">
              <a:lnSpc>
                <a:spcPct val="100000"/>
              </a:lnSpc>
              <a:defRPr sz="6400" cap="all" spc="1400">
                <a:latin typeface="Gill Sans Nova"/>
                <a:ea typeface="Gill Sans Nova"/>
                <a:cs typeface="Gill Sans Nova"/>
                <a:sym typeface="Gill Sans Nova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301983" y="1974850"/>
            <a:ext cx="11375137" cy="9747250"/>
          </a:xfrm>
          <a:prstGeom prst="rect">
            <a:avLst/>
          </a:prstGeom>
        </p:spPr>
        <p:txBody>
          <a:bodyPr lIns="0" tIns="0" rIns="0" bIns="0"/>
          <a:lstStyle>
            <a:lvl1pPr marL="457200" indent="-457200" defTabSz="18288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defRPr sz="4000">
                <a:latin typeface="Gill Sans Nova"/>
                <a:ea typeface="Gill Sans Nova"/>
                <a:cs typeface="Gill Sans Nova"/>
                <a:sym typeface="Gill Sans Nova"/>
              </a:defRPr>
            </a:lvl1pPr>
            <a:lvl2pPr marL="914400" indent="-457200" defTabSz="18288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defRPr sz="4000">
                <a:latin typeface="Gill Sans Nova"/>
                <a:ea typeface="Gill Sans Nova"/>
                <a:cs typeface="Gill Sans Nova"/>
                <a:sym typeface="Gill Sans Nova"/>
              </a:defRPr>
            </a:lvl2pPr>
            <a:lvl3pPr marL="1422400" indent="-508000" defTabSz="18288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defRPr sz="4000">
                <a:latin typeface="Gill Sans Nova"/>
                <a:ea typeface="Gill Sans Nova"/>
                <a:cs typeface="Gill Sans Nova"/>
                <a:sym typeface="Gill Sans Nova"/>
              </a:defRPr>
            </a:lvl3pPr>
            <a:lvl4pPr marL="1943100" indent="-571500" defTabSz="18288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defRPr sz="4000">
                <a:latin typeface="Gill Sans Nova"/>
                <a:ea typeface="Gill Sans Nova"/>
                <a:cs typeface="Gill Sans Nova"/>
                <a:sym typeface="Gill Sans Nova"/>
              </a:defRPr>
            </a:lvl4pPr>
            <a:lvl5pPr marL="2400300" indent="-571500" defTabSz="18288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defRPr sz="4000">
                <a:latin typeface="Gill Sans Nova"/>
                <a:ea typeface="Gill Sans Nova"/>
                <a:cs typeface="Gill Sans Nova"/>
                <a:sym typeface="Gill Sans Nov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743199" y="6117020"/>
            <a:ext cx="7864476" cy="560508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 defTabSz="1828800">
              <a:lnSpc>
                <a:spcPct val="120000"/>
              </a:lnSpc>
              <a:spcBef>
                <a:spcPts val="2000"/>
              </a:spcBef>
              <a:buSzTx/>
              <a:buNone/>
              <a:defRPr sz="3200">
                <a:latin typeface="Gill Sans Nova"/>
                <a:ea typeface="Gill Sans Nova"/>
                <a:cs typeface="Gill Sans Nova"/>
                <a:sym typeface="Gill Sans Nova"/>
              </a:defRPr>
            </a:pPr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91710" y="13055853"/>
            <a:ext cx="421602" cy="424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1600">
                <a:solidFill>
                  <a:srgbClr val="FFFFFF"/>
                </a:solidFill>
                <a:latin typeface="Gill Sans Nova"/>
                <a:ea typeface="Gill Sans Nova"/>
                <a:cs typeface="Gill Sans Nova"/>
                <a:sym typeface="Gill Sans Nov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7"/>
          <p:cNvSpPr/>
          <p:nvPr/>
        </p:nvSpPr>
        <p:spPr>
          <a:xfrm rot="10800000" flipH="1">
            <a:off x="0" y="12802451"/>
            <a:ext cx="24384000" cy="913547"/>
          </a:xfrm>
          <a:prstGeom prst="rect">
            <a:avLst/>
          </a:prstGeom>
          <a:gradFill>
            <a:gsLst>
              <a:gs pos="14000">
                <a:srgbClr val="D26697">
                  <a:alpha val="28000"/>
                </a:srgbClr>
              </a:gs>
              <a:gs pos="100000">
                <a:srgbClr val="DA82CF">
                  <a:alpha val="85000"/>
                </a:srgbClr>
              </a:gs>
            </a:gsLst>
            <a:lin ang="6000000"/>
          </a:gra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Gill Sans Nova"/>
                <a:ea typeface="Gill Sans Nova"/>
                <a:cs typeface="Gill Sans Nova"/>
                <a:sym typeface="Gill Sans Nova"/>
              </a:defRPr>
            </a:pPr>
            <a:endParaRPr/>
          </a:p>
        </p:txBody>
      </p:sp>
      <p:sp>
        <p:nvSpPr>
          <p:cNvPr id="182" name="Rectangle 9"/>
          <p:cNvSpPr/>
          <p:nvPr/>
        </p:nvSpPr>
        <p:spPr>
          <a:xfrm flipH="1">
            <a:off x="8077205" y="12802455"/>
            <a:ext cx="16306795" cy="913545"/>
          </a:xfrm>
          <a:prstGeom prst="rect">
            <a:avLst/>
          </a:prstGeom>
          <a:gradFill>
            <a:gsLst>
              <a:gs pos="9000">
                <a:srgbClr val="E4BCA3">
                  <a:alpha val="55000"/>
                </a:srgbClr>
              </a:gs>
              <a:gs pos="99000">
                <a:srgbClr val="D28F66"/>
              </a:gs>
            </a:gsLst>
            <a:lin ang="14400000"/>
          </a:gra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Gill Sans Nova"/>
                <a:ea typeface="Gill Sans Nova"/>
                <a:cs typeface="Gill Sans Nova"/>
                <a:sym typeface="Gill Sans Nova"/>
              </a:defRPr>
            </a:pPr>
            <a:endParaRPr/>
          </a:p>
        </p:txBody>
      </p:sp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2743200" y="1591055"/>
            <a:ext cx="20482561" cy="2468881"/>
          </a:xfrm>
          <a:prstGeom prst="rect">
            <a:avLst/>
          </a:prstGeom>
        </p:spPr>
        <p:txBody>
          <a:bodyPr lIns="0" tIns="0" rIns="0" bIns="0" anchor="b"/>
          <a:lstStyle>
            <a:lvl1pPr defTabSz="1828800">
              <a:lnSpc>
                <a:spcPct val="100000"/>
              </a:lnSpc>
              <a:defRPr sz="7200" cap="all" spc="1400">
                <a:latin typeface="Gill Sans Nova"/>
                <a:ea typeface="Gill Sans Nova"/>
                <a:cs typeface="Gill Sans Nova"/>
                <a:sym typeface="Gill Sans Nova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743200" y="4224528"/>
            <a:ext cx="9692641" cy="7918705"/>
          </a:xfrm>
          <a:prstGeom prst="rect">
            <a:avLst/>
          </a:prstGeom>
        </p:spPr>
        <p:txBody>
          <a:bodyPr lIns="0" tIns="0" rIns="0" bIns="0"/>
          <a:lstStyle>
            <a:lvl1pPr marL="457200" indent="-457200" defTabSz="18288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defRPr sz="4000">
                <a:latin typeface="Gill Sans Nova"/>
                <a:ea typeface="Gill Sans Nova"/>
                <a:cs typeface="Gill Sans Nova"/>
                <a:sym typeface="Gill Sans Nova"/>
              </a:defRPr>
            </a:lvl1pPr>
            <a:lvl2pPr marL="914400" indent="-457200" defTabSz="18288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defRPr sz="4000">
                <a:latin typeface="Gill Sans Nova"/>
                <a:ea typeface="Gill Sans Nova"/>
                <a:cs typeface="Gill Sans Nova"/>
                <a:sym typeface="Gill Sans Nova"/>
              </a:defRPr>
            </a:lvl2pPr>
            <a:lvl3pPr marL="1422400" indent="-508000" defTabSz="18288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defRPr sz="4000">
                <a:latin typeface="Gill Sans Nova"/>
                <a:ea typeface="Gill Sans Nova"/>
                <a:cs typeface="Gill Sans Nova"/>
                <a:sym typeface="Gill Sans Nova"/>
              </a:defRPr>
            </a:lvl3pPr>
            <a:lvl4pPr marL="1943100" indent="-571500" defTabSz="18288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defRPr sz="4000">
                <a:latin typeface="Gill Sans Nova"/>
                <a:ea typeface="Gill Sans Nova"/>
                <a:cs typeface="Gill Sans Nova"/>
                <a:sym typeface="Gill Sans Nova"/>
              </a:defRPr>
            </a:lvl4pPr>
            <a:lvl5pPr marL="2400300" indent="-571500" defTabSz="1828800">
              <a:lnSpc>
                <a:spcPct val="120000"/>
              </a:lnSpc>
              <a:spcBef>
                <a:spcPts val="2000"/>
              </a:spcBef>
              <a:buSzPct val="100000"/>
              <a:buFont typeface="Arial"/>
              <a:defRPr sz="4000">
                <a:latin typeface="Gill Sans Nova"/>
                <a:ea typeface="Gill Sans Nova"/>
                <a:cs typeface="Gill Sans Nova"/>
                <a:sym typeface="Gill Sans Nov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791710" y="13055853"/>
            <a:ext cx="421602" cy="424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1600">
                <a:solidFill>
                  <a:srgbClr val="FFFFFF"/>
                </a:solidFill>
                <a:latin typeface="Gill Sans Nova"/>
                <a:ea typeface="Gill Sans Nova"/>
                <a:cs typeface="Gill Sans Nova"/>
                <a:sym typeface="Gill Sans Nov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s stairs and a clear,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solidFill>
          <a:srgbClr val="2121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 6"/>
          <p:cNvSpPr/>
          <p:nvPr/>
        </p:nvSpPr>
        <p:spPr>
          <a:xfrm>
            <a:off x="3048000" y="-1"/>
            <a:ext cx="18288000" cy="4371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8651"/>
                </a:lnTo>
                <a:lnTo>
                  <a:pt x="3536" y="18651"/>
                </a:lnTo>
                <a:lnTo>
                  <a:pt x="4211" y="21475"/>
                </a:lnTo>
                <a:lnTo>
                  <a:pt x="4271" y="21600"/>
                </a:lnTo>
                <a:lnTo>
                  <a:pt x="4312" y="21600"/>
                </a:lnTo>
                <a:lnTo>
                  <a:pt x="4331" y="21553"/>
                </a:lnTo>
                <a:lnTo>
                  <a:pt x="4369" y="21475"/>
                </a:lnTo>
                <a:lnTo>
                  <a:pt x="5044" y="18651"/>
                </a:lnTo>
                <a:lnTo>
                  <a:pt x="21600" y="18651"/>
                </a:lnTo>
                <a:lnTo>
                  <a:pt x="21600" y="0"/>
                </a:lnTo>
                <a:close/>
              </a:path>
            </a:pathLst>
          </a:custGeom>
          <a:blipFill>
            <a:blip r:embed="rId2"/>
          </a:blipFill>
          <a:ln w="12700" cap="rnd">
            <a:solidFill>
              <a:srgbClr val="8664B0"/>
            </a:solidFill>
          </a:ln>
        </p:spPr>
        <p:txBody>
          <a:bodyPr tIns="91439" bIns="91439"/>
          <a:lstStyle/>
          <a:p>
            <a:pPr defTabSz="9144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93" name="Title Text"/>
          <p:cNvSpPr txBox="1">
            <a:spLocks noGrp="1"/>
          </p:cNvSpPr>
          <p:nvPr>
            <p:ph type="title"/>
          </p:nvPr>
        </p:nvSpPr>
        <p:spPr>
          <a:xfrm>
            <a:off x="4667994" y="894376"/>
            <a:ext cx="15048006" cy="1940900"/>
          </a:xfrm>
          <a:prstGeom prst="rect">
            <a:avLst/>
          </a:prstGeom>
          <a:effectLst>
            <a:outerShdw blurRad="101600" dir="14400000" rotWithShape="0">
              <a:srgbClr val="000000">
                <a:alpha val="60000"/>
              </a:srgbClr>
            </a:outerShdw>
          </a:effectLst>
        </p:spPr>
        <p:txBody>
          <a:bodyPr lIns="91439" tIns="91439" rIns="91439" bIns="91439" anchor="b"/>
          <a:lstStyle>
            <a:lvl1pPr defTabSz="914400">
              <a:lnSpc>
                <a:spcPct val="100000"/>
              </a:lnSpc>
              <a:defRPr sz="8000" spc="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Title Text</a:t>
            </a:r>
          </a:p>
        </p:txBody>
      </p:sp>
      <p:sp>
        <p:nvSpPr>
          <p:cNvPr id="1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67992" y="4349750"/>
            <a:ext cx="7341446" cy="1152525"/>
          </a:xfrm>
          <a:prstGeom prst="rect">
            <a:avLst/>
          </a:prstGeom>
          <a:effectLst>
            <a:outerShdw blurRad="101600" dir="14400000" rotWithShape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b"/>
          <a:lstStyle>
            <a:lvl1pPr marL="0" indent="0" algn="ctr" defTabSz="914400">
              <a:lnSpc>
                <a:spcPct val="100000"/>
              </a:lnSpc>
              <a:spcBef>
                <a:spcPts val="1200"/>
              </a:spcBef>
              <a:buSzTx/>
              <a:buNone/>
              <a:defRPr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indent="457200" algn="ctr" defTabSz="914400">
              <a:lnSpc>
                <a:spcPct val="100000"/>
              </a:lnSpc>
              <a:spcBef>
                <a:spcPts val="1200"/>
              </a:spcBef>
              <a:buSzTx/>
              <a:buNone/>
              <a:defRPr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indent="914400" algn="ctr" defTabSz="914400">
              <a:lnSpc>
                <a:spcPct val="100000"/>
              </a:lnSpc>
              <a:spcBef>
                <a:spcPts val="1200"/>
              </a:spcBef>
              <a:buSzTx/>
              <a:buNone/>
              <a:defRPr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indent="1371600" algn="ctr" defTabSz="914400">
              <a:lnSpc>
                <a:spcPct val="100000"/>
              </a:lnSpc>
              <a:spcBef>
                <a:spcPts val="1200"/>
              </a:spcBef>
              <a:buSzTx/>
              <a:buNone/>
              <a:defRPr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indent="1828800" algn="ctr" defTabSz="914400">
              <a:lnSpc>
                <a:spcPct val="100000"/>
              </a:lnSpc>
              <a:spcBef>
                <a:spcPts val="1200"/>
              </a:spcBef>
              <a:buSzTx/>
              <a:buNone/>
              <a:defRPr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12374560" y="4349750"/>
            <a:ext cx="7341440" cy="1152525"/>
          </a:xfrm>
          <a:prstGeom prst="rect">
            <a:avLst/>
          </a:prstGeom>
          <a:effectLst>
            <a:outerShdw blurRad="101600" dir="14400000" rotWithShape="0">
              <a:srgbClr val="000000">
                <a:alpha val="40000"/>
              </a:srgbClr>
            </a:outerShdw>
          </a:effectLst>
        </p:spPr>
        <p:txBody>
          <a:bodyPr lIns="91439" tIns="91439" rIns="91439" bIns="91439" anchor="b"/>
          <a:lstStyle/>
          <a:p>
            <a:pPr marL="0" indent="0" algn="ctr" defTabSz="914400">
              <a:lnSpc>
                <a:spcPct val="100000"/>
              </a:lnSpc>
              <a:spcBef>
                <a:spcPts val="1200"/>
              </a:spcBef>
              <a:buSzTx/>
              <a:buNone/>
              <a:defRPr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831433" y="12147472"/>
            <a:ext cx="618967" cy="665501"/>
          </a:xfrm>
          <a:prstGeom prst="rect">
            <a:avLst/>
          </a:prstGeom>
        </p:spPr>
        <p:txBody>
          <a:bodyPr lIns="21600" tIns="21600" rIns="21600" bIns="21600"/>
          <a:lstStyle>
            <a:lvl1pPr algn="r" defTabSz="914400">
              <a:defRPr sz="4000">
                <a:solidFill>
                  <a:srgbClr val="8664B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>
            <a:spLocks noGrp="1"/>
          </p:cNvSpPr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mall section of a modern shell bridge in Qingdao, Shandong, China with a partly cloudy sky above"/>
          <p:cNvSpPr>
            <a:spLocks noGrp="1"/>
          </p:cNvSpPr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and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and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View from inside a stone structure, looking out towards stairs and a clear, blue sky" descr="View from inside a stone structure, looking out towards stairs and a clear, blue sky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7804" b="7908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06" name="Can Africa manage the return of Great Power Competitio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Can Africa manage the return of Great Power Competition?</a:t>
            </a:r>
          </a:p>
        </p:txBody>
      </p:sp>
      <p:sp>
        <p:nvSpPr>
          <p:cNvPr id="207" name="Edson Ziso, IRSK 2025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Edson Ziso, IRSK 2025</a:t>
            </a:r>
          </a:p>
        </p:txBody>
      </p:sp>
      <p:sp>
        <p:nvSpPr>
          <p:cNvPr id="208" name="Exploring transformative regionalism for COMESA in an era of global re-ordering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95300">
              <a:defRPr sz="3300"/>
            </a:lvl1pPr>
          </a:lstStyle>
          <a:p>
            <a:r>
              <a:t>Exploring transformative regionalism for COMESA in an era of global re-ordering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trategic framewor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Strategic frameworks</a:t>
            </a:r>
          </a:p>
        </p:txBody>
      </p:sp>
      <p:sp>
        <p:nvSpPr>
          <p:cNvPr id="243" name="Some Innovative diplomatic approache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1609303">
              <a:lnSpc>
                <a:spcPct val="80000"/>
              </a:lnSpc>
              <a:defRPr sz="5610" spc="-112"/>
            </a:lvl1pPr>
          </a:lstStyle>
          <a:p>
            <a:r>
              <a:t>Some Innovative diplomatic approaches</a:t>
            </a:r>
          </a:p>
        </p:txBody>
      </p:sp>
      <p:sp>
        <p:nvSpPr>
          <p:cNvPr id="244" name="African agency (“Africa’s growing global influence, exemplified by achievements like G20 [Group of 20] membership, signals a continent ready to assert itself”, Carlos Lope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7952" indent="-377952" defTabSz="1511770">
              <a:spcBef>
                <a:spcPts val="2700"/>
              </a:spcBef>
              <a:defRPr sz="2976"/>
            </a:pPr>
            <a:r>
              <a:t>African agency (“</a:t>
            </a:r>
            <a:r>
              <a:rPr i="1"/>
              <a:t>Africa’s growing global influence, exemplified by achievements like G20 [Group of 20] membership, signals a continent ready to assert itself”</a:t>
            </a:r>
            <a:r>
              <a:t>, Carlos Lopes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Avoiding the zero-sum game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Exploit GP rivalry (the US and Soviet Union were played against each other during the CW, same can be done with the US and China today)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creative traditional and public diplomacy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Hedging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Bandwagoning 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Avoid the “take-it-all” approach (Africa +1 summits)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Like-minded regionalism 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Issue-based partnerships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Diaspora-led diplomacy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Expected outco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Expected outcomes</a:t>
            </a:r>
          </a:p>
        </p:txBody>
      </p:sp>
      <p:sp>
        <p:nvSpPr>
          <p:cNvPr id="247" name="Negative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Negative</a:t>
            </a:r>
          </a:p>
        </p:txBody>
      </p:sp>
      <p:sp>
        <p:nvSpPr>
          <p:cNvPr id="248" name="Text Placeholder 4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 defTabSz="914400">
              <a:lnSpc>
                <a:spcPct val="100000"/>
              </a:lnSpc>
              <a:spcBef>
                <a:spcPts val="1200"/>
              </a:spcBef>
              <a:buSzTx/>
              <a:buNone/>
              <a:defRPr sz="4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Positive</a:t>
            </a:r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250" name="Rising authoritarianism…"/>
          <p:cNvSpPr txBox="1"/>
          <p:nvPr/>
        </p:nvSpPr>
        <p:spPr>
          <a:xfrm>
            <a:off x="1273928" y="5719693"/>
            <a:ext cx="7341447" cy="3911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600" indent="-609600">
              <a:buSzPct val="123000"/>
              <a:buChar char="•"/>
              <a:defRPr>
                <a:solidFill>
                  <a:srgbClr val="FF2600"/>
                </a:solidFill>
              </a:defRPr>
            </a:pPr>
            <a:r>
              <a:t>Rising authoritarianism </a:t>
            </a:r>
          </a:p>
          <a:p>
            <a:pPr marL="609600" indent="-609600">
              <a:buSzPct val="123000"/>
              <a:buChar char="•"/>
              <a:defRPr>
                <a:solidFill>
                  <a:srgbClr val="FF2600"/>
                </a:solidFill>
              </a:defRPr>
            </a:pPr>
            <a:r>
              <a:t>Democratic backsliding, repression</a:t>
            </a:r>
          </a:p>
          <a:p>
            <a:pPr marL="609600" indent="-609600">
              <a:buSzPct val="123000"/>
              <a:buChar char="•"/>
              <a:defRPr>
                <a:solidFill>
                  <a:srgbClr val="FF2600"/>
                </a:solidFill>
              </a:defRPr>
            </a:pPr>
            <a:r>
              <a:t>Deals over diplomacy</a:t>
            </a:r>
          </a:p>
        </p:txBody>
      </p:sp>
      <p:sp>
        <p:nvSpPr>
          <p:cNvPr id="251" name="partnership diversification…"/>
          <p:cNvSpPr txBox="1"/>
          <p:nvPr/>
        </p:nvSpPr>
        <p:spPr>
          <a:xfrm>
            <a:off x="9776866" y="2223597"/>
            <a:ext cx="14008064" cy="11587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09600" indent="-609600">
              <a:buSzPct val="123000"/>
              <a:buChar char="•"/>
              <a:defRPr>
                <a:solidFill>
                  <a:srgbClr val="0433FF"/>
                </a:solidFill>
              </a:defRPr>
            </a:pPr>
            <a:endParaRPr/>
          </a:p>
          <a:p>
            <a:pPr marL="609600" indent="-609600">
              <a:buSzPct val="123000"/>
              <a:buChar char="•"/>
              <a:defRPr>
                <a:solidFill>
                  <a:srgbClr val="0433FF"/>
                </a:solidFill>
              </a:defRPr>
            </a:pPr>
            <a:endParaRPr/>
          </a:p>
          <a:p>
            <a:pPr marL="609600" indent="-609600">
              <a:buSzPct val="123000"/>
              <a:buChar char="•"/>
              <a:defRPr>
                <a:solidFill>
                  <a:srgbClr val="0433FF"/>
                </a:solidFill>
              </a:defRPr>
            </a:pPr>
            <a:endParaRPr/>
          </a:p>
          <a:p>
            <a:pPr marL="609599" indent="-609599">
              <a:buSzPct val="123000"/>
              <a:buChar char="•"/>
              <a:defRPr sz="4500">
                <a:solidFill>
                  <a:srgbClr val="0433FF"/>
                </a:solidFill>
              </a:defRPr>
            </a:pPr>
            <a:r>
              <a:t>partnership diversification</a:t>
            </a:r>
          </a:p>
          <a:p>
            <a:pPr marL="609599" indent="-609599">
              <a:buSzPct val="123000"/>
              <a:buChar char="•"/>
              <a:defRPr sz="4500">
                <a:solidFill>
                  <a:srgbClr val="0433FF"/>
                </a:solidFill>
              </a:defRPr>
            </a:pPr>
            <a:r>
              <a:t>Regional development</a:t>
            </a:r>
          </a:p>
          <a:p>
            <a:pPr marL="609599" indent="-609599">
              <a:buSzPct val="123000"/>
              <a:buChar char="•"/>
              <a:defRPr sz="4500">
                <a:solidFill>
                  <a:srgbClr val="0433FF"/>
                </a:solidFill>
              </a:defRPr>
            </a:pPr>
            <a:r>
              <a:t>Regional integration</a:t>
            </a:r>
          </a:p>
          <a:p>
            <a:pPr marL="609599" indent="-609599">
              <a:buSzPct val="123000"/>
              <a:buChar char="•"/>
              <a:defRPr sz="4500">
                <a:solidFill>
                  <a:srgbClr val="0433FF"/>
                </a:solidFill>
              </a:defRPr>
            </a:pPr>
            <a:r>
              <a:t>long-term strategies</a:t>
            </a:r>
          </a:p>
          <a:p>
            <a:pPr marL="609599" indent="-609599">
              <a:buSzPct val="123000"/>
              <a:buChar char="•"/>
              <a:defRPr sz="4500">
                <a:solidFill>
                  <a:srgbClr val="0433FF"/>
                </a:solidFill>
              </a:defRPr>
            </a:pPr>
            <a:r>
              <a:t>Strategic autonomy</a:t>
            </a:r>
          </a:p>
          <a:p>
            <a:pPr marL="609599" indent="-609599">
              <a:buSzPct val="123000"/>
              <a:buChar char="•"/>
              <a:defRPr sz="4500">
                <a:solidFill>
                  <a:srgbClr val="0433FF"/>
                </a:solidFill>
              </a:defRPr>
            </a:pPr>
            <a:r>
              <a:t>favourable trade agreements</a:t>
            </a:r>
          </a:p>
          <a:p>
            <a:pPr marL="609599" indent="-609599">
              <a:buSzPct val="123000"/>
              <a:buChar char="•"/>
              <a:defRPr sz="4500">
                <a:solidFill>
                  <a:srgbClr val="0433FF"/>
                </a:solidFill>
              </a:defRPr>
            </a:pPr>
            <a:r>
              <a:t> industrial investments &amp; tech advancements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olicy proposa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438338">
              <a:lnSpc>
                <a:spcPct val="80000"/>
              </a:lnSpc>
              <a:defRPr sz="8500" cap="none" spc="-17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Policy proposals</a:t>
            </a:r>
          </a:p>
        </p:txBody>
      </p:sp>
      <p:sp>
        <p:nvSpPr>
          <p:cNvPr id="254" name="Africa should identify its strengths upon which it can leverag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Africa should identify its strengths upon which it can leverage</a:t>
            </a:r>
          </a:p>
          <a:p>
            <a:r>
              <a:t>Effective, pragmatic use of its talent</a:t>
            </a:r>
          </a:p>
          <a:p>
            <a:r>
              <a:t>People-focused not elite-based agendas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“Geopolitical Shifts in Africa: Navigating the New World Order.”(Malcom, 2024).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268347" indent="-197357" defTabSz="1024102">
              <a:lnSpc>
                <a:spcPct val="90000"/>
              </a:lnSpc>
              <a:defRPr sz="3570" b="0" spc="-7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“Geopolitical Shifts in Africa: Navigating the New World Order.”(Malcom, 2024).</a:t>
            </a:r>
          </a:p>
        </p:txBody>
      </p:sp>
      <p:sp>
        <p:nvSpPr>
          <p:cNvPr id="211" name="With abundant natural resources, strategic chokepoints and a large population, combined with political instability, a challenging geography and limited finances, Africa is once again a critical arena for the competition between great powers for global do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396132" indent="-291338" defTabSz="1511770">
              <a:defRPr sz="5270" spc="-105"/>
            </a:lvl1pPr>
          </a:lstStyle>
          <a:p>
            <a:r>
              <a:t>   With abundant natural resources, strategic chokepoints and a large population, combined with political instability, a challenging geography and limited finances, Africa is once again a critical arena for the competition between great powers for global dominance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Is it just GPC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Is it just GPC?</a:t>
            </a:r>
          </a:p>
        </p:txBody>
      </p:sp>
      <p:sp>
        <p:nvSpPr>
          <p:cNvPr id="214" name="Great power competition on the continent is framed variously: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Great power competition on the continent is framed variously:</a:t>
            </a:r>
          </a:p>
        </p:txBody>
      </p:sp>
      <p:sp>
        <p:nvSpPr>
          <p:cNvPr id="215" name="Great Powers jostling for influence in Africa is not new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Great Powers jostling for influence in Africa is not new</a:t>
            </a:r>
          </a:p>
          <a:p>
            <a:r>
              <a:t>A ‘New Cold War?’</a:t>
            </a:r>
          </a:p>
          <a:p>
            <a:r>
              <a:t>A ‘New Scramble’? or </a:t>
            </a:r>
          </a:p>
          <a:p>
            <a:r>
              <a:t>Is Africa simply getting more integrated into the global economy than ever before?</a:t>
            </a:r>
          </a:p>
          <a:p>
            <a:r>
              <a:t>‘… contest between the ‘geopolitical West’ (including Japan and South Korea for example) and the emergent Eurasian ‘alteraxis’ with a China-Russian core’.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Arena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Arenas</a:t>
            </a:r>
          </a:p>
        </p:txBody>
      </p:sp>
      <p:sp>
        <p:nvSpPr>
          <p:cNvPr id="218" name="diplomatic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79119" indent="-579119" defTabSz="2316421">
              <a:spcBef>
                <a:spcPts val="4200"/>
              </a:spcBef>
              <a:defRPr sz="4560"/>
            </a:pPr>
            <a:r>
              <a:t>diplomatic</a:t>
            </a:r>
          </a:p>
          <a:p>
            <a:pPr marL="579119" indent="-579119" defTabSz="2316421">
              <a:spcBef>
                <a:spcPts val="4200"/>
              </a:spcBef>
              <a:defRPr sz="4560"/>
            </a:pPr>
            <a:r>
              <a:t>informational</a:t>
            </a:r>
          </a:p>
          <a:p>
            <a:pPr marL="579119" indent="-579119" defTabSz="2316421">
              <a:spcBef>
                <a:spcPts val="4200"/>
              </a:spcBef>
              <a:defRPr sz="4560"/>
            </a:pPr>
            <a:r>
              <a:t>military</a:t>
            </a:r>
          </a:p>
          <a:p>
            <a:pPr marL="579119" indent="-579119" defTabSz="2316421">
              <a:spcBef>
                <a:spcPts val="4200"/>
              </a:spcBef>
              <a:defRPr sz="4560"/>
            </a:pPr>
            <a:r>
              <a:t>economic (Critical minerals (cobalt, lithium, graphite, manganese…), supply chains, markets</a:t>
            </a:r>
          </a:p>
          <a:p>
            <a:pPr marL="579119" indent="-579119" defTabSz="2316421">
              <a:spcBef>
                <a:spcPts val="4200"/>
              </a:spcBef>
              <a:defRPr sz="4560"/>
            </a:pPr>
            <a:r>
              <a:t>influence-seeking</a:t>
            </a:r>
          </a:p>
          <a:p>
            <a:pPr marL="579119" indent="-579119" defTabSz="2316421">
              <a:spcBef>
                <a:spcPts val="4200"/>
              </a:spcBef>
              <a:defRPr sz="4560"/>
            </a:pPr>
            <a:r>
              <a:t>The return of spheres of influence </a:t>
            </a:r>
          </a:p>
        </p:txBody>
      </p:sp>
      <p:pic>
        <p:nvPicPr>
          <p:cNvPr id="219" name="Small section of a modern shell bridge in Qingdao, Shandong, China with a partly cloudy sky above" descr="Small section of a modern shell bridge in Qingdao, Shandong, China with a partly cloudy sky above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7292" r="7292"/>
          <a:stretch>
            <a:fillRect/>
          </a:stretch>
        </p:blipFill>
        <p:spPr>
          <a:xfrm>
            <a:off x="11318036" y="190475"/>
            <a:ext cx="13011559" cy="13334950"/>
          </a:xfrm>
          <a:prstGeom prst="rect">
            <a:avLst/>
          </a:prstGeom>
        </p:spPr>
      </p:pic>
      <p:sp>
        <p:nvSpPr>
          <p:cNvPr id="220" name="Great Power competi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877520">
              <a:defRPr sz="6544" spc="-130"/>
            </a:lvl1pPr>
          </a:lstStyle>
          <a:p>
            <a:r>
              <a:t>Great Power competition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ontext of GPC in Afric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Context of GPC in Africa</a:t>
            </a:r>
          </a:p>
        </p:txBody>
      </p:sp>
      <p:sp>
        <p:nvSpPr>
          <p:cNvPr id="223" name="Global re-reordering, an ever changing world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Global re-reordering, an ever changing world</a:t>
            </a:r>
          </a:p>
        </p:txBody>
      </p:sp>
      <p:sp>
        <p:nvSpPr>
          <p:cNvPr id="224" name="China’s foothold and growing domina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69391" indent="-469391" defTabSz="1877520">
              <a:spcBef>
                <a:spcPts val="3400"/>
              </a:spcBef>
              <a:defRPr sz="3696"/>
            </a:lvl1pPr>
            <a:lvl2pPr marL="938783" indent="-469391" defTabSz="1877520">
              <a:spcBef>
                <a:spcPts val="3400"/>
              </a:spcBef>
              <a:defRPr sz="3696"/>
            </a:lvl2pPr>
            <a:lvl3pPr marL="1408175" indent="-469391" defTabSz="1877520">
              <a:spcBef>
                <a:spcPts val="3400"/>
              </a:spcBef>
              <a:defRPr sz="3696"/>
            </a:lvl3pPr>
            <a:lvl4pPr marL="1877567" indent="-469391" defTabSz="1877520">
              <a:spcBef>
                <a:spcPts val="3400"/>
              </a:spcBef>
              <a:defRPr sz="3696"/>
            </a:lvl4pPr>
            <a:lvl5pPr marL="2346959" indent="-469391" defTabSz="1877520">
              <a:spcBef>
                <a:spcPts val="3400"/>
              </a:spcBef>
              <a:defRPr sz="3696"/>
            </a:lvl5pPr>
            <a:lvl6pPr marL="2816351" indent="-469391" defTabSz="1877520">
              <a:spcBef>
                <a:spcPts val="3400"/>
              </a:spcBef>
              <a:defRPr sz="3696"/>
            </a:lvl6pPr>
            <a:lvl7pPr marL="3285744" indent="-469391" defTabSz="1877520">
              <a:spcBef>
                <a:spcPts val="3400"/>
              </a:spcBef>
              <a:defRPr sz="3696"/>
            </a:lvl7pPr>
            <a:lvl8pPr marL="3755135" indent="-469391" defTabSz="1877520">
              <a:spcBef>
                <a:spcPts val="3400"/>
              </a:spcBef>
              <a:defRPr sz="3696"/>
            </a:lvl8pPr>
            <a:lvl9pPr marL="4224527" indent="-469391" defTabSz="1877520">
              <a:spcBef>
                <a:spcPts val="3400"/>
              </a:spcBef>
              <a:defRPr sz="3696"/>
            </a:lvl9pPr>
          </a:lstStyle>
          <a:p>
            <a:r>
              <a:t>China’s foothold and growing dominance</a:t>
            </a:r>
          </a:p>
          <a:p>
            <a:pPr lvl="1"/>
            <a:r>
              <a:t> The demise of a US-led Western global hegemony</a:t>
            </a:r>
          </a:p>
          <a:p>
            <a:pPr lvl="2"/>
            <a:r>
              <a:t>Erosion of International law and global norms</a:t>
            </a:r>
          </a:p>
          <a:p>
            <a:pPr lvl="3"/>
            <a:r>
              <a:t>Rising isolationism, nationalism </a:t>
            </a:r>
          </a:p>
          <a:p>
            <a:pPr lvl="4"/>
            <a:r>
              <a:t>Multi-polarity</a:t>
            </a:r>
          </a:p>
          <a:p>
            <a:pPr lvl="5"/>
            <a:r>
              <a:t>Declining multi-lateralism</a:t>
            </a:r>
          </a:p>
          <a:p>
            <a:pPr lvl="6"/>
            <a:r>
              <a:t>Cuts to multilateral institutions (USAID), frozen development assistance</a:t>
            </a:r>
          </a:p>
          <a:p>
            <a:pPr lvl="7"/>
            <a:r>
              <a:t>Diminished role for Africa in global decision-making forums</a:t>
            </a:r>
          </a:p>
          <a:p>
            <a:pPr lvl="8"/>
            <a:r>
              <a:t>Alternative institutions e.g BRICS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Key protagonis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protagonists</a:t>
            </a:r>
          </a:p>
        </p:txBody>
      </p:sp>
      <p:sp>
        <p:nvSpPr>
          <p:cNvPr id="227" name="Different players, different interest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Different players, different interests</a:t>
            </a:r>
          </a:p>
        </p:txBody>
      </p:sp>
      <p:sp>
        <p:nvSpPr>
          <p:cNvPr id="228" name="Chin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36447" indent="-536447" defTabSz="2145738">
              <a:spcBef>
                <a:spcPts val="3900"/>
              </a:spcBef>
              <a:defRPr sz="4224"/>
            </a:pPr>
            <a:r>
              <a:t>China </a:t>
            </a:r>
          </a:p>
          <a:p>
            <a:pPr marL="1072895" lvl="1" indent="-536447" defTabSz="2145738">
              <a:spcBef>
                <a:spcPts val="3900"/>
              </a:spcBef>
              <a:defRPr sz="4224"/>
            </a:pPr>
            <a:r>
              <a:t>US </a:t>
            </a:r>
          </a:p>
          <a:p>
            <a:pPr marL="1609344" lvl="2" indent="-536447" defTabSz="2145738">
              <a:spcBef>
                <a:spcPts val="3900"/>
              </a:spcBef>
              <a:defRPr sz="4224"/>
            </a:pPr>
            <a:r>
              <a:t>Russia</a:t>
            </a:r>
          </a:p>
          <a:p>
            <a:pPr marL="2682239" lvl="4" indent="-536447" defTabSz="2145738">
              <a:spcBef>
                <a:spcPts val="3900"/>
              </a:spcBef>
              <a:defRPr sz="4224"/>
            </a:pPr>
            <a:r>
              <a:t>European Union</a:t>
            </a:r>
          </a:p>
          <a:p>
            <a:pPr marL="3218688" lvl="5" indent="-536447" defTabSz="2145738">
              <a:spcBef>
                <a:spcPts val="3900"/>
              </a:spcBef>
              <a:defRPr sz="4224"/>
            </a:pPr>
            <a:r>
              <a:t>India</a:t>
            </a:r>
          </a:p>
          <a:p>
            <a:pPr marL="3755135" lvl="6" indent="-536447" defTabSz="2145738">
              <a:spcBef>
                <a:spcPts val="3900"/>
              </a:spcBef>
              <a:defRPr sz="4224"/>
            </a:pPr>
            <a:r>
              <a:t>Brazil</a:t>
            </a:r>
          </a:p>
          <a:p>
            <a:pPr marL="4291583" lvl="7" indent="-536447" defTabSz="2145738">
              <a:spcBef>
                <a:spcPts val="3900"/>
              </a:spcBef>
              <a:defRPr sz="4224"/>
            </a:pPr>
            <a:r>
              <a:t>Turkey</a:t>
            </a:r>
          </a:p>
          <a:p>
            <a:pPr marL="4828032" lvl="8" indent="-536447" defTabSz="2145738">
              <a:spcBef>
                <a:spcPts val="3900"/>
              </a:spcBef>
              <a:defRPr sz="4224"/>
            </a:pPr>
            <a:r>
              <a:t>Gulf States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an Africa win this tim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Can Africa win this time?</a:t>
            </a:r>
          </a:p>
        </p:txBody>
      </p:sp>
      <p:sp>
        <p:nvSpPr>
          <p:cNvPr id="231" name="The challenge is how to leverage GPC for Africa’s benefit or win-win scenario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685165">
              <a:defRPr sz="4565"/>
            </a:lvl1pPr>
          </a:lstStyle>
          <a:p>
            <a:r>
              <a:t>The challenge is how to leverage GPC for Africa’s benefit or win-win scenarios</a:t>
            </a:r>
          </a:p>
        </p:txBody>
      </p:sp>
      <p:sp>
        <p:nvSpPr>
          <p:cNvPr id="232" name="GPC represents another threat but it can be an opportunity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GPC represents another threat but it can be an opportunity </a:t>
            </a:r>
          </a:p>
          <a:p>
            <a:r>
              <a:t>Africa remains vulnerable for a variety of reasons</a:t>
            </a:r>
          </a:p>
          <a:p>
            <a:r>
              <a:t>But what is required is strategy</a:t>
            </a:r>
          </a:p>
          <a:p>
            <a:r>
              <a:t>Africa requires innovative diplomatic approaches to navigate GPC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heoretical appro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Theoretical approach</a:t>
            </a:r>
          </a:p>
        </p:txBody>
      </p:sp>
      <p:sp>
        <p:nvSpPr>
          <p:cNvPr id="235" name="Political economy: Normative constructivism in International Relation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767715">
              <a:defRPr sz="5115"/>
            </a:lvl1pPr>
          </a:lstStyle>
          <a:p>
            <a:r>
              <a:t>Political economy: Normative constructivism in International Relations</a:t>
            </a:r>
          </a:p>
        </p:txBody>
      </p:sp>
      <p:sp>
        <p:nvSpPr>
          <p:cNvPr id="236" name="complex interplay of power, economics, and diplomacy in the context of great power competition and regionalis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complex interplay of power, economics, and diplomacy in the context of great power competition and regionalism</a:t>
            </a:r>
          </a:p>
          <a:p>
            <a:pPr defTabSz="2438337"/>
            <a:r>
              <a:t>international law is a normative structure</a:t>
            </a:r>
          </a:p>
          <a:p>
            <a:pPr defTabSz="2438337"/>
            <a:r>
              <a:t>Normative constructivism pays attention to ‘moral norms’ in world politics</a:t>
            </a:r>
          </a:p>
          <a:p>
            <a:pPr defTabSz="2438337"/>
            <a:r>
              <a:t>shared ideas, identities, and norms, rather than solely material factors, shape the international system and state behaviour</a:t>
            </a:r>
          </a:p>
          <a:p>
            <a:pPr defTabSz="2438337"/>
            <a:r>
              <a:t>International norms represent shared ideas, identities and norms - a reflection of the state of the world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Different modes of great power rel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Different modes of great power relations</a:t>
            </a:r>
          </a:p>
        </p:txBody>
      </p:sp>
      <p:sp>
        <p:nvSpPr>
          <p:cNvPr id="239" name="An interrogat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1609303">
              <a:lnSpc>
                <a:spcPct val="80000"/>
              </a:lnSpc>
              <a:defRPr sz="5610" spc="-112"/>
            </a:lvl1pPr>
          </a:lstStyle>
          <a:p>
            <a:r>
              <a:t>An interrogation</a:t>
            </a:r>
          </a:p>
        </p:txBody>
      </p:sp>
      <p:sp>
        <p:nvSpPr>
          <p:cNvPr id="240" name="US…"/>
          <p:cNvSpPr txBox="1">
            <a:spLocks noGrp="1"/>
          </p:cNvSpPr>
          <p:nvPr>
            <p:ph type="body" idx="1"/>
          </p:nvPr>
        </p:nvSpPr>
        <p:spPr>
          <a:xfrm>
            <a:off x="652817" y="3351981"/>
            <a:ext cx="23452535" cy="10209862"/>
          </a:xfrm>
          <a:prstGeom prst="rect">
            <a:avLst/>
          </a:prstGeom>
        </p:spPr>
        <p:txBody>
          <a:bodyPr/>
          <a:lstStyle/>
          <a:p>
            <a:pPr marL="280415" indent="-280415" defTabSz="1121635">
              <a:spcBef>
                <a:spcPts val="2000"/>
              </a:spcBef>
              <a:defRPr sz="2668" b="1">
                <a:solidFill>
                  <a:srgbClr val="0433FF"/>
                </a:solidFill>
              </a:defRPr>
            </a:pPr>
            <a:r>
              <a:t>US </a:t>
            </a:r>
          </a:p>
          <a:p>
            <a:pPr marL="560831" lvl="1" indent="-280415" defTabSz="1121635">
              <a:spcBef>
                <a:spcPts val="2000"/>
              </a:spcBef>
              <a:defRPr sz="2484"/>
            </a:pPr>
            <a:r>
              <a:t>Economic (AGOA is set to expire in 2025)</a:t>
            </a:r>
          </a:p>
          <a:p>
            <a:pPr marL="841247" lvl="2" indent="-280415" defTabSz="1121635">
              <a:spcBef>
                <a:spcPts val="2000"/>
              </a:spcBef>
              <a:defRPr sz="2484"/>
            </a:pPr>
            <a:r>
              <a:t>Diplomatic? (brokering peace deals, e.g Washington Accord (Rwanda &amp; DRC)</a:t>
            </a:r>
          </a:p>
          <a:p>
            <a:pPr marL="841247" lvl="2" indent="-280415" defTabSz="1121635">
              <a:spcBef>
                <a:spcPts val="2000"/>
              </a:spcBef>
              <a:defRPr sz="1978"/>
            </a:pPr>
            <a:endParaRPr/>
          </a:p>
          <a:p>
            <a:pPr marL="301187" indent="-301187" defTabSz="1121635">
              <a:spcBef>
                <a:spcPts val="2000"/>
              </a:spcBef>
              <a:defRPr sz="2484"/>
            </a:pPr>
            <a:r>
              <a:rPr sz="2668" b="1">
                <a:solidFill>
                  <a:srgbClr val="FF2600"/>
                </a:solidFill>
              </a:rPr>
              <a:t>China</a:t>
            </a:r>
            <a:r>
              <a:rPr>
                <a:solidFill>
                  <a:srgbClr val="FF2600"/>
                </a:solidFill>
              </a:rPr>
              <a:t> </a:t>
            </a:r>
            <a:r>
              <a:t>(primarily economic)</a:t>
            </a:r>
          </a:p>
          <a:p>
            <a:pPr marL="560831" lvl="1" indent="-280415" defTabSz="1121635">
              <a:spcBef>
                <a:spcPts val="2000"/>
              </a:spcBef>
              <a:defRPr sz="2484"/>
            </a:pPr>
            <a:r>
              <a:t>Belt &amp; Road Initiative (since 2016)</a:t>
            </a:r>
          </a:p>
          <a:p>
            <a:pPr marL="841247" lvl="2" indent="-280415" defTabSz="1121635">
              <a:spcBef>
                <a:spcPts val="2000"/>
              </a:spcBef>
              <a:defRPr sz="2484"/>
            </a:pPr>
            <a:r>
              <a:t>strategic investments in infrastructure and natural resource projects</a:t>
            </a:r>
          </a:p>
          <a:p>
            <a:pPr marL="1121663" lvl="3" indent="-280415" defTabSz="1121635">
              <a:spcBef>
                <a:spcPts val="2000"/>
              </a:spcBef>
              <a:defRPr sz="2484"/>
            </a:pPr>
            <a:r>
              <a:t>military and security cooperation minor, relative to US &amp; China</a:t>
            </a:r>
          </a:p>
          <a:p>
            <a:pPr marL="280416" indent="-280416" defTabSz="1121635">
              <a:spcBef>
                <a:spcPts val="2000"/>
              </a:spcBef>
              <a:defRPr sz="2668" b="1">
                <a:solidFill>
                  <a:srgbClr val="00F900"/>
                </a:solidFill>
              </a:defRPr>
            </a:pPr>
            <a:r>
              <a:t>European Union</a:t>
            </a:r>
          </a:p>
          <a:p>
            <a:pPr marL="560831" lvl="1" indent="-280415" defTabSz="1121635">
              <a:spcBef>
                <a:spcPts val="2000"/>
              </a:spcBef>
              <a:defRPr sz="2438"/>
            </a:pPr>
            <a:r>
              <a:t>Global Gateway (2021)</a:t>
            </a:r>
          </a:p>
          <a:p>
            <a:pPr marL="841247" lvl="2" indent="-280415" defTabSz="1121635">
              <a:spcBef>
                <a:spcPts val="2000"/>
              </a:spcBef>
              <a:defRPr sz="2438"/>
            </a:pPr>
            <a:r>
              <a:t>Countering China</a:t>
            </a:r>
          </a:p>
          <a:p>
            <a:pPr marL="1121663" lvl="3" indent="-280415" defTabSz="1121635">
              <a:spcBef>
                <a:spcPts val="2000"/>
              </a:spcBef>
              <a:defRPr sz="2438"/>
            </a:pPr>
            <a:r>
              <a:t>Curbing migrant flows</a:t>
            </a:r>
          </a:p>
          <a:p>
            <a:pPr marL="1402080" lvl="4" indent="-280415" defTabSz="1121635">
              <a:spcBef>
                <a:spcPts val="2000"/>
              </a:spcBef>
              <a:defRPr sz="2438"/>
            </a:pPr>
            <a:r>
              <a:t>Green industrialisation</a:t>
            </a:r>
          </a:p>
          <a:p>
            <a:pPr marL="280416" indent="-280416" defTabSz="1121635">
              <a:spcBef>
                <a:spcPts val="2000"/>
              </a:spcBef>
              <a:defRPr sz="2668" b="1">
                <a:solidFill>
                  <a:srgbClr val="0433FF"/>
                </a:solidFill>
              </a:defRPr>
            </a:pPr>
            <a:r>
              <a:t>Russia</a:t>
            </a:r>
          </a:p>
          <a:p>
            <a:pPr marL="560831" lvl="1" indent="-280415" defTabSz="1121635">
              <a:spcBef>
                <a:spcPts val="2000"/>
              </a:spcBef>
              <a:defRPr sz="2438"/>
            </a:pPr>
            <a:r>
              <a:t>Military - Strategic engagements, security cooperation agreements, Wagner mercenary group (Africa Corps)</a:t>
            </a:r>
          </a:p>
          <a:p>
            <a:pPr marL="841247" lvl="2" indent="-280415" defTabSz="1121635">
              <a:spcBef>
                <a:spcPts val="2000"/>
              </a:spcBef>
              <a:defRPr sz="2438"/>
            </a:pPr>
            <a:r>
              <a:t>Diplomatic (disinformation campaigns)</a:t>
            </a:r>
          </a:p>
          <a:p>
            <a:pPr marL="1121663" lvl="3" indent="-280415" defTabSz="1121635">
              <a:spcBef>
                <a:spcPts val="2000"/>
              </a:spcBef>
              <a:defRPr sz="2438"/>
            </a:pPr>
            <a:r>
              <a:t>Undermining democracy and the rule of law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Custom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Century Gothic</vt:lpstr>
      <vt:lpstr>Gill Sans Nova</vt:lpstr>
      <vt:lpstr>Helvetica Neue</vt:lpstr>
      <vt:lpstr>Helvetica Neue Medium</vt:lpstr>
      <vt:lpstr>33_DynamicLight</vt:lpstr>
      <vt:lpstr>Can Africa manage the return of Great Power Competition?</vt:lpstr>
      <vt:lpstr>PowerPoint Presentation</vt:lpstr>
      <vt:lpstr>Is it just GPC?</vt:lpstr>
      <vt:lpstr>Great Power competition</vt:lpstr>
      <vt:lpstr>Context of GPC in Africa</vt:lpstr>
      <vt:lpstr>Key protagonists</vt:lpstr>
      <vt:lpstr>Can Africa win this time?</vt:lpstr>
      <vt:lpstr>Theoretical approach</vt:lpstr>
      <vt:lpstr>Different modes of great power relations</vt:lpstr>
      <vt:lpstr>Strategic frameworks</vt:lpstr>
      <vt:lpstr>Expected outcomes</vt:lpstr>
      <vt:lpstr>Policy proposals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Peter</cp:lastModifiedBy>
  <cp:revision>1</cp:revision>
  <dcterms:modified xsi:type="dcterms:W3CDTF">2025-10-02T06:53:43Z</dcterms:modified>
</cp:coreProperties>
</file>