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9"/>
  </p:notesMasterIdLst>
  <p:sldIdLst>
    <p:sldId id="256" r:id="rId3"/>
    <p:sldId id="259" r:id="rId4"/>
    <p:sldId id="260" r:id="rId5"/>
    <p:sldId id="258" r:id="rId6"/>
    <p:sldId id="262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C58C0-841A-47D3-B995-CDE0847B611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1C8D-5C78-44B6-8FD5-98990547B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7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37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2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7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88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58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2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67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36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3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72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3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3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96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3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78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1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5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86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91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77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62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3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6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2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12A0-9928-4D30-B7D5-B9333F1A125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A2D6-DABE-42A7-96E2-F9A5C4D019BF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5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7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9.png"/><Relationship Id="rId18" Type="http://schemas.openxmlformats.org/officeDocument/2006/relationships/image" Target="../media/image172.png"/><Relationship Id="rId3" Type="http://schemas.openxmlformats.org/officeDocument/2006/relationships/image" Target="../media/image7.png"/><Relationship Id="rId21" Type="http://schemas.openxmlformats.org/officeDocument/2006/relationships/image" Target="../media/image174.png"/><Relationship Id="rId7" Type="http://schemas.openxmlformats.org/officeDocument/2006/relationships/image" Target="../media/image164.png"/><Relationship Id="rId12" Type="http://schemas.openxmlformats.org/officeDocument/2006/relationships/image" Target="../media/image168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11" Type="http://schemas.openxmlformats.org/officeDocument/2006/relationships/image" Target="../media/image167.png"/><Relationship Id="rId5" Type="http://schemas.openxmlformats.org/officeDocument/2006/relationships/image" Target="../media/image9.png"/><Relationship Id="rId15" Type="http://schemas.openxmlformats.org/officeDocument/2006/relationships/image" Target="../media/image170.png"/><Relationship Id="rId23" Type="http://schemas.openxmlformats.org/officeDocument/2006/relationships/image" Target="../media/image176.png"/><Relationship Id="rId10" Type="http://schemas.openxmlformats.org/officeDocument/2006/relationships/image" Target="../media/image166.png"/><Relationship Id="rId19" Type="http://schemas.openxmlformats.org/officeDocument/2006/relationships/image" Target="../media/image173.png"/><Relationship Id="rId4" Type="http://schemas.openxmlformats.org/officeDocument/2006/relationships/image" Target="../media/image134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1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3" Type="http://schemas.openxmlformats.org/officeDocument/2006/relationships/image" Target="../media/image7.png"/><Relationship Id="rId21" Type="http://schemas.openxmlformats.org/officeDocument/2006/relationships/image" Target="../media/image191.png"/><Relationship Id="rId7" Type="http://schemas.openxmlformats.org/officeDocument/2006/relationships/image" Target="../media/image84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5" Type="http://schemas.openxmlformats.org/officeDocument/2006/relationships/image" Target="../media/image19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6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11" Type="http://schemas.openxmlformats.org/officeDocument/2006/relationships/image" Target="../media/image181.png"/><Relationship Id="rId24" Type="http://schemas.openxmlformats.org/officeDocument/2006/relationships/image" Target="../media/image194.png"/><Relationship Id="rId5" Type="http://schemas.openxmlformats.org/officeDocument/2006/relationships/image" Target="../media/image9.png"/><Relationship Id="rId15" Type="http://schemas.openxmlformats.org/officeDocument/2006/relationships/image" Target="../media/image185.png"/><Relationship Id="rId23" Type="http://schemas.openxmlformats.org/officeDocument/2006/relationships/image" Target="../media/image193.png"/><Relationship Id="rId10" Type="http://schemas.openxmlformats.org/officeDocument/2006/relationships/image" Target="../media/image180.png"/><Relationship Id="rId19" Type="http://schemas.openxmlformats.org/officeDocument/2006/relationships/image" Target="../media/image189.png"/><Relationship Id="rId4" Type="http://schemas.openxmlformats.org/officeDocument/2006/relationships/image" Target="../media/image8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Relationship Id="rId22" Type="http://schemas.openxmlformats.org/officeDocument/2006/relationships/image" Target="../media/image1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201.png"/><Relationship Id="rId3" Type="http://schemas.openxmlformats.org/officeDocument/2006/relationships/image" Target="../media/image7.png"/><Relationship Id="rId7" Type="http://schemas.openxmlformats.org/officeDocument/2006/relationships/image" Target="../media/image19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11" Type="http://schemas.openxmlformats.org/officeDocument/2006/relationships/image" Target="../media/image200.png"/><Relationship Id="rId5" Type="http://schemas.openxmlformats.org/officeDocument/2006/relationships/image" Target="../media/image9.png"/><Relationship Id="rId10" Type="http://schemas.openxmlformats.org/officeDocument/2006/relationships/image" Target="../media/image199.png"/><Relationship Id="rId4" Type="http://schemas.openxmlformats.org/officeDocument/2006/relationships/image" Target="../media/image8.png"/><Relationship Id="rId9" Type="http://schemas.openxmlformats.org/officeDocument/2006/relationships/image" Target="../media/image198.png"/><Relationship Id="rId14" Type="http://schemas.openxmlformats.org/officeDocument/2006/relationships/image" Target="../media/image2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213.png"/><Relationship Id="rId3" Type="http://schemas.openxmlformats.org/officeDocument/2006/relationships/image" Target="../media/image7.png"/><Relationship Id="rId21" Type="http://schemas.openxmlformats.org/officeDocument/2006/relationships/image" Target="../media/image215.png"/><Relationship Id="rId7" Type="http://schemas.openxmlformats.org/officeDocument/2006/relationships/image" Target="../media/image79.png"/><Relationship Id="rId12" Type="http://schemas.openxmlformats.org/officeDocument/2006/relationships/image" Target="../media/image208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2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11" Type="http://schemas.openxmlformats.org/officeDocument/2006/relationships/image" Target="../media/image207.png"/><Relationship Id="rId5" Type="http://schemas.openxmlformats.org/officeDocument/2006/relationships/image" Target="../media/image9.png"/><Relationship Id="rId15" Type="http://schemas.openxmlformats.org/officeDocument/2006/relationships/image" Target="../media/image211.png"/><Relationship Id="rId23" Type="http://schemas.openxmlformats.org/officeDocument/2006/relationships/image" Target="../media/image217.png"/><Relationship Id="rId10" Type="http://schemas.openxmlformats.org/officeDocument/2006/relationships/image" Target="../media/image206.png"/><Relationship Id="rId19" Type="http://schemas.openxmlformats.org/officeDocument/2006/relationships/image" Target="../media/image152.png"/><Relationship Id="rId4" Type="http://schemas.openxmlformats.org/officeDocument/2006/relationships/image" Target="../media/image8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Relationship Id="rId22" Type="http://schemas.openxmlformats.org/officeDocument/2006/relationships/image" Target="../media/image2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18" Type="http://schemas.openxmlformats.org/officeDocument/2006/relationships/image" Target="../media/image228.png"/><Relationship Id="rId26" Type="http://schemas.openxmlformats.org/officeDocument/2006/relationships/image" Target="../media/image14.png"/><Relationship Id="rId3" Type="http://schemas.openxmlformats.org/officeDocument/2006/relationships/image" Target="../media/image7.png"/><Relationship Id="rId21" Type="http://schemas.openxmlformats.org/officeDocument/2006/relationships/image" Target="../media/image165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17" Type="http://schemas.openxmlformats.org/officeDocument/2006/relationships/image" Target="../media/image109.png"/><Relationship Id="rId25" Type="http://schemas.openxmlformats.org/officeDocument/2006/relationships/image" Target="../media/image2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7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22.png"/><Relationship Id="rId24" Type="http://schemas.openxmlformats.org/officeDocument/2006/relationships/image" Target="../media/image233.png"/><Relationship Id="rId5" Type="http://schemas.openxmlformats.org/officeDocument/2006/relationships/image" Target="../media/image9.png"/><Relationship Id="rId15" Type="http://schemas.openxmlformats.org/officeDocument/2006/relationships/image" Target="../media/image226.png"/><Relationship Id="rId23" Type="http://schemas.openxmlformats.org/officeDocument/2006/relationships/image" Target="../media/image232.png"/><Relationship Id="rId10" Type="http://schemas.openxmlformats.org/officeDocument/2006/relationships/image" Target="../media/image221.png"/><Relationship Id="rId19" Type="http://schemas.openxmlformats.org/officeDocument/2006/relationships/image" Target="../media/image229.png"/><Relationship Id="rId4" Type="http://schemas.openxmlformats.org/officeDocument/2006/relationships/image" Target="../media/image8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Relationship Id="rId22" Type="http://schemas.openxmlformats.org/officeDocument/2006/relationships/image" Target="../media/image231.png"/><Relationship Id="rId27" Type="http://schemas.openxmlformats.org/officeDocument/2006/relationships/image" Target="../media/image2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1.png"/><Relationship Id="rId18" Type="http://schemas.openxmlformats.org/officeDocument/2006/relationships/image" Target="../media/image245.png"/><Relationship Id="rId3" Type="http://schemas.openxmlformats.org/officeDocument/2006/relationships/image" Target="../media/image7.png"/><Relationship Id="rId21" Type="http://schemas.openxmlformats.org/officeDocument/2006/relationships/image" Target="../media/image248.png"/><Relationship Id="rId7" Type="http://schemas.openxmlformats.org/officeDocument/2006/relationships/image" Target="../media/image237.png"/><Relationship Id="rId12" Type="http://schemas.openxmlformats.org/officeDocument/2006/relationships/image" Target="../media/image240.png"/><Relationship Id="rId17" Type="http://schemas.openxmlformats.org/officeDocument/2006/relationships/image" Target="../media/image24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4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6.png"/><Relationship Id="rId11" Type="http://schemas.openxmlformats.org/officeDocument/2006/relationships/image" Target="../media/image239.png"/><Relationship Id="rId5" Type="http://schemas.openxmlformats.org/officeDocument/2006/relationships/image" Target="../media/image9.png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19" Type="http://schemas.openxmlformats.org/officeDocument/2006/relationships/image" Target="../media/image246.png"/><Relationship Id="rId4" Type="http://schemas.openxmlformats.org/officeDocument/2006/relationships/image" Target="../media/image134.png"/><Relationship Id="rId9" Type="http://schemas.openxmlformats.org/officeDocument/2006/relationships/image" Target="../media/image166.png"/><Relationship Id="rId14" Type="http://schemas.openxmlformats.org/officeDocument/2006/relationships/image" Target="../media/image242.png"/><Relationship Id="rId22" Type="http://schemas.openxmlformats.org/officeDocument/2006/relationships/image" Target="../media/image2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png"/><Relationship Id="rId3" Type="http://schemas.openxmlformats.org/officeDocument/2006/relationships/image" Target="../media/image7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5" Type="http://schemas.openxmlformats.org/officeDocument/2006/relationships/image" Target="../media/image9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8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6.png"/><Relationship Id="rId3" Type="http://schemas.openxmlformats.org/officeDocument/2006/relationships/image" Target="../media/image7.png"/><Relationship Id="rId21" Type="http://schemas.openxmlformats.org/officeDocument/2006/relationships/image" Target="../media/image92.png"/><Relationship Id="rId7" Type="http://schemas.openxmlformats.org/officeDocument/2006/relationships/image" Target="../media/image79.png"/><Relationship Id="rId12" Type="http://schemas.openxmlformats.org/officeDocument/2006/relationships/image" Target="../media/image17.png"/><Relationship Id="rId17" Type="http://schemas.openxmlformats.org/officeDocument/2006/relationships/image" Target="../media/image88.png"/><Relationship Id="rId25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5" Type="http://schemas.openxmlformats.org/officeDocument/2006/relationships/image" Target="../media/image9.png"/><Relationship Id="rId15" Type="http://schemas.openxmlformats.org/officeDocument/2006/relationships/image" Target="../media/image86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2.png"/><Relationship Id="rId19" Type="http://schemas.openxmlformats.org/officeDocument/2006/relationships/image" Target="../media/image90.png"/><Relationship Id="rId31" Type="http://schemas.openxmlformats.org/officeDocument/2006/relationships/image" Target="../media/image101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Relationship Id="rId22" Type="http://schemas.openxmlformats.org/officeDocument/2006/relationships/image" Target="../media/image19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07.png"/><Relationship Id="rId5" Type="http://schemas.openxmlformats.org/officeDocument/2006/relationships/image" Target="../media/image9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8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7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9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0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image" Target="../media/image146.png"/><Relationship Id="rId7" Type="http://schemas.openxmlformats.org/officeDocument/2006/relationships/image" Target="../media/image8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38.png"/><Relationship Id="rId5" Type="http://schemas.openxmlformats.org/officeDocument/2006/relationships/image" Target="../media/image9.png"/><Relationship Id="rId15" Type="http://schemas.openxmlformats.org/officeDocument/2006/relationships/image" Target="../media/image142.png"/><Relationship Id="rId23" Type="http://schemas.openxmlformats.org/officeDocument/2006/relationships/image" Target="../media/image87.png"/><Relationship Id="rId10" Type="http://schemas.openxmlformats.org/officeDocument/2006/relationships/image" Target="../media/image94.png"/><Relationship Id="rId19" Type="http://schemas.openxmlformats.org/officeDocument/2006/relationships/image" Target="../media/image145.png"/><Relationship Id="rId4" Type="http://schemas.openxmlformats.org/officeDocument/2006/relationships/image" Target="../media/image134.png"/><Relationship Id="rId9" Type="http://schemas.openxmlformats.org/officeDocument/2006/relationships/image" Target="../media/image137.png"/><Relationship Id="rId14" Type="http://schemas.openxmlformats.org/officeDocument/2006/relationships/image" Target="../media/image141.png"/><Relationship Id="rId22" Type="http://schemas.openxmlformats.org/officeDocument/2006/relationships/image" Target="../media/image1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7.png"/><Relationship Id="rId21" Type="http://schemas.openxmlformats.org/officeDocument/2006/relationships/image" Target="../media/image160.png"/><Relationship Id="rId7" Type="http://schemas.openxmlformats.org/officeDocument/2006/relationships/image" Target="../media/image79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6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11" Type="http://schemas.openxmlformats.org/officeDocument/2006/relationships/image" Target="../media/image59.png"/><Relationship Id="rId5" Type="http://schemas.openxmlformats.org/officeDocument/2006/relationships/image" Target="../media/image9.png"/><Relationship Id="rId15" Type="http://schemas.openxmlformats.org/officeDocument/2006/relationships/image" Target="../media/image155.png"/><Relationship Id="rId23" Type="http://schemas.openxmlformats.org/officeDocument/2006/relationships/image" Target="../media/image162.png"/><Relationship Id="rId10" Type="http://schemas.openxmlformats.org/officeDocument/2006/relationships/image" Target="../media/image151.png"/><Relationship Id="rId19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150.png"/><Relationship Id="rId14" Type="http://schemas.openxmlformats.org/officeDocument/2006/relationships/image" Target="../media/image154.png"/><Relationship Id="rId22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994" y="1384664"/>
            <a:ext cx="8112035" cy="275626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000" b="1" dirty="0"/>
              <a:t>Competing Narratives and Conflict in Eastern DRC:</a:t>
            </a:r>
            <a:br>
              <a:rPr lang="en-GB" sz="4000" b="1" dirty="0"/>
            </a:br>
            <a:r>
              <a:rPr lang="en-GB" sz="3600" b="1" dirty="0"/>
              <a:t>Exploring Exclusion, Identity Politics, and Regional Security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011" y="4389120"/>
            <a:ext cx="9144000" cy="8686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DR. KIZITO SABALA</a:t>
            </a:r>
          </a:p>
          <a:p>
            <a:r>
              <a:rPr lang="en-GB" dirty="0"/>
              <a:t>FRIDAH NJOKI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9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5562600" cy="5829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295400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50" y="1352550"/>
            <a:ext cx="22860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1828800"/>
            <a:ext cx="171450" cy="1714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14600"/>
            <a:ext cx="219075" cy="1714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3581400"/>
            <a:ext cx="34290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175" y="3686175"/>
            <a:ext cx="133350" cy="1333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4229100"/>
            <a:ext cx="34290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75" y="4333875"/>
            <a:ext cx="133350" cy="1333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4876800"/>
            <a:ext cx="342900" cy="342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125" y="4981575"/>
            <a:ext cx="171450" cy="1333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066800"/>
            <a:ext cx="5562600" cy="5829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1295400"/>
            <a:ext cx="342900" cy="342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6063" y="1352550"/>
            <a:ext cx="257175" cy="2286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200" y="4191000"/>
            <a:ext cx="342900" cy="3429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57975" y="4295775"/>
            <a:ext cx="133350" cy="13335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3200" y="4686300"/>
            <a:ext cx="342900" cy="3429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8925" y="4791075"/>
            <a:ext cx="171450" cy="13335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200" y="5257800"/>
            <a:ext cx="342900" cy="3429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57975" y="5362575"/>
            <a:ext cx="133350" cy="13335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3200" y="5753100"/>
            <a:ext cx="5105400" cy="91440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67500" y="5886450"/>
            <a:ext cx="142875" cy="152400"/>
          </a:xfrm>
          <a:prstGeom prst="rect">
            <a:avLst/>
          </a:prstGeom>
        </p:spPr>
      </p:pic>
      <p:sp>
        <p:nvSpPr>
          <p:cNvPr id="38" name="Text 0"/>
          <p:cNvSpPr/>
          <p:nvPr/>
        </p:nvSpPr>
        <p:spPr>
          <a:xfrm>
            <a:off x="381000" y="209550"/>
            <a:ext cx="773779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Competing Narrative 6: Regional Security Concerns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"/>
          <p:cNvSpPr/>
          <p:nvPr/>
        </p:nvSpPr>
        <p:spPr>
          <a:xfrm>
            <a:off x="990600" y="1295400"/>
            <a:ext cx="561594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Overview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2"/>
          <p:cNvSpPr/>
          <p:nvPr/>
        </p:nvSpPr>
        <p:spPr>
          <a:xfrm>
            <a:off x="781050" y="17907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The Great Lakes region faces complex, highly insecure peace and security environment, especially in Eastern DRC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3"/>
          <p:cNvSpPr/>
          <p:nvPr/>
        </p:nvSpPr>
        <p:spPr>
          <a:xfrm>
            <a:off x="828675" y="24765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Foreign armed groups like FDLR, ADF, and FNL continue operating in DRC territory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4"/>
          <p:cNvSpPr/>
          <p:nvPr/>
        </p:nvSpPr>
        <p:spPr>
          <a:xfrm>
            <a:off x="533400" y="3162300"/>
            <a:ext cx="56159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Regional Security Dynamics: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5"/>
          <p:cNvSpPr/>
          <p:nvPr/>
        </p:nvSpPr>
        <p:spPr>
          <a:xfrm>
            <a:off x="990600" y="3543300"/>
            <a:ext cx="4648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Political security competition among small Great Lakes countries (DRC, Rwanda, Burundi, Uganda) is inseparable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6"/>
          <p:cNvSpPr/>
          <p:nvPr/>
        </p:nvSpPr>
        <p:spPr>
          <a:xfrm>
            <a:off x="990600" y="4191000"/>
            <a:ext cx="4648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Characterized by historical enmity, constantly changing alliances, and proxy wars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7"/>
          <p:cNvSpPr/>
          <p:nvPr/>
        </p:nvSpPr>
        <p:spPr>
          <a:xfrm>
            <a:off x="990600" y="4838700"/>
            <a:ext cx="4648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International debates often focus on Rwanda's security concerns while ignoring DRC's own deep security concerns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8"/>
          <p:cNvSpPr/>
          <p:nvPr/>
        </p:nvSpPr>
        <p:spPr>
          <a:xfrm>
            <a:off x="7010400" y="1295400"/>
            <a:ext cx="561594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Neighboring Countries' Involvement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9"/>
          <p:cNvSpPr/>
          <p:nvPr/>
        </p:nvSpPr>
        <p:spPr>
          <a:xfrm>
            <a:off x="7010400" y="1752600"/>
            <a:ext cx="3870960" cy="13849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DRC</a:t>
            </a:r>
            <a:endParaRPr lang="en-US" sz="1120" b="1" dirty="0">
              <a:solidFill>
                <a:srgbClr val="000000"/>
              </a:solidFill>
              <a:latin typeface="Arial" pitchFamily="34" charset="0"/>
              <a:cs typeface="Arial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-120"/>
              </a:rPr>
              <a:t>Rwanda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Burundi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-120"/>
              </a:rPr>
              <a:t>Uganda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Angola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11"/>
          <p:cNvSpPr/>
          <p:nvPr/>
        </p:nvSpPr>
        <p:spPr>
          <a:xfrm>
            <a:off x="6996481" y="3070130"/>
            <a:ext cx="967687" cy="2110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14"/>
          <p:cNvSpPr/>
          <p:nvPr/>
        </p:nvSpPr>
        <p:spPr>
          <a:xfrm>
            <a:off x="6553200" y="3771900"/>
            <a:ext cx="56159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Key Examples: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 15"/>
          <p:cNvSpPr/>
          <p:nvPr/>
        </p:nvSpPr>
        <p:spPr>
          <a:xfrm>
            <a:off x="7010400" y="4152900"/>
            <a:ext cx="499416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FLNC (Mobutu era):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Used Angola as base and launched invasions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 16"/>
          <p:cNvSpPr/>
          <p:nvPr/>
        </p:nvSpPr>
        <p:spPr>
          <a:xfrm>
            <a:off x="7010400" y="46482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FDLR (post-genocide):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Hutu militias established safe havens in Eastern DRC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 17"/>
          <p:cNvSpPr/>
          <p:nvPr/>
        </p:nvSpPr>
        <p:spPr>
          <a:xfrm>
            <a:off x="7010400" y="5219700"/>
            <a:ext cx="49499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Uganda &amp; Burundi: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ADF, LRA, and FNL operated in Eastern DRC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18"/>
          <p:cNvSpPr/>
          <p:nvPr/>
        </p:nvSpPr>
        <p:spPr>
          <a:xfrm>
            <a:off x="6886575" y="5867400"/>
            <a:ext cx="4876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1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These groups' continued existence has destabilized the entire Great Lakes region and often led to direct or indirect involvement from neighboring countries.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9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3708350" cy="5486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257300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1333500"/>
            <a:ext cx="1905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1752600"/>
            <a:ext cx="104775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2133600"/>
            <a:ext cx="1524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" y="2514600"/>
            <a:ext cx="152400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300" y="2895600"/>
            <a:ext cx="17145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300" y="3276600"/>
            <a:ext cx="17145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00" y="3695700"/>
            <a:ext cx="3286125" cy="1828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7950" y="1066800"/>
            <a:ext cx="3555950" cy="5486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8450" y="1257300"/>
            <a:ext cx="34290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0838" y="1333500"/>
            <a:ext cx="238125" cy="190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8450" y="1752600"/>
            <a:ext cx="3174950" cy="990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08450" y="2895600"/>
            <a:ext cx="3174950" cy="762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08450" y="3810000"/>
            <a:ext cx="3174950" cy="762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78701" y="1066800"/>
            <a:ext cx="3708350" cy="5486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69201" y="1257300"/>
            <a:ext cx="342900" cy="3429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45401" y="1333500"/>
            <a:ext cx="190500" cy="1905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69201" y="1790700"/>
            <a:ext cx="171450" cy="2667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69201" y="2819400"/>
            <a:ext cx="219075" cy="266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69201" y="3619500"/>
            <a:ext cx="219075" cy="2667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9201" y="4419600"/>
            <a:ext cx="3327350" cy="6858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381000" y="209550"/>
            <a:ext cx="981725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Competing Narrative 7: Resource Curse and External Interference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1"/>
          <p:cNvSpPr/>
          <p:nvPr/>
        </p:nvSpPr>
        <p:spPr>
          <a:xfrm>
            <a:off x="952500" y="1257300"/>
            <a:ext cx="366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Resource Wealth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"/>
          <p:cNvSpPr/>
          <p:nvPr/>
        </p:nvSpPr>
        <p:spPr>
          <a:xfrm>
            <a:off x="676275" y="1771650"/>
            <a:ext cx="286052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Estimated $24 trillion in mineral wealth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3"/>
          <p:cNvSpPr/>
          <p:nvPr/>
        </p:nvSpPr>
        <p:spPr>
          <a:xfrm>
            <a:off x="723900" y="2152650"/>
            <a:ext cx="28328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Largest country in Sub-Saharan Africa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4"/>
          <p:cNvSpPr/>
          <p:nvPr/>
        </p:nvSpPr>
        <p:spPr>
          <a:xfrm>
            <a:off x="723900" y="2533650"/>
            <a:ext cx="25530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Rich in rainforests and biodiversity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5"/>
          <p:cNvSpPr/>
          <p:nvPr/>
        </p:nvSpPr>
        <p:spPr>
          <a:xfrm>
            <a:off x="742950" y="2914650"/>
            <a:ext cx="31311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Major global cobalt and tantalum producer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6"/>
          <p:cNvSpPr/>
          <p:nvPr/>
        </p:nvSpPr>
        <p:spPr>
          <a:xfrm>
            <a:off x="742950" y="3295650"/>
            <a:ext cx="30564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Fourth-largest diamond producer globally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7"/>
          <p:cNvSpPr/>
          <p:nvPr/>
        </p:nvSpPr>
        <p:spPr>
          <a:xfrm>
            <a:off x="4965650" y="1257300"/>
            <a:ext cx="34924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Exploitation Patterns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8"/>
          <p:cNvSpPr/>
          <p:nvPr/>
        </p:nvSpPr>
        <p:spPr>
          <a:xfrm>
            <a:off x="4622750" y="1790700"/>
            <a:ext cx="33667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Legacy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9"/>
          <p:cNvSpPr/>
          <p:nvPr/>
        </p:nvSpPr>
        <p:spPr>
          <a:xfrm>
            <a:off x="4622750" y="2019300"/>
            <a:ext cx="30606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Leopold II's rule and Belgian colonialism established system of unlimited exploitation through forced labor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0"/>
          <p:cNvSpPr/>
          <p:nvPr/>
        </p:nvSpPr>
        <p:spPr>
          <a:xfrm>
            <a:off x="4622750" y="2933700"/>
            <a:ext cx="33667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Mobutu's Rule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11"/>
          <p:cNvSpPr/>
          <p:nvPr/>
        </p:nvSpPr>
        <p:spPr>
          <a:xfrm>
            <a:off x="4622750" y="3162300"/>
            <a:ext cx="3060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Country treated as personal property, wealth输送 to clients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2"/>
          <p:cNvSpPr/>
          <p:nvPr/>
        </p:nvSpPr>
        <p:spPr>
          <a:xfrm>
            <a:off x="4622750" y="3848100"/>
            <a:ext cx="33667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Contemporary Exploitation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13"/>
          <p:cNvSpPr/>
          <p:nvPr/>
        </p:nvSpPr>
        <p:spPr>
          <a:xfrm>
            <a:off x="4622750" y="4076700"/>
            <a:ext cx="3060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Internal, regional and external actors compete for DRC's resources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14"/>
          <p:cNvSpPr/>
          <p:nvPr/>
        </p:nvSpPr>
        <p:spPr>
          <a:xfrm>
            <a:off x="8826401" y="1257300"/>
            <a:ext cx="366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External Interference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15"/>
          <p:cNvSpPr/>
          <p:nvPr/>
        </p:nvSpPr>
        <p:spPr>
          <a:xfrm>
            <a:off x="8616851" y="1752600"/>
            <a:ext cx="33876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Neighboring Countries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16"/>
          <p:cNvSpPr/>
          <p:nvPr/>
        </p:nvSpPr>
        <p:spPr>
          <a:xfrm>
            <a:off x="8616851" y="1981200"/>
            <a:ext cx="3079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Zimbabwe, Angola, Namibia have foreign troops; Rwanda, Uganda, Burundi support rebel groups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17"/>
          <p:cNvSpPr/>
          <p:nvPr/>
        </p:nvSpPr>
        <p:spPr>
          <a:xfrm>
            <a:off x="8664476" y="2781300"/>
            <a:ext cx="33352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Western Powers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18"/>
          <p:cNvSpPr/>
          <p:nvPr/>
        </p:nvSpPr>
        <p:spPr>
          <a:xfrm>
            <a:off x="8664476" y="3009900"/>
            <a:ext cx="3032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US intervention in internal affairs, prioritizing mineral wealth for tech and AI innovation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19"/>
          <p:cNvSpPr/>
          <p:nvPr/>
        </p:nvSpPr>
        <p:spPr>
          <a:xfrm>
            <a:off x="8664476" y="3581400"/>
            <a:ext cx="33352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UN Peacekeeping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20"/>
          <p:cNvSpPr/>
          <p:nvPr/>
        </p:nvSpPr>
        <p:spPr>
          <a:xfrm>
            <a:off x="8664476" y="3810000"/>
            <a:ext cx="3032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International troops on the ground, but with limited impact on resource exploitation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21"/>
          <p:cNvSpPr/>
          <p:nvPr/>
        </p:nvSpPr>
        <p:spPr>
          <a:xfrm>
            <a:off x="8483501" y="4533900"/>
            <a:ext cx="30987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1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"Internal instability exacerbates regional geo-political power struggles and proxy wars"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2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11582400" cy="1143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257300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1333500"/>
            <a:ext cx="22860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438400"/>
            <a:ext cx="11430000" cy="2381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4991100"/>
            <a:ext cx="5676900" cy="15621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" y="5181600"/>
            <a:ext cx="3810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075" y="5305425"/>
            <a:ext cx="171450" cy="1333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4991100"/>
            <a:ext cx="5676900" cy="1562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5181600"/>
            <a:ext cx="3810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5305425"/>
            <a:ext cx="152400" cy="13335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381000" y="209550"/>
            <a:ext cx="91509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Impact on Conflict Resolution: Marginalization and Exclusion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"/>
          <p:cNvSpPr/>
          <p:nvPr/>
        </p:nvSpPr>
        <p:spPr>
          <a:xfrm>
            <a:off x="990600" y="1257300"/>
            <a:ext cx="1232154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Marginalization as a Core Cause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2"/>
          <p:cNvSpPr/>
          <p:nvPr/>
        </p:nvSpPr>
        <p:spPr>
          <a:xfrm>
            <a:off x="952500" y="1752600"/>
            <a:ext cx="118186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Marginalization and exclusion are</a:t>
            </a: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not side effects</a:t>
            </a: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but</a:t>
            </a: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core drivers</a:t>
            </a: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of the conflict in Eastern DRC.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3"/>
          <p:cNvSpPr/>
          <p:nvPr/>
        </p:nvSpPr>
        <p:spPr>
          <a:xfrm>
            <a:off x="990600" y="5181600"/>
            <a:ext cx="582549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Recruitment Vulnerability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4"/>
          <p:cNvSpPr/>
          <p:nvPr/>
        </p:nvSpPr>
        <p:spPr>
          <a:xfrm>
            <a:off x="495300" y="5676900"/>
            <a:ext cx="52959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Communities excluded from political power and economic opportunities are vulnerable to recruitment by armed groups that promise protection, income, and revenge.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5"/>
          <p:cNvSpPr/>
          <p:nvPr/>
        </p:nvSpPr>
        <p:spPr>
          <a:xfrm>
            <a:off x="6896100" y="5181600"/>
            <a:ext cx="582549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Failed Peace Agreements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6"/>
          <p:cNvSpPr/>
          <p:nvPr/>
        </p:nvSpPr>
        <p:spPr>
          <a:xfrm>
            <a:off x="6400800" y="5676900"/>
            <a:ext cx="52959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Peace agreements that only include state elites and armed group leaders (bought through government positions) will fail to address the root causes of violence cycles.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7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3225850" cy="1866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219200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295400"/>
            <a:ext cx="1905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150" y="1181100"/>
            <a:ext cx="3225850" cy="1638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5550" y="1333500"/>
            <a:ext cx="34290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7937" y="1409700"/>
            <a:ext cx="238125" cy="190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1499" y="1181100"/>
            <a:ext cx="3225850" cy="16383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3899" y="1333500"/>
            <a:ext cx="34290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9624" y="1409700"/>
            <a:ext cx="171450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3657600"/>
            <a:ext cx="5676900" cy="2133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5300" y="3895725"/>
            <a:ext cx="171450" cy="1714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300" y="4267200"/>
            <a:ext cx="17145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300" y="4838700"/>
            <a:ext cx="1905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5300" y="5410200"/>
            <a:ext cx="1905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0300" y="3657600"/>
            <a:ext cx="5676900" cy="2133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00800" y="3895725"/>
            <a:ext cx="133350" cy="1714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00800" y="42672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00800" y="4610100"/>
            <a:ext cx="1905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00800" y="5181600"/>
            <a:ext cx="152400" cy="1524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381000" y="228600"/>
            <a:ext cx="808944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Impact on Conflict Resolution: Colonial Legacy and Identity Politics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1"/>
          <p:cNvSpPr/>
          <p:nvPr/>
        </p:nvSpPr>
        <p:spPr>
          <a:xfrm>
            <a:off x="914400" y="1219200"/>
            <a:ext cx="321315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Legacy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"/>
          <p:cNvSpPr/>
          <p:nvPr/>
        </p:nvSpPr>
        <p:spPr>
          <a:xfrm>
            <a:off x="723900" y="1638300"/>
            <a:ext cx="2654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Borders drawn during Berlin Conference (1884)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3"/>
          <p:cNvSpPr/>
          <p:nvPr/>
        </p:nvSpPr>
        <p:spPr>
          <a:xfrm>
            <a:off x="723900" y="2095500"/>
            <a:ext cx="29197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"Actual occupation principle" (1964)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4"/>
          <p:cNvSpPr/>
          <p:nvPr/>
        </p:nvSpPr>
        <p:spPr>
          <a:xfrm>
            <a:off x="723900" y="2324100"/>
            <a:ext cx="2654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Belgian policies intensified ethnic tensions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5"/>
          <p:cNvSpPr/>
          <p:nvPr/>
        </p:nvSpPr>
        <p:spPr>
          <a:xfrm>
            <a:off x="3615630" y="1885950"/>
            <a:ext cx="7825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4B5563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maintains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6"/>
          <p:cNvSpPr/>
          <p:nvPr/>
        </p:nvSpPr>
        <p:spPr>
          <a:xfrm>
            <a:off x="5092750" y="1333500"/>
            <a:ext cx="321315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166534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Identity Politics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7"/>
          <p:cNvSpPr/>
          <p:nvPr/>
        </p:nvSpPr>
        <p:spPr>
          <a:xfrm>
            <a:off x="4902250" y="1752600"/>
            <a:ext cx="2654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Identities viewed as fixed and historical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8"/>
          <p:cNvSpPr/>
          <p:nvPr/>
        </p:nvSpPr>
        <p:spPr>
          <a:xfrm>
            <a:off x="4902250" y="2209800"/>
            <a:ext cx="29197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Political manipulation of citizenship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9"/>
          <p:cNvSpPr/>
          <p:nvPr/>
        </p:nvSpPr>
        <p:spPr>
          <a:xfrm>
            <a:off x="4902250" y="2438400"/>
            <a:ext cx="29197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Elite control over identity narratives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10"/>
          <p:cNvSpPr/>
          <p:nvPr/>
        </p:nvSpPr>
        <p:spPr>
          <a:xfrm>
            <a:off x="7873052" y="1885950"/>
            <a:ext cx="6243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4B5563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enables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11"/>
          <p:cNvSpPr/>
          <p:nvPr/>
        </p:nvSpPr>
        <p:spPr>
          <a:xfrm>
            <a:off x="9271099" y="1333500"/>
            <a:ext cx="321315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Political Exploitation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12"/>
          <p:cNvSpPr/>
          <p:nvPr/>
        </p:nvSpPr>
        <p:spPr>
          <a:xfrm>
            <a:off x="9080599" y="1752600"/>
            <a:ext cx="29197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Powerful elites manipulate identity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3"/>
          <p:cNvSpPr/>
          <p:nvPr/>
        </p:nvSpPr>
        <p:spPr>
          <a:xfrm>
            <a:off x="9080599" y="1981200"/>
            <a:ext cx="26543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Resources diverted to favored groups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14"/>
          <p:cNvSpPr/>
          <p:nvPr/>
        </p:nvSpPr>
        <p:spPr>
          <a:xfrm>
            <a:off x="9080599" y="2438400"/>
            <a:ext cx="29197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Exclusion from political processes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5"/>
          <p:cNvSpPr/>
          <p:nvPr/>
        </p:nvSpPr>
        <p:spPr>
          <a:xfrm>
            <a:off x="304800" y="3238500"/>
            <a:ext cx="12740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Impact on Conflict Resolution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16"/>
          <p:cNvSpPr/>
          <p:nvPr/>
        </p:nvSpPr>
        <p:spPr>
          <a:xfrm>
            <a:off x="742950" y="3848100"/>
            <a:ext cx="58254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Obstructing Factors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17"/>
          <p:cNvSpPr/>
          <p:nvPr/>
        </p:nvSpPr>
        <p:spPr>
          <a:xfrm>
            <a:off x="781050" y="4229100"/>
            <a:ext cx="50101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boundaries continue to separate Rwandan communities, preventing resolution of land disputes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18"/>
          <p:cNvSpPr/>
          <p:nvPr/>
        </p:nvSpPr>
        <p:spPr>
          <a:xfrm>
            <a:off x="800100" y="4800600"/>
            <a:ext cx="4991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Identities are manipulated to exclude certain groups from citizenship and resources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19"/>
          <p:cNvSpPr/>
          <p:nvPr/>
        </p:nvSpPr>
        <p:spPr>
          <a:xfrm>
            <a:off x="800100" y="5372100"/>
            <a:ext cx="520862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Structural violence creates conditions where conflict is seen as normal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20"/>
          <p:cNvSpPr/>
          <p:nvPr/>
        </p:nvSpPr>
        <p:spPr>
          <a:xfrm>
            <a:off x="6610350" y="3848100"/>
            <a:ext cx="58254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Way Forward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21"/>
          <p:cNvSpPr/>
          <p:nvPr/>
        </p:nvSpPr>
        <p:spPr>
          <a:xfrm>
            <a:off x="6667500" y="4229100"/>
            <a:ext cx="468671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Address structural causes rather than just managing symptoms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22"/>
          <p:cNvSpPr/>
          <p:nvPr/>
        </p:nvSpPr>
        <p:spPr>
          <a:xfrm>
            <a:off x="6705600" y="4572000"/>
            <a:ext cx="4991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Dialogue that acknowledges historical context and addresses identity concerns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23"/>
          <p:cNvSpPr/>
          <p:nvPr/>
        </p:nvSpPr>
        <p:spPr>
          <a:xfrm>
            <a:off x="6667500" y="5143500"/>
            <a:ext cx="397866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Justice mechanisms that address colonial-era wrongs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3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5562600" cy="5486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409700"/>
            <a:ext cx="309265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32" y="1485900"/>
            <a:ext cx="22860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743200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625" y="2867025"/>
            <a:ext cx="133350" cy="133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390900"/>
            <a:ext cx="3810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625" y="3514725"/>
            <a:ext cx="133350" cy="1333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3886200"/>
            <a:ext cx="3810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625" y="4010025"/>
            <a:ext cx="133350" cy="1333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4419600"/>
            <a:ext cx="5105400" cy="1143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5115" y="4914900"/>
            <a:ext cx="381000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6077" y="5019675"/>
            <a:ext cx="219075" cy="1714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082" y="5153025"/>
            <a:ext cx="171450" cy="1714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9577" y="4914900"/>
            <a:ext cx="381000" cy="381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4827" y="5019675"/>
            <a:ext cx="190500" cy="1714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6770" y="5153025"/>
            <a:ext cx="171450" cy="1714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79764" y="4914900"/>
            <a:ext cx="381000" cy="381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84539" y="5019675"/>
            <a:ext cx="171450" cy="1714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066800"/>
            <a:ext cx="5562600" cy="5486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3200" y="1409700"/>
            <a:ext cx="375196" cy="3810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26423" y="1485900"/>
            <a:ext cx="228600" cy="2286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3200" y="2476500"/>
            <a:ext cx="2476500" cy="914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67500" y="2638425"/>
            <a:ext cx="133350" cy="1714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82100" y="2476500"/>
            <a:ext cx="2476500" cy="914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96400" y="2638425"/>
            <a:ext cx="133350" cy="17145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53200" y="3581400"/>
            <a:ext cx="171450" cy="17145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53200" y="4229100"/>
            <a:ext cx="5105400" cy="1181100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381000" y="209550"/>
            <a:ext cx="96571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Impact on Conflict Resolution: Corruption and Regional Security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1"/>
          <p:cNvSpPr/>
          <p:nvPr/>
        </p:nvSpPr>
        <p:spPr>
          <a:xfrm>
            <a:off x="956965" y="1295400"/>
            <a:ext cx="51054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Corruption as Political Economy "Operating System"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2"/>
          <p:cNvSpPr/>
          <p:nvPr/>
        </p:nvSpPr>
        <p:spPr>
          <a:xfrm>
            <a:off x="533400" y="20574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Corruption is not just a cultural issue but a political economic system that: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"/>
          <p:cNvSpPr/>
          <p:nvPr/>
        </p:nvSpPr>
        <p:spPr>
          <a:xfrm>
            <a:off x="1181100" y="2743200"/>
            <a:ext cx="445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Concentrates wealth and power in state and transnational elites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4"/>
          <p:cNvSpPr/>
          <p:nvPr/>
        </p:nvSpPr>
        <p:spPr>
          <a:xfrm>
            <a:off x="1181100" y="3390900"/>
            <a:ext cx="35643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Is an accepted feature of economic activity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5"/>
          <p:cNvSpPr/>
          <p:nvPr/>
        </p:nvSpPr>
        <p:spPr>
          <a:xfrm>
            <a:off x="1181100" y="3886200"/>
            <a:ext cx="453495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Systemic reform efforts are systematically undermined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6"/>
          <p:cNvSpPr/>
          <p:nvPr/>
        </p:nvSpPr>
        <p:spPr>
          <a:xfrm>
            <a:off x="445770" y="4572000"/>
            <a:ext cx="5280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How Corruption Undermines Peace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7"/>
          <p:cNvSpPr/>
          <p:nvPr/>
        </p:nvSpPr>
        <p:spPr>
          <a:xfrm>
            <a:off x="734965" y="5372100"/>
            <a:ext cx="170144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Weakens state institutions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8"/>
          <p:cNvSpPr/>
          <p:nvPr/>
        </p:nvSpPr>
        <p:spPr>
          <a:xfrm>
            <a:off x="2993179" y="5372100"/>
            <a:ext cx="95394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Enriches elites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9"/>
          <p:cNvSpPr/>
          <p:nvPr/>
        </p:nvSpPr>
        <p:spPr>
          <a:xfrm>
            <a:off x="4542316" y="5372100"/>
            <a:ext cx="85604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Fuels conflict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10"/>
          <p:cNvSpPr/>
          <p:nvPr/>
        </p:nvSpPr>
        <p:spPr>
          <a:xfrm>
            <a:off x="7042696" y="1295400"/>
            <a:ext cx="51054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Misinterpreted Regional Security Concerns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11"/>
          <p:cNvSpPr/>
          <p:nvPr/>
        </p:nvSpPr>
        <p:spPr>
          <a:xfrm>
            <a:off x="6553200" y="2057400"/>
            <a:ext cx="56159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Both Congo and Rwanda have legitimate security concerns: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12"/>
          <p:cNvSpPr/>
          <p:nvPr/>
        </p:nvSpPr>
        <p:spPr>
          <a:xfrm>
            <a:off x="6877050" y="2590800"/>
            <a:ext cx="24726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1D4ED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Congo's Concerns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13"/>
          <p:cNvSpPr/>
          <p:nvPr/>
        </p:nvSpPr>
        <p:spPr>
          <a:xfrm>
            <a:off x="6667500" y="2895600"/>
            <a:ext cx="2247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Worries about Rwanda's aggression and support for rebels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14"/>
          <p:cNvSpPr/>
          <p:nvPr/>
        </p:nvSpPr>
        <p:spPr>
          <a:xfrm>
            <a:off x="9505950" y="2590800"/>
            <a:ext cx="24726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B9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Rwanda's Concerns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15"/>
          <p:cNvSpPr/>
          <p:nvPr/>
        </p:nvSpPr>
        <p:spPr>
          <a:xfrm>
            <a:off x="9296400" y="2895600"/>
            <a:ext cx="2247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Worries about FDLR armed groups and genocide perpetrators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16"/>
          <p:cNvSpPr/>
          <p:nvPr/>
        </p:nvSpPr>
        <p:spPr>
          <a:xfrm>
            <a:off x="6800850" y="35433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International debates often focus on Rwanda's concerns while ignoring Congo's legitimate concerns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17"/>
          <p:cNvSpPr/>
          <p:nvPr/>
        </p:nvSpPr>
        <p:spPr>
          <a:xfrm>
            <a:off x="6465570" y="4381500"/>
            <a:ext cx="5280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Impact on Peace Efforts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18"/>
          <p:cNvSpPr/>
          <p:nvPr/>
        </p:nvSpPr>
        <p:spPr>
          <a:xfrm>
            <a:off x="6705600" y="4724400"/>
            <a:ext cx="4800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1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"This misreading of security concerns has paralyzed peace efforts in the Great Lakes region"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91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11582400" cy="2209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33350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790700"/>
            <a:ext cx="171450" cy="1714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300" y="1790700"/>
            <a:ext cx="219075" cy="1714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52700"/>
            <a:ext cx="171450" cy="1714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0300" y="2552700"/>
            <a:ext cx="171450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" y="3543300"/>
            <a:ext cx="171450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3962400"/>
            <a:ext cx="5676900" cy="1905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300" y="4533900"/>
            <a:ext cx="342900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" y="4629150"/>
            <a:ext cx="1905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5300" y="5105400"/>
            <a:ext cx="34290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500" y="5200650"/>
            <a:ext cx="1905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0300" y="3962400"/>
            <a:ext cx="5676900" cy="1905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0800" y="4533900"/>
            <a:ext cx="342900" cy="3429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96050" y="462915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00800" y="5105400"/>
            <a:ext cx="342900" cy="3429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6525" y="5200650"/>
            <a:ext cx="17145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4800" y="6096000"/>
            <a:ext cx="11582400" cy="5334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381000" y="209550"/>
            <a:ext cx="525692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Conclusion and Recommendations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1"/>
          <p:cNvSpPr/>
          <p:nvPr/>
        </p:nvSpPr>
        <p:spPr>
          <a:xfrm>
            <a:off x="876300" y="1295400"/>
            <a:ext cx="122377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Key Conclusions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"/>
          <p:cNvSpPr/>
          <p:nvPr/>
        </p:nvSpPr>
        <p:spPr>
          <a:xfrm>
            <a:off x="819150" y="1752600"/>
            <a:ext cx="51625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Different narratives, multiple interpretations, and exclusion largely explain why the conflict is difficult to resolve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3"/>
          <p:cNvSpPr/>
          <p:nvPr/>
        </p:nvSpPr>
        <p:spPr>
          <a:xfrm>
            <a:off x="6543675" y="1752600"/>
            <a:ext cx="51149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Marginalization creates conditions where communities are vulnerable to recruitment by armed groups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4"/>
          <p:cNvSpPr/>
          <p:nvPr/>
        </p:nvSpPr>
        <p:spPr>
          <a:xfrm>
            <a:off x="819150" y="2514600"/>
            <a:ext cx="5210428" cy="5139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legacy and identity politics continue to fuel the conflict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5"/>
          <p:cNvSpPr/>
          <p:nvPr/>
        </p:nvSpPr>
        <p:spPr>
          <a:xfrm>
            <a:off x="6496050" y="2514600"/>
            <a:ext cx="51625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Corruption as a system perpetuates the cycle of violence and instability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6"/>
          <p:cNvSpPr/>
          <p:nvPr/>
        </p:nvSpPr>
        <p:spPr>
          <a:xfrm>
            <a:off x="590550" y="3505200"/>
            <a:ext cx="12740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Recommendations for More Inclusive Approaches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7"/>
          <p:cNvSpPr/>
          <p:nvPr/>
        </p:nvSpPr>
        <p:spPr>
          <a:xfrm>
            <a:off x="495300" y="4152900"/>
            <a:ext cx="58254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Addressing Exclusion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8"/>
          <p:cNvSpPr/>
          <p:nvPr/>
        </p:nvSpPr>
        <p:spPr>
          <a:xfrm>
            <a:off x="952500" y="4533900"/>
            <a:ext cx="52279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Historically Informed Approaches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9"/>
          <p:cNvSpPr/>
          <p:nvPr/>
        </p:nvSpPr>
        <p:spPr>
          <a:xfrm>
            <a:off x="952500" y="4762500"/>
            <a:ext cx="52279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Acknowledge colonial legacies and identity politics in peace processes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10"/>
          <p:cNvSpPr/>
          <p:nvPr/>
        </p:nvSpPr>
        <p:spPr>
          <a:xfrm>
            <a:off x="952500" y="5105400"/>
            <a:ext cx="4817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Inclusive Governance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11"/>
          <p:cNvSpPr/>
          <p:nvPr/>
        </p:nvSpPr>
        <p:spPr>
          <a:xfrm>
            <a:off x="952500" y="5334000"/>
            <a:ext cx="4817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Ensure participation of marginalized groups in political processes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12"/>
          <p:cNvSpPr/>
          <p:nvPr/>
        </p:nvSpPr>
        <p:spPr>
          <a:xfrm>
            <a:off x="6400800" y="4152900"/>
            <a:ext cx="58254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Systemic Challenges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13"/>
          <p:cNvSpPr/>
          <p:nvPr/>
        </p:nvSpPr>
        <p:spPr>
          <a:xfrm>
            <a:off x="6858000" y="4533900"/>
            <a:ext cx="531160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Regional Security Dialogue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4"/>
          <p:cNvSpPr/>
          <p:nvPr/>
        </p:nvSpPr>
        <p:spPr>
          <a:xfrm>
            <a:off x="6858000" y="4762500"/>
            <a:ext cx="531160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Address concerns of neighboring countries while ensuring transparency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15"/>
          <p:cNvSpPr/>
          <p:nvPr/>
        </p:nvSpPr>
        <p:spPr>
          <a:xfrm>
            <a:off x="6858000" y="5105400"/>
            <a:ext cx="508780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Anti-Corruption Measures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6"/>
          <p:cNvSpPr/>
          <p:nvPr/>
        </p:nvSpPr>
        <p:spPr>
          <a:xfrm>
            <a:off x="6858000" y="5334000"/>
            <a:ext cx="508780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Implement transparency and accountability in resource management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17"/>
          <p:cNvSpPr/>
          <p:nvPr/>
        </p:nvSpPr>
        <p:spPr>
          <a:xfrm>
            <a:off x="-106680" y="6248400"/>
            <a:ext cx="1240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1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"Peace in Eastern DRC requires addressing both the symptoms and root causes of conflict, while ensuring inclusive participation of all affected communities."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24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463"/>
            <a:ext cx="10515600" cy="52495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9600" b="1" dirty="0"/>
              <a:t>END</a:t>
            </a:r>
          </a:p>
          <a:p>
            <a:pPr marL="0" indent="0" algn="ctr">
              <a:buNone/>
            </a:pP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0420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5562600" cy="5486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295400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371600"/>
            <a:ext cx="22860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1866900"/>
            <a:ext cx="133350" cy="1714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52700"/>
            <a:ext cx="171450" cy="1714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3238500"/>
            <a:ext cx="152400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4267200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75" y="4391025"/>
            <a:ext cx="171450" cy="1333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4762500"/>
            <a:ext cx="3810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175" y="4886325"/>
            <a:ext cx="171450" cy="1333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5257800"/>
            <a:ext cx="381000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175" y="5381625"/>
            <a:ext cx="171450" cy="1333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066800"/>
            <a:ext cx="5562600" cy="5486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200" y="1295400"/>
            <a:ext cx="381000" cy="381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9400" y="1371600"/>
            <a:ext cx="228600" cy="228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3200" y="2895600"/>
            <a:ext cx="5105400" cy="533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3200" y="4038600"/>
            <a:ext cx="248543" cy="381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34609" y="4162425"/>
            <a:ext cx="85725" cy="1333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3200" y="4686300"/>
            <a:ext cx="356295" cy="3810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45622" y="4810125"/>
            <a:ext cx="171450" cy="13335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381000" y="209550"/>
            <a:ext cx="827804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Introduction: Conflict Background &amp; Research Purpose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1"/>
          <p:cNvSpPr/>
          <p:nvPr/>
        </p:nvSpPr>
        <p:spPr>
          <a:xfrm>
            <a:off x="1028700" y="1295400"/>
            <a:ext cx="561594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Conflict Background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"/>
          <p:cNvSpPr/>
          <p:nvPr/>
        </p:nvSpPr>
        <p:spPr>
          <a:xfrm>
            <a:off x="742950" y="1828800"/>
            <a:ext cx="5105400" cy="26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Eastern DRC conflict is a miniature of Great Lakes region's instability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3"/>
          <p:cNvSpPr/>
          <p:nvPr/>
        </p:nvSpPr>
        <p:spPr>
          <a:xfrm>
            <a:off x="781050" y="25146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Characterized by competing narratives, multiple interpretations, and exclusion phenomena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4"/>
          <p:cNvSpPr/>
          <p:nvPr/>
        </p:nvSpPr>
        <p:spPr>
          <a:xfrm>
            <a:off x="762000" y="32004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M23 rebellion's rapid expansion (Feb-Mar 2025) reignited discussions about root causes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5"/>
          <p:cNvSpPr/>
          <p:nvPr/>
        </p:nvSpPr>
        <p:spPr>
          <a:xfrm>
            <a:off x="533400" y="3886200"/>
            <a:ext cx="56159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Key Characteristics: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6"/>
          <p:cNvSpPr/>
          <p:nvPr/>
        </p:nvSpPr>
        <p:spPr>
          <a:xfrm>
            <a:off x="1028700" y="4324350"/>
            <a:ext cx="399405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Complex and multi-faceted nature of the conflict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7"/>
          <p:cNvSpPr/>
          <p:nvPr/>
        </p:nvSpPr>
        <p:spPr>
          <a:xfrm>
            <a:off x="1028700" y="4819650"/>
            <a:ext cx="35289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Different narratives compete for legitimacy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8"/>
          <p:cNvSpPr/>
          <p:nvPr/>
        </p:nvSpPr>
        <p:spPr>
          <a:xfrm>
            <a:off x="1028700" y="5314950"/>
            <a:ext cx="395230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Exclusion and marginalization of certain groups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9"/>
          <p:cNvSpPr/>
          <p:nvPr/>
        </p:nvSpPr>
        <p:spPr>
          <a:xfrm>
            <a:off x="7048500" y="1295400"/>
            <a:ext cx="561594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Research Purpose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10"/>
          <p:cNvSpPr/>
          <p:nvPr/>
        </p:nvSpPr>
        <p:spPr>
          <a:xfrm>
            <a:off x="6553200" y="18288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This report analyzes competing narratives, exclusion phenomena, and overlooked perspectives in Eastern DRC conflict.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11"/>
          <p:cNvSpPr/>
          <p:nvPr/>
        </p:nvSpPr>
        <p:spPr>
          <a:xfrm>
            <a:off x="6553200" y="2514600"/>
            <a:ext cx="56159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Core Argument: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2"/>
          <p:cNvSpPr/>
          <p:nvPr/>
        </p:nvSpPr>
        <p:spPr>
          <a:xfrm>
            <a:off x="6705600" y="28956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1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Different narratives, multiple interpretations, and exclusion largely explain why the conflict is difficult to resolve and manage.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13"/>
          <p:cNvSpPr/>
          <p:nvPr/>
        </p:nvSpPr>
        <p:spPr>
          <a:xfrm>
            <a:off x="6553200" y="3581400"/>
            <a:ext cx="56159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Research Questions: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4"/>
          <p:cNvSpPr/>
          <p:nvPr/>
        </p:nvSpPr>
        <p:spPr>
          <a:xfrm>
            <a:off x="6916043" y="3962400"/>
            <a:ext cx="4742557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What competing narratives are misinterpreted, unexplored, or ignored in negotiation processes?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15"/>
          <p:cNvSpPr/>
          <p:nvPr/>
        </p:nvSpPr>
        <p:spPr>
          <a:xfrm>
            <a:off x="7023795" y="4610100"/>
            <a:ext cx="463480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How these factors influence conflict resolution and management?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8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990600"/>
            <a:ext cx="5753100" cy="26955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1181100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" y="1285875"/>
            <a:ext cx="142875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1866900"/>
            <a:ext cx="1143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2419350"/>
            <a:ext cx="1143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2971800"/>
            <a:ext cx="1143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990600"/>
            <a:ext cx="5753100" cy="26955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1181100"/>
            <a:ext cx="476250" cy="476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7488" y="1285875"/>
            <a:ext cx="142875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1866900"/>
            <a:ext cx="1143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2419350"/>
            <a:ext cx="1143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2971800"/>
            <a:ext cx="1143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3914775"/>
            <a:ext cx="5753100" cy="233362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" y="4105275"/>
            <a:ext cx="476250" cy="4762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" y="4210050"/>
            <a:ext cx="171450" cy="266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100" y="4791075"/>
            <a:ext cx="1143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100" y="5114925"/>
            <a:ext cx="1143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100" y="5791476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0523" y="4233863"/>
            <a:ext cx="5753100" cy="233362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0800" y="4105275"/>
            <a:ext cx="476250" cy="4762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43675" y="4210050"/>
            <a:ext cx="190500" cy="2667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0800" y="4791075"/>
            <a:ext cx="114300" cy="1524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0800" y="5438775"/>
            <a:ext cx="114300" cy="152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0800" y="5958570"/>
            <a:ext cx="114300" cy="152400"/>
          </a:xfrm>
          <a:prstGeom prst="rect">
            <a:avLst/>
          </a:prstGeom>
        </p:spPr>
      </p:pic>
      <p:sp>
        <p:nvSpPr>
          <p:cNvPr id="30" name="Text 0"/>
          <p:cNvSpPr/>
          <p:nvPr/>
        </p:nvSpPr>
        <p:spPr>
          <a:xfrm>
            <a:off x="381000" y="209550"/>
            <a:ext cx="11218817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Theoretical Approach: Conflict Resolution Theory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2040" dirty="0"/>
          </a:p>
        </p:txBody>
      </p:sp>
      <p:sp>
        <p:nvSpPr>
          <p:cNvPr id="31" name="Text 1"/>
          <p:cNvSpPr/>
          <p:nvPr/>
        </p:nvSpPr>
        <p:spPr>
          <a:xfrm>
            <a:off x="1009650" y="1285875"/>
            <a:ext cx="390450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Azar's Protracted Social Conflict (1985)</a:t>
            </a:r>
            <a:endParaRPr lang="en-US" sz="1380" dirty="0"/>
          </a:p>
        </p:txBody>
      </p:sp>
      <p:sp>
        <p:nvSpPr>
          <p:cNvPr id="32" name="Text 2"/>
          <p:cNvSpPr/>
          <p:nvPr/>
        </p:nvSpPr>
        <p:spPr>
          <a:xfrm>
            <a:off x="609600" y="1828800"/>
            <a:ext cx="518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Seemingly unsolvable disputes where basic human needs based on community identity are deprived</a:t>
            </a:r>
            <a:endParaRPr lang="en-US" sz="1120" dirty="0"/>
          </a:p>
        </p:txBody>
      </p:sp>
      <p:sp>
        <p:nvSpPr>
          <p:cNvPr id="33" name="Text 3"/>
          <p:cNvSpPr/>
          <p:nvPr/>
        </p:nvSpPr>
        <p:spPr>
          <a:xfrm>
            <a:off x="609600" y="2381250"/>
            <a:ext cx="518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Emphasizes structural factors like underdevelopment and calls for responsive social institutions</a:t>
            </a:r>
            <a:endParaRPr lang="en-US" sz="1120" dirty="0"/>
          </a:p>
        </p:txBody>
      </p:sp>
      <p:sp>
        <p:nvSpPr>
          <p:cNvPr id="34" name="Text 4"/>
          <p:cNvSpPr/>
          <p:nvPr/>
        </p:nvSpPr>
        <p:spPr>
          <a:xfrm>
            <a:off x="609600" y="2933700"/>
            <a:ext cx="518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Complex, serious, persistent and often violent when communities cannot meet their needs</a:t>
            </a:r>
            <a:endParaRPr lang="en-US" sz="1120" dirty="0"/>
          </a:p>
        </p:txBody>
      </p:sp>
      <p:sp>
        <p:nvSpPr>
          <p:cNvPr id="35" name="Text 5"/>
          <p:cNvSpPr/>
          <p:nvPr/>
        </p:nvSpPr>
        <p:spPr>
          <a:xfrm>
            <a:off x="6991350" y="1285875"/>
            <a:ext cx="35860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E4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Galtung's Structural Violence (1990)</a:t>
            </a:r>
            <a:endParaRPr lang="en-US" sz="1380" dirty="0"/>
          </a:p>
        </p:txBody>
      </p:sp>
      <p:sp>
        <p:nvSpPr>
          <p:cNvPr id="36" name="Text 6"/>
          <p:cNvSpPr/>
          <p:nvPr/>
        </p:nvSpPr>
        <p:spPr>
          <a:xfrm>
            <a:off x="6591300" y="1828800"/>
            <a:ext cx="518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Violence rooted in social structures; injustice and oppression cause harm by depriving resources</a:t>
            </a:r>
            <a:endParaRPr lang="en-US" sz="1120" dirty="0"/>
          </a:p>
        </p:txBody>
      </p:sp>
      <p:sp>
        <p:nvSpPr>
          <p:cNvPr id="37" name="Text 7"/>
          <p:cNvSpPr/>
          <p:nvPr/>
        </p:nvSpPr>
        <p:spPr>
          <a:xfrm>
            <a:off x="6591300" y="2381250"/>
            <a:ext cx="518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Distinguishes between negative peace (no direct violence) and positive peace (no structural violence)</a:t>
            </a:r>
            <a:endParaRPr lang="en-US" sz="1120" dirty="0"/>
          </a:p>
        </p:txBody>
      </p:sp>
      <p:sp>
        <p:nvSpPr>
          <p:cNvPr id="38" name="Text 8"/>
          <p:cNvSpPr/>
          <p:nvPr/>
        </p:nvSpPr>
        <p:spPr>
          <a:xfrm>
            <a:off x="6591300" y="2933700"/>
            <a:ext cx="518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potential is a key indicator of positive peace and sustainable resolution</a:t>
            </a:r>
            <a:endParaRPr lang="en-US" sz="1120" dirty="0"/>
          </a:p>
        </p:txBody>
      </p:sp>
      <p:sp>
        <p:nvSpPr>
          <p:cNvPr id="39" name="Text 9"/>
          <p:cNvSpPr/>
          <p:nvPr/>
        </p:nvSpPr>
        <p:spPr>
          <a:xfrm>
            <a:off x="1009650" y="4210050"/>
            <a:ext cx="40010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Burton's Human Needs Approach (1960)</a:t>
            </a:r>
            <a:endParaRPr lang="en-US" sz="1380" dirty="0"/>
          </a:p>
        </p:txBody>
      </p:sp>
      <p:sp>
        <p:nvSpPr>
          <p:cNvPr id="40" name="Text 10"/>
          <p:cNvSpPr/>
          <p:nvPr/>
        </p:nvSpPr>
        <p:spPr>
          <a:xfrm>
            <a:off x="609600" y="4752975"/>
            <a:ext cx="5225326" cy="2117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Argue conflict is as </a:t>
            </a:r>
            <a:r>
              <a:rPr lang="en-GB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result of frustrated needs (which are non-negotiable).</a:t>
            </a:r>
            <a:endParaRPr lang="en-US" sz="1120" dirty="0"/>
          </a:p>
        </p:txBody>
      </p:sp>
      <p:sp>
        <p:nvSpPr>
          <p:cNvPr id="41" name="Text 11"/>
          <p:cNvSpPr/>
          <p:nvPr/>
        </p:nvSpPr>
        <p:spPr>
          <a:xfrm>
            <a:off x="609600" y="5076825"/>
            <a:ext cx="4358640" cy="4425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GB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 a way to satisfy the fundamental needs of all parties. Analytical problem-solving, facilitated dialogue between influential parties. </a:t>
            </a:r>
            <a:endParaRPr lang="en-US" sz="1120" dirty="0"/>
          </a:p>
        </p:txBody>
      </p:sp>
      <p:sp>
        <p:nvSpPr>
          <p:cNvPr id="42" name="Text 12"/>
          <p:cNvSpPr/>
          <p:nvPr/>
        </p:nvSpPr>
        <p:spPr>
          <a:xfrm>
            <a:off x="533400" y="5631508"/>
            <a:ext cx="4812030" cy="4366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GB" sz="1120" dirty="0">
                <a:latin typeface="Arial" panose="020B0604020202020204" pitchFamily="34" charset="0"/>
                <a:cs typeface="Arial" panose="020B0604020202020204" pitchFamily="34" charset="0"/>
              </a:rPr>
              <a:t>Inherently long-term, aiming for a sustainable transformation of the relationship.</a:t>
            </a:r>
            <a:endParaRPr lang="en-US" sz="1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3"/>
          <p:cNvSpPr/>
          <p:nvPr/>
        </p:nvSpPr>
        <p:spPr>
          <a:xfrm>
            <a:off x="6991350" y="4210050"/>
            <a:ext cx="41836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Lederach's Conflict Transformation (1998)</a:t>
            </a:r>
            <a:endParaRPr lang="en-US" sz="1380" dirty="0"/>
          </a:p>
        </p:txBody>
      </p:sp>
      <p:sp>
        <p:nvSpPr>
          <p:cNvPr id="44" name="Text 14"/>
          <p:cNvSpPr/>
          <p:nvPr/>
        </p:nvSpPr>
        <p:spPr>
          <a:xfrm>
            <a:off x="6591300" y="4752974"/>
            <a:ext cx="429644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peace agreement stops violence through transformation of relationships and systems that cause the violence </a:t>
            </a:r>
            <a:endParaRPr lang="en-US" sz="1120" dirty="0"/>
          </a:p>
        </p:txBody>
      </p:sp>
      <p:sp>
        <p:nvSpPr>
          <p:cNvPr id="45" name="Text 15"/>
          <p:cNvSpPr/>
          <p:nvPr/>
        </p:nvSpPr>
        <p:spPr>
          <a:xfrm>
            <a:off x="6591300" y="5076825"/>
            <a:ext cx="3855720" cy="2096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endParaRPr lang="en-US" sz="1120" dirty="0"/>
          </a:p>
        </p:txBody>
      </p:sp>
      <p:sp>
        <p:nvSpPr>
          <p:cNvPr id="46" name="Text 16"/>
          <p:cNvSpPr/>
          <p:nvPr/>
        </p:nvSpPr>
        <p:spPr>
          <a:xfrm>
            <a:off x="6591300" y="5400675"/>
            <a:ext cx="402336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It integrates short-term action with a long-term sustainable perspectives</a:t>
            </a:r>
            <a:endParaRPr lang="en-US" sz="1120" dirty="0"/>
          </a:p>
        </p:txBody>
      </p:sp>
      <p:sp>
        <p:nvSpPr>
          <p:cNvPr id="47" name="Text 17"/>
          <p:cNvSpPr/>
          <p:nvPr/>
        </p:nvSpPr>
        <p:spPr>
          <a:xfrm>
            <a:off x="6286500" y="5724524"/>
            <a:ext cx="3322320" cy="213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endParaRPr lang="en-US" sz="1120" dirty="0"/>
          </a:p>
        </p:txBody>
      </p:sp>
    </p:spTree>
    <p:extLst>
      <p:ext uri="{BB962C8B-B14F-4D97-AF65-F5344CB8AC3E}">
        <p14:creationId xmlns:p14="http://schemas.microsoft.com/office/powerpoint/2010/main" val="152589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90600"/>
            <a:ext cx="11430000" cy="857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133600"/>
            <a:ext cx="3682901" cy="1943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286000"/>
            <a:ext cx="38100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" y="24003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800350"/>
            <a:ext cx="1333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310515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3409950"/>
            <a:ext cx="17145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3714750"/>
            <a:ext cx="13335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4401" y="2133600"/>
            <a:ext cx="3683050" cy="19431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6801" y="228600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0626" y="2400300"/>
            <a:ext cx="13335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3001" y="2800350"/>
            <a:ext cx="13335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01" y="3105150"/>
            <a:ext cx="1905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3001" y="3409950"/>
            <a:ext cx="13335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3001" y="3714750"/>
            <a:ext cx="17145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27950" y="2133600"/>
            <a:ext cx="3682901" cy="19431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80350" y="2286000"/>
            <a:ext cx="381000" cy="381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4650" y="24003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6550" y="2800350"/>
            <a:ext cx="13335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56550" y="3105150"/>
            <a:ext cx="15240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56550" y="3409950"/>
            <a:ext cx="1905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56550" y="3714750"/>
            <a:ext cx="13335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1000" y="4267200"/>
            <a:ext cx="3682901" cy="19431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3400" y="4419600"/>
            <a:ext cx="381000" cy="3810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7225" y="4533900"/>
            <a:ext cx="133350" cy="1524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4933950"/>
            <a:ext cx="171450" cy="1524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600" y="5238750"/>
            <a:ext cx="190500" cy="1524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9600" y="5543550"/>
            <a:ext cx="133350" cy="1524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5848350"/>
            <a:ext cx="133350" cy="1524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54401" y="4267200"/>
            <a:ext cx="3683050" cy="19431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06801" y="4419600"/>
            <a:ext cx="381000" cy="3810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40151" y="4533900"/>
            <a:ext cx="114300" cy="15240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83001" y="4933950"/>
            <a:ext cx="190500" cy="1524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83001" y="5238750"/>
            <a:ext cx="152400" cy="1524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83001" y="5543550"/>
            <a:ext cx="152400" cy="1524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483001" y="5848350"/>
            <a:ext cx="171450" cy="15240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127950" y="4267200"/>
            <a:ext cx="3682901" cy="194310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80350" y="4419600"/>
            <a:ext cx="381000" cy="38100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394650" y="4533900"/>
            <a:ext cx="152400" cy="15240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356550" y="4933950"/>
            <a:ext cx="171450" cy="15240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56550" y="5238750"/>
            <a:ext cx="190500" cy="1524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356550" y="5543550"/>
            <a:ext cx="133350" cy="1524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356550" y="5848350"/>
            <a:ext cx="152400" cy="152400"/>
          </a:xfrm>
          <a:prstGeom prst="rect">
            <a:avLst/>
          </a:prstGeom>
        </p:spPr>
      </p:pic>
      <p:sp>
        <p:nvSpPr>
          <p:cNvPr id="48" name="Text 0"/>
          <p:cNvSpPr/>
          <p:nvPr/>
        </p:nvSpPr>
        <p:spPr>
          <a:xfrm>
            <a:off x="381000" y="209550"/>
            <a:ext cx="50478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Overview of Eastern DRC Conflict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1"/>
          <p:cNvSpPr/>
          <p:nvPr/>
        </p:nvSpPr>
        <p:spPr>
          <a:xfrm>
            <a:off x="1028700" y="2343150"/>
            <a:ext cx="232633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Early Years (1960-1965)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2"/>
          <p:cNvSpPr/>
          <p:nvPr/>
        </p:nvSpPr>
        <p:spPr>
          <a:xfrm>
            <a:off x="628650" y="27813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June 30, 1960: Independence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3"/>
          <p:cNvSpPr/>
          <p:nvPr/>
        </p:nvSpPr>
        <p:spPr>
          <a:xfrm>
            <a:off x="647700" y="30861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July 4, 1960: Military coup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4"/>
          <p:cNvSpPr/>
          <p:nvPr/>
        </p:nvSpPr>
        <p:spPr>
          <a:xfrm>
            <a:off x="666750" y="33909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July 11, 1961: Katanga secession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 5"/>
          <p:cNvSpPr/>
          <p:nvPr/>
        </p:nvSpPr>
        <p:spPr>
          <a:xfrm>
            <a:off x="628650" y="36957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January 1961: Lumumba's assassination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 6"/>
          <p:cNvSpPr/>
          <p:nvPr/>
        </p:nvSpPr>
        <p:spPr>
          <a:xfrm>
            <a:off x="4902101" y="2343150"/>
            <a:ext cx="263492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Mobutu's Rule (1965-1971)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 7"/>
          <p:cNvSpPr/>
          <p:nvPr/>
        </p:nvSpPr>
        <p:spPr>
          <a:xfrm>
            <a:off x="4502051" y="2781300"/>
            <a:ext cx="384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1965: Consolidated power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8"/>
          <p:cNvSpPr/>
          <p:nvPr/>
        </p:nvSpPr>
        <p:spPr>
          <a:xfrm>
            <a:off x="4559201" y="3086100"/>
            <a:ext cx="384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1971: Changed name to Zaire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9"/>
          <p:cNvSpPr/>
          <p:nvPr/>
        </p:nvSpPr>
        <p:spPr>
          <a:xfrm>
            <a:off x="4502051" y="3390900"/>
            <a:ext cx="384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1971: Authoritarian regime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 10"/>
          <p:cNvSpPr/>
          <p:nvPr/>
        </p:nvSpPr>
        <p:spPr>
          <a:xfrm>
            <a:off x="4540151" y="3695700"/>
            <a:ext cx="384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Economic mismanagement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 11"/>
          <p:cNvSpPr/>
          <p:nvPr/>
        </p:nvSpPr>
        <p:spPr>
          <a:xfrm>
            <a:off x="8775650" y="2343150"/>
            <a:ext cx="271678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Cold War &amp; Rwanda Impact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 12"/>
          <p:cNvSpPr/>
          <p:nvPr/>
        </p:nvSpPr>
        <p:spPr>
          <a:xfrm>
            <a:off x="8375600" y="27813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1980s: Cold War ending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 13"/>
          <p:cNvSpPr/>
          <p:nvPr/>
        </p:nvSpPr>
        <p:spPr>
          <a:xfrm>
            <a:off x="8394650" y="30861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Economic collapse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14"/>
          <p:cNvSpPr/>
          <p:nvPr/>
        </p:nvSpPr>
        <p:spPr>
          <a:xfrm>
            <a:off x="8432750" y="33909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1994: Rwanda genocide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 15"/>
          <p:cNvSpPr/>
          <p:nvPr/>
        </p:nvSpPr>
        <p:spPr>
          <a:xfrm>
            <a:off x="8375600" y="36957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Millions of Hutu refugees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 16"/>
          <p:cNvSpPr/>
          <p:nvPr/>
        </p:nvSpPr>
        <p:spPr>
          <a:xfrm>
            <a:off x="1028700" y="4476750"/>
            <a:ext cx="28218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First Congo War (1996-1997)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 17"/>
          <p:cNvSpPr/>
          <p:nvPr/>
        </p:nvSpPr>
        <p:spPr>
          <a:xfrm>
            <a:off x="666750" y="49149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Rwanda's disguised invasion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18"/>
          <p:cNvSpPr/>
          <p:nvPr/>
        </p:nvSpPr>
        <p:spPr>
          <a:xfrm>
            <a:off x="685800" y="52197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Bania-Mulenge and AFDL rebellion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 19"/>
          <p:cNvSpPr/>
          <p:nvPr/>
        </p:nvSpPr>
        <p:spPr>
          <a:xfrm>
            <a:off x="628650" y="55245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Overthrew Mobutu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 20"/>
          <p:cNvSpPr/>
          <p:nvPr/>
        </p:nvSpPr>
        <p:spPr>
          <a:xfrm>
            <a:off x="628650" y="58293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Laurent Kabila in power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 21"/>
          <p:cNvSpPr/>
          <p:nvPr/>
        </p:nvSpPr>
        <p:spPr>
          <a:xfrm>
            <a:off x="4902101" y="4476750"/>
            <a:ext cx="312475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Second Congo War (1998-2003)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 22"/>
          <p:cNvSpPr/>
          <p:nvPr/>
        </p:nvSpPr>
        <p:spPr>
          <a:xfrm>
            <a:off x="4559201" y="4914900"/>
            <a:ext cx="384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Rebels targeting Kabila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23"/>
          <p:cNvSpPr/>
          <p:nvPr/>
        </p:nvSpPr>
        <p:spPr>
          <a:xfrm>
            <a:off x="4521101" y="5219700"/>
            <a:ext cx="384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Multiple regional powers involved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 24"/>
          <p:cNvSpPr/>
          <p:nvPr/>
        </p:nvSpPr>
        <p:spPr>
          <a:xfrm>
            <a:off x="4521101" y="5524500"/>
            <a:ext cx="384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3.2-4.2 million deaths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 25"/>
          <p:cNvSpPr/>
          <p:nvPr/>
        </p:nvSpPr>
        <p:spPr>
          <a:xfrm>
            <a:off x="4540151" y="5829300"/>
            <a:ext cx="384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Large-scale displacement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 26"/>
          <p:cNvSpPr/>
          <p:nvPr/>
        </p:nvSpPr>
        <p:spPr>
          <a:xfrm>
            <a:off x="8775650" y="4476750"/>
            <a:ext cx="267896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Recent History (2013-2025)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 27"/>
          <p:cNvSpPr/>
          <p:nvPr/>
        </p:nvSpPr>
        <p:spPr>
          <a:xfrm>
            <a:off x="8413700" y="49149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2013: Lusaka Peace Agreement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 28"/>
          <p:cNvSpPr/>
          <p:nvPr/>
        </p:nvSpPr>
        <p:spPr>
          <a:xfrm>
            <a:off x="8432750" y="52197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2013: M23 rebellion (Tutsi-led)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 29"/>
          <p:cNvSpPr/>
          <p:nvPr/>
        </p:nvSpPr>
        <p:spPr>
          <a:xfrm>
            <a:off x="8375600" y="55245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2025: M23 violence and occupation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 30"/>
          <p:cNvSpPr/>
          <p:nvPr/>
        </p:nvSpPr>
        <p:spPr>
          <a:xfrm>
            <a:off x="8394650" y="5829300"/>
            <a:ext cx="38416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International intervention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7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990600"/>
            <a:ext cx="5715000" cy="266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1181100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75" y="1238250"/>
            <a:ext cx="28575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362200"/>
            <a:ext cx="342900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550" y="2466975"/>
            <a:ext cx="152400" cy="133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2300" y="2362200"/>
            <a:ext cx="34290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8025" y="2466975"/>
            <a:ext cx="171450" cy="1333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00" y="2933700"/>
            <a:ext cx="34290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075" y="3038475"/>
            <a:ext cx="133350" cy="1333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2300" y="2933700"/>
            <a:ext cx="342900" cy="342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7075" y="3038475"/>
            <a:ext cx="133350" cy="1333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810000"/>
            <a:ext cx="5715000" cy="2667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100" y="4000500"/>
            <a:ext cx="342900" cy="342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6250" y="4057650"/>
            <a:ext cx="228600" cy="228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9100" y="4495800"/>
            <a:ext cx="320427" cy="3429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5067300"/>
            <a:ext cx="342900" cy="3429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4825" y="5172075"/>
            <a:ext cx="171450" cy="1333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9100" y="5562600"/>
            <a:ext cx="342900" cy="3429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4825" y="5667375"/>
            <a:ext cx="171450" cy="1333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48400" y="990600"/>
            <a:ext cx="5715000" cy="5800725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38900" y="1181100"/>
            <a:ext cx="342900" cy="3429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24625" y="1238250"/>
            <a:ext cx="171450" cy="2286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91275" y="2400300"/>
            <a:ext cx="114300" cy="1143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91275" y="2962275"/>
            <a:ext cx="114300" cy="1143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91275" y="3524250"/>
            <a:ext cx="114300" cy="1143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91275" y="4086225"/>
            <a:ext cx="114300" cy="1143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38900" y="4924425"/>
            <a:ext cx="342900" cy="3429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43675" y="5029200"/>
            <a:ext cx="133350" cy="13335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38900" y="5419725"/>
            <a:ext cx="342900" cy="3429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24625" y="5524500"/>
            <a:ext cx="171450" cy="1333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38900" y="5915025"/>
            <a:ext cx="5334000" cy="685800"/>
          </a:xfrm>
          <a:prstGeom prst="rect">
            <a:avLst/>
          </a:prstGeom>
        </p:spPr>
      </p:pic>
      <p:sp>
        <p:nvSpPr>
          <p:cNvPr id="36" name="Text 0"/>
          <p:cNvSpPr/>
          <p:nvPr/>
        </p:nvSpPr>
        <p:spPr>
          <a:xfrm>
            <a:off x="381000" y="209550"/>
            <a:ext cx="805179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Competing Narrative 1: Marginalization and Exclusion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"/>
          <p:cNvSpPr/>
          <p:nvPr/>
        </p:nvSpPr>
        <p:spPr>
          <a:xfrm>
            <a:off x="876300" y="1181100"/>
            <a:ext cx="5867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Marginalization &amp; Exclusion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2"/>
          <p:cNvSpPr/>
          <p:nvPr/>
        </p:nvSpPr>
        <p:spPr>
          <a:xfrm>
            <a:off x="419100" y="1638300"/>
            <a:ext cx="533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Systematic exclusion from political power and economic opportunities creates conditions for conflict.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"/>
          <p:cNvSpPr/>
          <p:nvPr/>
        </p:nvSpPr>
        <p:spPr>
          <a:xfrm>
            <a:off x="914400" y="2324100"/>
            <a:ext cx="20301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Citizenship Issues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4"/>
          <p:cNvSpPr/>
          <p:nvPr/>
        </p:nvSpPr>
        <p:spPr>
          <a:xfrm>
            <a:off x="914400" y="2552700"/>
            <a:ext cx="203017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Deprivation of citizenship rights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5"/>
          <p:cNvSpPr/>
          <p:nvPr/>
        </p:nvSpPr>
        <p:spPr>
          <a:xfrm>
            <a:off x="3581400" y="2324100"/>
            <a:ext cx="177757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Identity Politics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6"/>
          <p:cNvSpPr/>
          <p:nvPr/>
        </p:nvSpPr>
        <p:spPr>
          <a:xfrm>
            <a:off x="3581400" y="2552700"/>
            <a:ext cx="177757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Groups defined by ethnicity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7"/>
          <p:cNvSpPr/>
          <p:nvPr/>
        </p:nvSpPr>
        <p:spPr>
          <a:xfrm>
            <a:off x="914400" y="2895600"/>
            <a:ext cx="159012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Land Disputes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8"/>
          <p:cNvSpPr/>
          <p:nvPr/>
        </p:nvSpPr>
        <p:spPr>
          <a:xfrm>
            <a:off x="914400" y="3124200"/>
            <a:ext cx="159012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Insecure land ownership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9"/>
          <p:cNvSpPr/>
          <p:nvPr/>
        </p:nvSpPr>
        <p:spPr>
          <a:xfrm>
            <a:off x="3581400" y="2895600"/>
            <a:ext cx="20678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Economic Marginalization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10"/>
          <p:cNvSpPr/>
          <p:nvPr/>
        </p:nvSpPr>
        <p:spPr>
          <a:xfrm>
            <a:off x="3581400" y="3124200"/>
            <a:ext cx="206783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Denial of resources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11"/>
          <p:cNvSpPr/>
          <p:nvPr/>
        </p:nvSpPr>
        <p:spPr>
          <a:xfrm>
            <a:off x="876300" y="4000500"/>
            <a:ext cx="5867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Impact on Conflict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12"/>
          <p:cNvSpPr/>
          <p:nvPr/>
        </p:nvSpPr>
        <p:spPr>
          <a:xfrm>
            <a:off x="853827" y="4457700"/>
            <a:ext cx="48992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Rebel Mobilization: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Excluded groups join armed groups promising protection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13"/>
          <p:cNvSpPr/>
          <p:nvPr/>
        </p:nvSpPr>
        <p:spPr>
          <a:xfrm>
            <a:off x="876300" y="5029200"/>
            <a:ext cx="500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Failed Peace: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Exclusionary agreements fail to address root causes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14"/>
          <p:cNvSpPr/>
          <p:nvPr/>
        </p:nvSpPr>
        <p:spPr>
          <a:xfrm>
            <a:off x="876300" y="5524500"/>
            <a:ext cx="46092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Cyclical Violence: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Creates self-reinforcing patterns of conflict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15"/>
          <p:cNvSpPr/>
          <p:nvPr/>
        </p:nvSpPr>
        <p:spPr>
          <a:xfrm>
            <a:off x="6896100" y="1181100"/>
            <a:ext cx="5867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Rwandan-origin Congolese Communities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16"/>
          <p:cNvSpPr/>
          <p:nvPr/>
        </p:nvSpPr>
        <p:spPr>
          <a:xfrm>
            <a:off x="6438900" y="1638300"/>
            <a:ext cx="586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The experience of Rwandan-origin Congolese illustrates exclusion politics: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 17"/>
          <p:cNvSpPr/>
          <p:nvPr/>
        </p:nvSpPr>
        <p:spPr>
          <a:xfrm>
            <a:off x="6438900" y="2019300"/>
            <a:ext cx="586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Migration Waves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 18"/>
          <p:cNvSpPr/>
          <p:nvPr/>
        </p:nvSpPr>
        <p:spPr>
          <a:xfrm>
            <a:off x="6724650" y="2324100"/>
            <a:ext cx="555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First Generation (18-19th centuries)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 19"/>
          <p:cNvSpPr/>
          <p:nvPr/>
        </p:nvSpPr>
        <p:spPr>
          <a:xfrm>
            <a:off x="6724650" y="2552700"/>
            <a:ext cx="5553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Banyamulenge Tutsi pastoralists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20"/>
          <p:cNvSpPr/>
          <p:nvPr/>
        </p:nvSpPr>
        <p:spPr>
          <a:xfrm>
            <a:off x="6724650" y="2886075"/>
            <a:ext cx="555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Period (1910s)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21"/>
          <p:cNvSpPr/>
          <p:nvPr/>
        </p:nvSpPr>
        <p:spPr>
          <a:xfrm>
            <a:off x="6724650" y="3114675"/>
            <a:ext cx="5553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Boundaries separated communities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 22"/>
          <p:cNvSpPr/>
          <p:nvPr/>
        </p:nvSpPr>
        <p:spPr>
          <a:xfrm>
            <a:off x="6724650" y="3448050"/>
            <a:ext cx="555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Subsequent Waves (1937, 1959-64)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 23"/>
          <p:cNvSpPr/>
          <p:nvPr/>
        </p:nvSpPr>
        <p:spPr>
          <a:xfrm>
            <a:off x="6724650" y="3676650"/>
            <a:ext cx="5553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Tutsi and Hutu labor migration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 24"/>
          <p:cNvSpPr/>
          <p:nvPr/>
        </p:nvSpPr>
        <p:spPr>
          <a:xfrm>
            <a:off x="6724650" y="4010025"/>
            <a:ext cx="555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Post-1994 Genocide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 25"/>
          <p:cNvSpPr/>
          <p:nvPr/>
        </p:nvSpPr>
        <p:spPr>
          <a:xfrm>
            <a:off x="6724650" y="4238625"/>
            <a:ext cx="5553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Hutu refugees including ex-FAR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26"/>
          <p:cNvSpPr/>
          <p:nvPr/>
        </p:nvSpPr>
        <p:spPr>
          <a:xfrm>
            <a:off x="6438900" y="4581525"/>
            <a:ext cx="586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Current Exclusion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 27"/>
          <p:cNvSpPr/>
          <p:nvPr/>
        </p:nvSpPr>
        <p:spPr>
          <a:xfrm>
            <a:off x="6896100" y="4886325"/>
            <a:ext cx="322084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1995 parliamentary resolution stripped citizenship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 28"/>
          <p:cNvSpPr/>
          <p:nvPr/>
        </p:nvSpPr>
        <p:spPr>
          <a:xfrm>
            <a:off x="6896100" y="5381625"/>
            <a:ext cx="34204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Viewed as "foreigners" despite generations in Congo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 29"/>
          <p:cNvSpPr/>
          <p:nvPr/>
        </p:nvSpPr>
        <p:spPr>
          <a:xfrm>
            <a:off x="6553200" y="6029325"/>
            <a:ext cx="5105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1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"M23 and other rebels mobilize around these grievances, claiming to protect their communities."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6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5562600" cy="5486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31445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066800"/>
            <a:ext cx="5562600" cy="5486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1314450"/>
            <a:ext cx="285750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1752600"/>
            <a:ext cx="3048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819275"/>
            <a:ext cx="152400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2705100"/>
            <a:ext cx="3048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6063" y="2771775"/>
            <a:ext cx="219075" cy="1714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657600"/>
            <a:ext cx="30480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6063" y="3724275"/>
            <a:ext cx="219075" cy="1714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4343400"/>
            <a:ext cx="3048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0350" y="4410075"/>
            <a:ext cx="190500" cy="1714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5372100"/>
            <a:ext cx="5105400" cy="533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5600" y="5543550"/>
            <a:ext cx="142875" cy="1524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381000" y="209550"/>
            <a:ext cx="595613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Competing Narrative 2: Colonial Legacy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"/>
          <p:cNvSpPr/>
          <p:nvPr/>
        </p:nvSpPr>
        <p:spPr>
          <a:xfrm>
            <a:off x="838200" y="1295400"/>
            <a:ext cx="56159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Legacy Timeline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2"/>
          <p:cNvSpPr/>
          <p:nvPr/>
        </p:nvSpPr>
        <p:spPr>
          <a:xfrm>
            <a:off x="819150" y="1828800"/>
            <a:ext cx="53016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1884 Berlin Conference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3"/>
          <p:cNvSpPr/>
          <p:nvPr/>
        </p:nvSpPr>
        <p:spPr>
          <a:xfrm>
            <a:off x="819150" y="2133600"/>
            <a:ext cx="53016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boundaries drawn affecting Tutsi and Hutu populations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4"/>
          <p:cNvSpPr/>
          <p:nvPr/>
        </p:nvSpPr>
        <p:spPr>
          <a:xfrm>
            <a:off x="819150" y="2819400"/>
            <a:ext cx="53016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1910s Belgian Policies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5"/>
          <p:cNvSpPr/>
          <p:nvPr/>
        </p:nvSpPr>
        <p:spPr>
          <a:xfrm>
            <a:off x="819150" y="3124200"/>
            <a:ext cx="53016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Redrawing rural boundaries and institutionalizing ethnic identity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6"/>
          <p:cNvSpPr/>
          <p:nvPr/>
        </p:nvSpPr>
        <p:spPr>
          <a:xfrm>
            <a:off x="819150" y="3810000"/>
            <a:ext cx="53016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1964 OAU Resolution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7"/>
          <p:cNvSpPr/>
          <p:nvPr/>
        </p:nvSpPr>
        <p:spPr>
          <a:xfrm>
            <a:off x="819150" y="4114800"/>
            <a:ext cx="53016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"Uti possidetis principle" adopted to prevent post-colonial conflicts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8"/>
          <p:cNvSpPr/>
          <p:nvPr/>
        </p:nvSpPr>
        <p:spPr>
          <a:xfrm>
            <a:off x="819150" y="4800600"/>
            <a:ext cx="53016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1960 Independence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9"/>
          <p:cNvSpPr/>
          <p:nvPr/>
        </p:nvSpPr>
        <p:spPr>
          <a:xfrm>
            <a:off x="819150" y="5105400"/>
            <a:ext cx="53016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State collapse due to talent shortage and institutional weaknesses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10"/>
          <p:cNvSpPr/>
          <p:nvPr/>
        </p:nvSpPr>
        <p:spPr>
          <a:xfrm>
            <a:off x="6915150" y="1295400"/>
            <a:ext cx="56159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6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Continuing Impact</a:t>
            </a:r>
            <a:endParaRPr kumimoji="0" lang="en-US" sz="16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11"/>
          <p:cNvSpPr/>
          <p:nvPr/>
        </p:nvSpPr>
        <p:spPr>
          <a:xfrm>
            <a:off x="6972300" y="1752600"/>
            <a:ext cx="51549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Boundary Legacies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12"/>
          <p:cNvSpPr/>
          <p:nvPr/>
        </p:nvSpPr>
        <p:spPr>
          <a:xfrm>
            <a:off x="6972300" y="2019300"/>
            <a:ext cx="46863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Boundaries created during colonial era continue to divide communities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13"/>
          <p:cNvSpPr/>
          <p:nvPr/>
        </p:nvSpPr>
        <p:spPr>
          <a:xfrm>
            <a:off x="6972300" y="2705100"/>
            <a:ext cx="51549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Institutional Weaknesses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14"/>
          <p:cNvSpPr/>
          <p:nvPr/>
        </p:nvSpPr>
        <p:spPr>
          <a:xfrm>
            <a:off x="6972300" y="2971800"/>
            <a:ext cx="46863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policies led to severe talent shortage after independence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15"/>
          <p:cNvSpPr/>
          <p:nvPr/>
        </p:nvSpPr>
        <p:spPr>
          <a:xfrm>
            <a:off x="6972300" y="3657600"/>
            <a:ext cx="45493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Exclusionary Structures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16"/>
          <p:cNvSpPr/>
          <p:nvPr/>
        </p:nvSpPr>
        <p:spPr>
          <a:xfrm>
            <a:off x="6972300" y="3924300"/>
            <a:ext cx="45493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Power structures favoring certain ethnic groups persist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17"/>
          <p:cNvSpPr/>
          <p:nvPr/>
        </p:nvSpPr>
        <p:spPr>
          <a:xfrm>
            <a:off x="6972300" y="4343400"/>
            <a:ext cx="51549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Economic Disparities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8"/>
          <p:cNvSpPr/>
          <p:nvPr/>
        </p:nvSpPr>
        <p:spPr>
          <a:xfrm>
            <a:off x="6972300" y="4610100"/>
            <a:ext cx="46863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Colonial resource extraction patterns continue to affect land disputes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19"/>
          <p:cNvSpPr/>
          <p:nvPr/>
        </p:nvSpPr>
        <p:spPr>
          <a:xfrm>
            <a:off x="6924675" y="5524500"/>
            <a:ext cx="52806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1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These roots continue to manifest in the current security landscape.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562100"/>
            <a:ext cx="3708350" cy="4762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752600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" y="1857375"/>
            <a:ext cx="238125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41935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299085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" y="3333750"/>
            <a:ext cx="1905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300" y="3867150"/>
            <a:ext cx="3327350" cy="8001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1750" y="1562100"/>
            <a:ext cx="3708350" cy="4762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2250" y="1752600"/>
            <a:ext cx="476250" cy="4762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5125" y="1857375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2250" y="241935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2250" y="2990850"/>
            <a:ext cx="1905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32250" y="33337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32250" y="3638550"/>
            <a:ext cx="3327350" cy="609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78701" y="1562100"/>
            <a:ext cx="3708350" cy="47625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69201" y="1752600"/>
            <a:ext cx="476250" cy="4762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97788" y="1857375"/>
            <a:ext cx="219075" cy="2667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69201" y="2419350"/>
            <a:ext cx="13335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69201" y="2990850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9201" y="3562350"/>
            <a:ext cx="17145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69201" y="4095750"/>
            <a:ext cx="3327350" cy="6096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381000" y="209550"/>
            <a:ext cx="94906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Competing Narrative 3: Governance and Administrative Deficits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1"/>
          <p:cNvSpPr/>
          <p:nvPr/>
        </p:nvSpPr>
        <p:spPr>
          <a:xfrm>
            <a:off x="304800" y="1066800"/>
            <a:ext cx="12740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Post-colonial Congo has struggled with governance challenges that have contributed to its persistent conflict.</a:t>
            </a:r>
            <a:endParaRPr kumimoji="0" lang="en-US" sz="12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"/>
          <p:cNvSpPr/>
          <p:nvPr/>
        </p:nvSpPr>
        <p:spPr>
          <a:xfrm>
            <a:off x="1085850" y="1857375"/>
            <a:ext cx="23875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Governance Challenges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3"/>
          <p:cNvSpPr/>
          <p:nvPr/>
        </p:nvSpPr>
        <p:spPr>
          <a:xfrm>
            <a:off x="790575" y="2381250"/>
            <a:ext cx="3032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State unable to govern vast territory effectively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4"/>
          <p:cNvSpPr/>
          <p:nvPr/>
        </p:nvSpPr>
        <p:spPr>
          <a:xfrm>
            <a:off x="790575" y="2952750"/>
            <a:ext cx="33352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Weak institutions created power vacuums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5"/>
          <p:cNvSpPr/>
          <p:nvPr/>
        </p:nvSpPr>
        <p:spPr>
          <a:xfrm>
            <a:off x="828675" y="3295650"/>
            <a:ext cx="2993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Failure to provide security and basic services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6"/>
          <p:cNvSpPr/>
          <p:nvPr/>
        </p:nvSpPr>
        <p:spPr>
          <a:xfrm>
            <a:off x="609600" y="3981450"/>
            <a:ext cx="3098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1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"The Congo state is not absent but predatory, with weaknesses deliberately maintained to profit from chaos."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7"/>
          <p:cNvSpPr/>
          <p:nvPr/>
        </p:nvSpPr>
        <p:spPr>
          <a:xfrm>
            <a:off x="5022800" y="1857375"/>
            <a:ext cx="194472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Military Indiscipline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8"/>
          <p:cNvSpPr/>
          <p:nvPr/>
        </p:nvSpPr>
        <p:spPr>
          <a:xfrm>
            <a:off x="4727525" y="2381250"/>
            <a:ext cx="3032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Army initially designed for colonial policy implementation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9"/>
          <p:cNvSpPr/>
          <p:nvPr/>
        </p:nvSpPr>
        <p:spPr>
          <a:xfrm>
            <a:off x="4765625" y="2952750"/>
            <a:ext cx="329337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Post-1960 military reform never materialized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10"/>
          <p:cNvSpPr/>
          <p:nvPr/>
        </p:nvSpPr>
        <p:spPr>
          <a:xfrm>
            <a:off x="4727525" y="3295650"/>
            <a:ext cx="33352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Culture of impunity for human rights abusers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1"/>
          <p:cNvSpPr/>
          <p:nvPr/>
        </p:nvSpPr>
        <p:spPr>
          <a:xfrm>
            <a:off x="4546550" y="3752850"/>
            <a:ext cx="3098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1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"Military has become a disciplined force that intimidates civilians rather than protecting borders."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12"/>
          <p:cNvSpPr/>
          <p:nvPr/>
        </p:nvSpPr>
        <p:spPr>
          <a:xfrm>
            <a:off x="8959751" y="1857375"/>
            <a:ext cx="154903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Predatory State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3"/>
          <p:cNvSpPr/>
          <p:nvPr/>
        </p:nvSpPr>
        <p:spPr>
          <a:xfrm>
            <a:off x="8645426" y="2381250"/>
            <a:ext cx="30511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State characterized as predatory rather than absent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14"/>
          <p:cNvSpPr/>
          <p:nvPr/>
        </p:nvSpPr>
        <p:spPr>
          <a:xfrm>
            <a:off x="8664476" y="2952750"/>
            <a:ext cx="3032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Officials deliberately destroy military and administration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15"/>
          <p:cNvSpPr/>
          <p:nvPr/>
        </p:nvSpPr>
        <p:spPr>
          <a:xfrm>
            <a:off x="8683526" y="3524250"/>
            <a:ext cx="30130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International capacity-building efforts may strengthen corruption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16"/>
          <p:cNvSpPr/>
          <p:nvPr/>
        </p:nvSpPr>
        <p:spPr>
          <a:xfrm>
            <a:off x="8483501" y="4210050"/>
            <a:ext cx="3098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1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"International security sector reform may unintentionally strengthen predatory networks."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17"/>
          <p:cNvSpPr/>
          <p:nvPr/>
        </p:nvSpPr>
        <p:spPr>
          <a:xfrm>
            <a:off x="304800" y="6477000"/>
            <a:ext cx="127406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1" u="none" strike="noStrike" kern="1200" cap="none" spc="0" normalizeH="0" baseline="0" noProof="0" dirty="0">
                <a:ln>
                  <a:noFill/>
                </a:ln>
                <a:solidFill>
                  <a:srgbClr val="4B5563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These governance failures create a self-sustaining cycle of conflict and impunity.</a:t>
            </a:r>
            <a:endParaRPr kumimoji="0" lang="en-US" sz="9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79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66800"/>
            <a:ext cx="5638800" cy="2743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257300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1333500"/>
            <a:ext cx="1905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17526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0574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3622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66700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066800"/>
            <a:ext cx="5638800" cy="2743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8900" y="1257300"/>
            <a:ext cx="342900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0813" y="1333500"/>
            <a:ext cx="219075" cy="190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" y="4038600"/>
            <a:ext cx="11582400" cy="2857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4229100"/>
            <a:ext cx="342900" cy="342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4305300"/>
            <a:ext cx="190500" cy="190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300" y="4686300"/>
            <a:ext cx="4762500" cy="1905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4686300"/>
            <a:ext cx="342900" cy="3429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3175" y="4791075"/>
            <a:ext cx="133350" cy="1333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400" y="5105400"/>
            <a:ext cx="342900" cy="3429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34125" y="5210175"/>
            <a:ext cx="171450" cy="1333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48400" y="5524500"/>
            <a:ext cx="342900" cy="3429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34125" y="5629275"/>
            <a:ext cx="171450" cy="1333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400" y="5943600"/>
            <a:ext cx="342900" cy="3429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34125" y="6048375"/>
            <a:ext cx="171450" cy="1333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48400" y="6362700"/>
            <a:ext cx="342900" cy="3429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53175" y="6467475"/>
            <a:ext cx="133350" cy="133350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381000" y="209550"/>
            <a:ext cx="70741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Competing Narrative 4: Corruption as a System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1"/>
          <p:cNvSpPr/>
          <p:nvPr/>
        </p:nvSpPr>
        <p:spPr>
          <a:xfrm>
            <a:off x="952500" y="1257300"/>
            <a:ext cx="578358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Systemic Corruption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"/>
          <p:cNvSpPr/>
          <p:nvPr/>
        </p:nvSpPr>
        <p:spPr>
          <a:xfrm>
            <a:off x="723900" y="1714500"/>
            <a:ext cx="320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DRC ranks low on global corruption indices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3"/>
          <p:cNvSpPr/>
          <p:nvPr/>
        </p:nvSpPr>
        <p:spPr>
          <a:xfrm>
            <a:off x="723900" y="2019300"/>
            <a:ext cx="488284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Natural resources exist but people remain among poorest globally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4"/>
          <p:cNvSpPr/>
          <p:nvPr/>
        </p:nvSpPr>
        <p:spPr>
          <a:xfrm>
            <a:off x="723900" y="2324100"/>
            <a:ext cx="40248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Extractive industries (mining, oil) particularly corrupted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5"/>
          <p:cNvSpPr/>
          <p:nvPr/>
        </p:nvSpPr>
        <p:spPr>
          <a:xfrm>
            <a:off x="723900" y="2628900"/>
            <a:ext cx="46654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Wealth becomes a cash tree for elites rather than development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6"/>
          <p:cNvSpPr/>
          <p:nvPr/>
        </p:nvSpPr>
        <p:spPr>
          <a:xfrm>
            <a:off x="6896100" y="1257300"/>
            <a:ext cx="578358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Case Studies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7"/>
          <p:cNvSpPr/>
          <p:nvPr/>
        </p:nvSpPr>
        <p:spPr>
          <a:xfrm>
            <a:off x="6438900" y="1714500"/>
            <a:ext cx="57835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A1620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La Générale des Carrières et des Mines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8"/>
          <p:cNvSpPr/>
          <p:nvPr/>
        </p:nvSpPr>
        <p:spPr>
          <a:xfrm>
            <a:off x="6438900" y="1943100"/>
            <a:ext cx="5257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State mining company lost billions through transactions with international companies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9"/>
          <p:cNvSpPr/>
          <p:nvPr/>
        </p:nvSpPr>
        <p:spPr>
          <a:xfrm>
            <a:off x="6438900" y="2552700"/>
            <a:ext cx="57835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A1620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Middle Layer Corruption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0"/>
          <p:cNvSpPr/>
          <p:nvPr/>
        </p:nvSpPr>
        <p:spPr>
          <a:xfrm>
            <a:off x="6438900" y="2781300"/>
            <a:ext cx="57835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Systematic underweighting of mineral-laden trucks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11"/>
          <p:cNvSpPr/>
          <p:nvPr/>
        </p:nvSpPr>
        <p:spPr>
          <a:xfrm>
            <a:off x="6438900" y="3162300"/>
            <a:ext cx="57835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A1620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"Looting" Culture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12"/>
          <p:cNvSpPr/>
          <p:nvPr/>
        </p:nvSpPr>
        <p:spPr>
          <a:xfrm>
            <a:off x="6438900" y="3390900"/>
            <a:ext cx="5783580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-120"/>
              </a:rPr>
              <a:t>Those in power looting during crisis: 1991 ‘pillage’ by soldiers  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13"/>
          <p:cNvSpPr/>
          <p:nvPr/>
        </p:nvSpPr>
        <p:spPr>
          <a:xfrm>
            <a:off x="952500" y="4229100"/>
            <a:ext cx="1232154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How Corruption Perpetuates Conflict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14"/>
          <p:cNvSpPr/>
          <p:nvPr/>
        </p:nvSpPr>
        <p:spPr>
          <a:xfrm>
            <a:off x="6705600" y="4686300"/>
            <a:ext cx="32711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Weakens military's ability to provide security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15"/>
          <p:cNvSpPr/>
          <p:nvPr/>
        </p:nvSpPr>
        <p:spPr>
          <a:xfrm>
            <a:off x="6705600" y="5105400"/>
            <a:ext cx="38894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Undermines judicial system's ability to uphold justice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16"/>
          <p:cNvSpPr/>
          <p:nvPr/>
        </p:nvSpPr>
        <p:spPr>
          <a:xfrm>
            <a:off x="6705600" y="5524500"/>
            <a:ext cx="34195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Erodes government legitimacy among citizens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17"/>
          <p:cNvSpPr/>
          <p:nvPr/>
        </p:nvSpPr>
        <p:spPr>
          <a:xfrm>
            <a:off x="6705600" y="5943600"/>
            <a:ext cx="445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Prioritizes personal loyalty over capability and public service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18"/>
          <p:cNvSpPr/>
          <p:nvPr/>
        </p:nvSpPr>
        <p:spPr>
          <a:xfrm>
            <a:off x="6705600" y="6362700"/>
            <a:ext cx="40439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Creates self-sustaining cycle of violence and instability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2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990600"/>
            <a:ext cx="3759101" cy="5638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1181100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12" y="1257300"/>
            <a:ext cx="219075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17145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" y="22860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" y="2857500"/>
            <a:ext cx="1905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3429000"/>
            <a:ext cx="1905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2501" y="990600"/>
            <a:ext cx="3606701" cy="5638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3001" y="1276350"/>
            <a:ext cx="303907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5892" y="1352550"/>
            <a:ext cx="238125" cy="190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83001" y="190500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01" y="2476500"/>
            <a:ext cx="1905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3001" y="3048000"/>
            <a:ext cx="1143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3001" y="36195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04002" y="990600"/>
            <a:ext cx="3759101" cy="5638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4502" y="1181100"/>
            <a:ext cx="342900" cy="3429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46889" y="1257300"/>
            <a:ext cx="238125" cy="190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94502" y="1714500"/>
            <a:ext cx="13335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94502" y="2286000"/>
            <a:ext cx="13335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94502" y="2857500"/>
            <a:ext cx="13335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94502" y="3429000"/>
            <a:ext cx="133350" cy="1524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381000" y="209550"/>
            <a:ext cx="97103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Competing Narrative 5: Land, Rent, Power &amp; Rwanda Connection</a:t>
            </a:r>
            <a:endParaRPr kumimoji="0" lang="en-US" sz="20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1"/>
          <p:cNvSpPr/>
          <p:nvPr/>
        </p:nvSpPr>
        <p:spPr>
          <a:xfrm>
            <a:off x="876300" y="1181100"/>
            <a:ext cx="37159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Land &amp; Resources Struggle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"/>
          <p:cNvSpPr/>
          <p:nvPr/>
        </p:nvSpPr>
        <p:spPr>
          <a:xfrm>
            <a:off x="647700" y="1676400"/>
            <a:ext cx="31495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M23, primarily Tutsi-led, fights for control over land and mineral resources in Eastern DRC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3"/>
          <p:cNvSpPr/>
          <p:nvPr/>
        </p:nvSpPr>
        <p:spPr>
          <a:xfrm>
            <a:off x="647700" y="2247900"/>
            <a:ext cx="31495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Rich mineral deposits in the region make control over territories highly valuable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4"/>
          <p:cNvSpPr/>
          <p:nvPr/>
        </p:nvSpPr>
        <p:spPr>
          <a:xfrm>
            <a:off x="685800" y="2819400"/>
            <a:ext cx="31114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Large refugee populations, mainly Hutu, have increased competition for limited resources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5"/>
          <p:cNvSpPr/>
          <p:nvPr/>
        </p:nvSpPr>
        <p:spPr>
          <a:xfrm>
            <a:off x="685800" y="3390900"/>
            <a:ext cx="31114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Power imbalances between different ethnic groups and communities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6"/>
          <p:cNvSpPr/>
          <p:nvPr/>
        </p:nvSpPr>
        <p:spPr>
          <a:xfrm>
            <a:off x="4901208" y="1181100"/>
            <a:ext cx="3225701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Rwanda's Post-Genocide Influence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7"/>
          <p:cNvSpPr/>
          <p:nvPr/>
        </p:nvSpPr>
        <p:spPr>
          <a:xfrm>
            <a:off x="4711601" y="1866900"/>
            <a:ext cx="29971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1994 genocide created massive refugee flows into Eastern DRC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8"/>
          <p:cNvSpPr/>
          <p:nvPr/>
        </p:nvSpPr>
        <p:spPr>
          <a:xfrm>
            <a:off x="4749701" y="2438400"/>
            <a:ext cx="29590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Thousands of Hutus fled to Congo to avoid Tutsi revenge attacks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9"/>
          <p:cNvSpPr/>
          <p:nvPr/>
        </p:nvSpPr>
        <p:spPr>
          <a:xfrm>
            <a:off x="4673501" y="3009900"/>
            <a:ext cx="30352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Rwanda supports M23 rebellion as a proxy to maintain influence in the region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10"/>
          <p:cNvSpPr/>
          <p:nvPr/>
        </p:nvSpPr>
        <p:spPr>
          <a:xfrm>
            <a:off x="4711601" y="3581400"/>
            <a:ext cx="29971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Creates complex web of ethnic allegiances and power relationships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11"/>
          <p:cNvSpPr/>
          <p:nvPr/>
        </p:nvSpPr>
        <p:spPr>
          <a:xfrm>
            <a:off x="8851702" y="1181100"/>
            <a:ext cx="37159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" b="1" i="0" u="none" strike="noStrike" kern="1200" cap="none" spc="0" normalizeH="0" baseline="0" noProof="0" dirty="0">
                <a:ln>
                  <a:noFill/>
                </a:ln>
                <a:solidFill>
                  <a:srgbClr val="854D0E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Key Events &amp; Consequences</a:t>
            </a:r>
            <a:endParaRPr kumimoji="0" lang="en-US" sz="13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2"/>
          <p:cNvSpPr/>
          <p:nvPr/>
        </p:nvSpPr>
        <p:spPr>
          <a:xfrm>
            <a:off x="8604052" y="1676400"/>
            <a:ext cx="31685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1996-1997: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First Congo War, influenced by Rwandan genocide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13"/>
          <p:cNvSpPr/>
          <p:nvPr/>
        </p:nvSpPr>
        <p:spPr>
          <a:xfrm>
            <a:off x="8604052" y="2247900"/>
            <a:ext cx="31685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1998-2003: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Second Congo War with regional powers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14"/>
          <p:cNvSpPr/>
          <p:nvPr/>
        </p:nvSpPr>
        <p:spPr>
          <a:xfrm>
            <a:off x="8604052" y="2819400"/>
            <a:ext cx="31685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2013: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M23 rebellion rises, claiming to protect Tutsi communities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15"/>
          <p:cNvSpPr/>
          <p:nvPr/>
        </p:nvSpPr>
        <p:spPr>
          <a:xfrm>
            <a:off x="8604052" y="3390900"/>
            <a:ext cx="31685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2025:</a:t>
            </a:r>
            <a:r>
              <a:rPr kumimoji="0" lang="en-US" sz="1120" b="0" i="0" u="none" strike="noStrike" kern="120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M23 resurgence and capture of strategic cities</a:t>
            </a:r>
            <a:endParaRPr kumimoji="0" lang="en-US" sz="11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670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1976</Words>
  <Application>Microsoft Office PowerPoint</Application>
  <PresentationFormat>Widescreen</PresentationFormat>
  <Paragraphs>299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1_Office Theme</vt:lpstr>
      <vt:lpstr>Organic</vt:lpstr>
      <vt:lpstr>     Competing Narratives and Conflict in Eastern DRC: Exploring Exclusion, Identity Politics, and Regional Security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Competing Narratives and Conflict in Eastern DRC: Exploring Exclusion, Identity Politics, and Regional Security</dc:title>
  <dc:creator>Fridah Njoki</dc:creator>
  <cp:lastModifiedBy>Peter</cp:lastModifiedBy>
  <cp:revision>7</cp:revision>
  <dcterms:created xsi:type="dcterms:W3CDTF">2025-09-24T09:38:33Z</dcterms:created>
  <dcterms:modified xsi:type="dcterms:W3CDTF">2025-10-02T07:01:40Z</dcterms:modified>
</cp:coreProperties>
</file>