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67" r:id="rId3"/>
    <p:sldId id="257" r:id="rId4"/>
    <p:sldId id="258" r:id="rId5"/>
    <p:sldId id="266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kiprotich97@students.uonbi.ac.ke" TargetMode="External"/><Relationship Id="rId2" Type="http://schemas.openxmlformats.org/officeDocument/2006/relationships/hyperlink" Target="mailto:wrugutt@uonbi.ac.ke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18081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Kenya-United States Foreign Relations in Retrospect: Sixty Years of Relations in an Era of Emerging Global Power Competition.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37840"/>
            <a:ext cx="8229600" cy="3088323"/>
          </a:xfrm>
        </p:spPr>
        <p:txBody>
          <a:bodyPr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Winnie Rugutt, Ph.D.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Department of Diplomacy and International Studies (DDIS)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University of Nairobi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2"/>
              </a:rPr>
              <a:t>wrugutt@uonbi.ac.ke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Noela Kiprotich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Department of Diplomacy and International Studies (DDIS)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University of Nairobi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nkiprotich97@students.uonbi.ac.ke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t>Kenya–U.S. relations have evolved from Cold War dependency to agency-driven partnership.</a:t>
            </a:r>
          </a:p>
          <a:p>
            <a:r>
              <a:t>Agency has been expressed differently across eras – alignment, negotiated compliance, bargaining, and multi-alignment.</a:t>
            </a:r>
          </a:p>
          <a:p>
            <a:r>
              <a:t>Future of the partnership depends on respecting Kenya’s sovereignty and national priorities.</a:t>
            </a:r>
          </a:p>
          <a:p>
            <a:r>
              <a:t>Opportunities for cooperation remain strong in areas such as trade, security, climate, and innovation.</a:t>
            </a:r>
          </a:p>
          <a:p>
            <a:r>
              <a:t>The Kenya–U.S. partnership is resilient but must adapt to multipolar realities.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7D00F8-6293-1B19-F0FB-C87791DD1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  <a:endParaRPr lang="en-KE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79E4C90D-D755-39E5-D247-D1D533C420B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73377" y="1417638"/>
            <a:ext cx="4374823" cy="4708525"/>
          </a:xfrm>
          <a:prstGeom prst="rect">
            <a:avLst/>
          </a:prstGeom>
        </p:spPr>
      </p:pic>
      <p:pic>
        <p:nvPicPr>
          <p:cNvPr id="1026" name="Picture 2" descr="No photo description available.">
            <a:extLst>
              <a:ext uri="{FF2B5EF4-FFF2-40B4-BE49-F238E27FC236}">
                <a16:creationId xmlns:a16="http://schemas.microsoft.com/office/drawing/2014/main" id="{07F69FDF-B034-1B5C-CF7F-111B1C0D843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00200"/>
            <a:ext cx="4038600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4538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K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Historically, Africa has often been portrayed in international relations as passive — more acted upon than acting. 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KE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But Kenya’s relationship with the United States tells a different story. It shows us how African states exercise agency, strategically positioning themselves in global affairs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dirty="0"/>
              <a:t>Objective: Examine the evolution, resilience, and challenges of Kenya–U.S. relations in a multipolar era.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Core Argument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/>
              <a:t>Kenya–U.S. relations have passed through four broad phases:</a:t>
            </a:r>
          </a:p>
          <a:p>
            <a:r>
              <a:rPr dirty="0"/>
              <a:t>1. Cold War alliance (strategic ally against communism).</a:t>
            </a:r>
          </a:p>
          <a:p>
            <a:r>
              <a:rPr dirty="0"/>
              <a:t>2. 1990s – Conditional engagement with democracy and governance reforms.</a:t>
            </a:r>
          </a:p>
          <a:p>
            <a:r>
              <a:rPr dirty="0"/>
              <a:t>3. Post-9/11 – Kenya as counterterrorism hub and security partner.</a:t>
            </a:r>
          </a:p>
          <a:p>
            <a:r>
              <a:rPr dirty="0"/>
              <a:t>4. Contemporary multipolar era – balancing U.S. with China, India, and Gulf states.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4EEA86-845E-9883-0801-20111346EA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D9B66-BD10-C766-830A-A2FD75631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Core Argument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AABA0-1387-F740-05F1-F8AF8D6EE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KE" dirty="0"/>
              <a:t>Kenya is not just a recipient of policy but an active agent, leveraging its strategic geography and diversifying its partnerships.</a:t>
            </a:r>
          </a:p>
          <a:p>
            <a:pPr lvl="0"/>
            <a:r>
              <a:rPr lang="en-KE" dirty="0"/>
              <a:t>Despite tensions, strong people-to-people ties and shared values keep this </a:t>
            </a:r>
            <a:r>
              <a:rPr lang="en-US" dirty="0"/>
              <a:t>US-Kenya </a:t>
            </a:r>
            <a:r>
              <a:rPr lang="en-KE" dirty="0"/>
              <a:t>relationship resilient.</a:t>
            </a:r>
          </a:p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5124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Conceptual Framework: Agency in Asymmetry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t>Agency = ability of weaker states to act strategically in asymmetric partnerships.</a:t>
            </a:r>
          </a:p>
          <a:p>
            <a:r>
              <a:t>Kenya demonstrates agency through three lenses:</a:t>
            </a:r>
          </a:p>
          <a:p>
            <a:r>
              <a:t>- Bargaining Power: Location in the Horn of Africa, role in regional stability, innovation hub (Silicon Savannah).</a:t>
            </a:r>
          </a:p>
          <a:p>
            <a:r>
              <a:t>- Alternative Alliances: China (infrastructure, BRI), India (pharma, tech), Gulf states, EU.</a:t>
            </a:r>
          </a:p>
          <a:p>
            <a:r>
              <a:t>- Domestic Imperatives: Sovereignty, nationalist narratives, public opinion (e.g., ICC backlash).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Historical Phases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t>Pre-independence (1959–1963): Airlift Program created early people-to-people ties.</a:t>
            </a:r>
          </a:p>
          <a:p>
            <a:r>
              <a:t>Cold War (1963–1989): Kenya as a pro-West ally; extracted aid and military support.</a:t>
            </a:r>
          </a:p>
          <a:p>
            <a:r>
              <a:t>1990s: Conditionality era – democratization and aid pressures; selective compliance by Moi.</a:t>
            </a:r>
          </a:p>
          <a:p>
            <a:r>
              <a:t>Post-9/11: Reborn security partnership; Kenya vital to counterterrorism, but sovereignty concerns emerged.</a:t>
            </a:r>
          </a:p>
          <a:p>
            <a:r>
              <a:t>2010s–Present: Kenya diversifies partners (China, India, Gulf, EU), but U.S. remains central.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Multi-Alignment Era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t>Kenya’s foreign policy embraces strategic multi-alignment.</a:t>
            </a:r>
          </a:p>
          <a:p>
            <a:r>
              <a:t>China: Standard Gauge Railway, infrastructure loans with limited conditionalities.</a:t>
            </a:r>
          </a:p>
          <a:p>
            <a:r>
              <a:t>India: Growth in pharmaceuticals, health technology, and tech transfer.</a:t>
            </a:r>
          </a:p>
          <a:p>
            <a:r>
              <a:t>Gulf States &amp; EU: Expanding investment and trade opportunities.</a:t>
            </a:r>
          </a:p>
          <a:p>
            <a:r>
              <a:t>U.S.: Still critical partner; Major Non-NATO Ally (2024).</a:t>
            </a:r>
          </a:p>
          <a:p>
            <a:r>
              <a:t>Benefits: greater bargaining power, more choices for development financing.</a:t>
            </a:r>
          </a:p>
          <a:p>
            <a:r>
              <a:t>Risks: debt burdens, procurement issues, risk of overdependence on multiple fronts.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Insights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t>Kenya actively shapes its foreign policy rather than being a passive actor.</a:t>
            </a:r>
          </a:p>
          <a:p>
            <a:r>
              <a:t>The U.S. advantage lies in soft power – education exchanges, diaspora, shared democratic values.</a:t>
            </a:r>
          </a:p>
          <a:p>
            <a:r>
              <a:t>China offers speed and infrastructure, but lacks cultural and normative depth of U.S.–Kenya ties.</a:t>
            </a:r>
          </a:p>
          <a:p>
            <a:r>
              <a:t>Kenya leverages multipolar competition to its benefit, but faces risks of debt, governance, and contradictions in policy.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669</Words>
  <Application>Microsoft Office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Kenya-United States Foreign Relations in Retrospect: Sixty Years of Relations in an Era of Emerging Global Power Competition.</vt:lpstr>
      <vt:lpstr>Introduction</vt:lpstr>
      <vt:lpstr>Introduction</vt:lpstr>
      <vt:lpstr>Core Argument</vt:lpstr>
      <vt:lpstr>Core Argument</vt:lpstr>
      <vt:lpstr>Conceptual Framework: Agency in Asymmetry</vt:lpstr>
      <vt:lpstr>Historical Phases</vt:lpstr>
      <vt:lpstr>Multi-Alignment Era</vt:lpstr>
      <vt:lpstr>Key Insights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SPECTRE</dc:creator>
  <cp:keywords/>
  <dc:description>generated using python-pptx</dc:description>
  <cp:lastModifiedBy>Peter</cp:lastModifiedBy>
  <cp:revision>3</cp:revision>
  <dcterms:created xsi:type="dcterms:W3CDTF">2013-01-27T09:14:16Z</dcterms:created>
  <dcterms:modified xsi:type="dcterms:W3CDTF">2025-10-02T10:12:51Z</dcterms:modified>
  <cp:category/>
</cp:coreProperties>
</file>