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9" r:id="rId6"/>
    <p:sldId id="270" r:id="rId7"/>
    <p:sldId id="271" r:id="rId8"/>
    <p:sldId id="278" r:id="rId9"/>
    <p:sldId id="279" r:id="rId10"/>
    <p:sldId id="272"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44" autoAdjust="0"/>
    <p:restoredTop sz="94660"/>
  </p:normalViewPr>
  <p:slideViewPr>
    <p:cSldViewPr snapToGrid="0">
      <p:cViewPr varScale="1">
        <p:scale>
          <a:sx n="63" d="100"/>
          <a:sy n="63" d="100"/>
        </p:scale>
        <p:origin x="800" y="5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1BAFA371-737A-4AE7-9CD2-C72448FA9010}" type="datetimeFigureOut">
              <a:rPr lang="en-US" smtClean="0"/>
              <a:t>9/30/2025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FB0A9D4-9562-48FD-A959-B43C059006FB}" type="slidenum">
              <a:rPr lang="en-US" smtClean="0"/>
              <a:t>‹#›</a:t>
            </a:fld>
            <a:endParaRPr lang="en-US"/>
          </a:p>
        </p:txBody>
      </p:sp>
    </p:spTree>
    <p:extLst>
      <p:ext uri="{BB962C8B-B14F-4D97-AF65-F5344CB8AC3E}">
        <p14:creationId xmlns:p14="http://schemas.microsoft.com/office/powerpoint/2010/main" val="95082512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BAFA371-737A-4AE7-9CD2-C72448FA9010}" type="datetimeFigureOut">
              <a:rPr lang="en-US" smtClean="0"/>
              <a:t>9/30/2025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FB0A9D4-9562-48FD-A959-B43C059006FB}" type="slidenum">
              <a:rPr lang="en-US" smtClean="0"/>
              <a:t>‹#›</a:t>
            </a:fld>
            <a:endParaRPr lang="en-US"/>
          </a:p>
        </p:txBody>
      </p:sp>
    </p:spTree>
    <p:extLst>
      <p:ext uri="{BB962C8B-B14F-4D97-AF65-F5344CB8AC3E}">
        <p14:creationId xmlns:p14="http://schemas.microsoft.com/office/powerpoint/2010/main" val="133724479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BAFA371-737A-4AE7-9CD2-C72448FA9010}" type="datetimeFigureOut">
              <a:rPr lang="en-US" smtClean="0"/>
              <a:t>9/30/2025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FB0A9D4-9562-48FD-A959-B43C059006FB}" type="slidenum">
              <a:rPr lang="en-US" smtClean="0"/>
              <a:t>‹#›</a:t>
            </a:fld>
            <a:endParaRPr lang="en-US"/>
          </a:p>
        </p:txBody>
      </p:sp>
    </p:spTree>
    <p:extLst>
      <p:ext uri="{BB962C8B-B14F-4D97-AF65-F5344CB8AC3E}">
        <p14:creationId xmlns:p14="http://schemas.microsoft.com/office/powerpoint/2010/main" val="23606007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BAFA371-737A-4AE7-9CD2-C72448FA9010}" type="datetimeFigureOut">
              <a:rPr lang="en-US" smtClean="0"/>
              <a:t>9/30/2025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FB0A9D4-9562-48FD-A959-B43C059006FB}" type="slidenum">
              <a:rPr lang="en-US" smtClean="0"/>
              <a:t>‹#›</a:t>
            </a:fld>
            <a:endParaRPr lang="en-US"/>
          </a:p>
        </p:txBody>
      </p:sp>
    </p:spTree>
    <p:extLst>
      <p:ext uri="{BB962C8B-B14F-4D97-AF65-F5344CB8AC3E}">
        <p14:creationId xmlns:p14="http://schemas.microsoft.com/office/powerpoint/2010/main" val="26422674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BAFA371-737A-4AE7-9CD2-C72448FA9010}" type="datetimeFigureOut">
              <a:rPr lang="en-US" smtClean="0"/>
              <a:t>9/30/2025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FB0A9D4-9562-48FD-A959-B43C059006FB}" type="slidenum">
              <a:rPr lang="en-US" smtClean="0"/>
              <a:t>‹#›</a:t>
            </a:fld>
            <a:endParaRPr lang="en-US"/>
          </a:p>
        </p:txBody>
      </p:sp>
    </p:spTree>
    <p:extLst>
      <p:ext uri="{BB962C8B-B14F-4D97-AF65-F5344CB8AC3E}">
        <p14:creationId xmlns:p14="http://schemas.microsoft.com/office/powerpoint/2010/main" val="127374509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BAFA371-737A-4AE7-9CD2-C72448FA9010}" type="datetimeFigureOut">
              <a:rPr lang="en-US" smtClean="0"/>
              <a:t>9/30/2025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FB0A9D4-9562-48FD-A959-B43C059006FB}" type="slidenum">
              <a:rPr lang="en-US" smtClean="0"/>
              <a:t>‹#›</a:t>
            </a:fld>
            <a:endParaRPr lang="en-US"/>
          </a:p>
        </p:txBody>
      </p:sp>
    </p:spTree>
    <p:extLst>
      <p:ext uri="{BB962C8B-B14F-4D97-AF65-F5344CB8AC3E}">
        <p14:creationId xmlns:p14="http://schemas.microsoft.com/office/powerpoint/2010/main" val="141715891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BAFA371-737A-4AE7-9CD2-C72448FA9010}" type="datetimeFigureOut">
              <a:rPr lang="en-US" smtClean="0"/>
              <a:t>9/30/2025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FB0A9D4-9562-48FD-A959-B43C059006FB}" type="slidenum">
              <a:rPr lang="en-US" smtClean="0"/>
              <a:t>‹#›</a:t>
            </a:fld>
            <a:endParaRPr lang="en-US"/>
          </a:p>
        </p:txBody>
      </p:sp>
    </p:spTree>
    <p:extLst>
      <p:ext uri="{BB962C8B-B14F-4D97-AF65-F5344CB8AC3E}">
        <p14:creationId xmlns:p14="http://schemas.microsoft.com/office/powerpoint/2010/main" val="9197445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BAFA371-737A-4AE7-9CD2-C72448FA9010}" type="datetimeFigureOut">
              <a:rPr lang="en-US" smtClean="0"/>
              <a:t>9/30/2025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FB0A9D4-9562-48FD-A959-B43C059006FB}" type="slidenum">
              <a:rPr lang="en-US" smtClean="0"/>
              <a:t>‹#›</a:t>
            </a:fld>
            <a:endParaRPr lang="en-US"/>
          </a:p>
        </p:txBody>
      </p:sp>
    </p:spTree>
    <p:extLst>
      <p:ext uri="{BB962C8B-B14F-4D97-AF65-F5344CB8AC3E}">
        <p14:creationId xmlns:p14="http://schemas.microsoft.com/office/powerpoint/2010/main" val="392194464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BAFA371-737A-4AE7-9CD2-C72448FA9010}" type="datetimeFigureOut">
              <a:rPr lang="en-US" smtClean="0"/>
              <a:t>9/30/2025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FB0A9D4-9562-48FD-A959-B43C059006FB}" type="slidenum">
              <a:rPr lang="en-US" smtClean="0"/>
              <a:t>‹#›</a:t>
            </a:fld>
            <a:endParaRPr lang="en-US"/>
          </a:p>
        </p:txBody>
      </p:sp>
    </p:spTree>
    <p:extLst>
      <p:ext uri="{BB962C8B-B14F-4D97-AF65-F5344CB8AC3E}">
        <p14:creationId xmlns:p14="http://schemas.microsoft.com/office/powerpoint/2010/main" val="118268635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BAFA371-737A-4AE7-9CD2-C72448FA9010}" type="datetimeFigureOut">
              <a:rPr lang="en-US" smtClean="0"/>
              <a:t>9/30/2025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FB0A9D4-9562-48FD-A959-B43C059006FB}" type="slidenum">
              <a:rPr lang="en-US" smtClean="0"/>
              <a:t>‹#›</a:t>
            </a:fld>
            <a:endParaRPr lang="en-US"/>
          </a:p>
        </p:txBody>
      </p:sp>
    </p:spTree>
    <p:extLst>
      <p:ext uri="{BB962C8B-B14F-4D97-AF65-F5344CB8AC3E}">
        <p14:creationId xmlns:p14="http://schemas.microsoft.com/office/powerpoint/2010/main" val="41059004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BAFA371-737A-4AE7-9CD2-C72448FA9010}" type="datetimeFigureOut">
              <a:rPr lang="en-US" smtClean="0"/>
              <a:t>9/30/2025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FB0A9D4-9562-48FD-A959-B43C059006FB}" type="slidenum">
              <a:rPr lang="en-US" smtClean="0"/>
              <a:t>‹#›</a:t>
            </a:fld>
            <a:endParaRPr lang="en-US"/>
          </a:p>
        </p:txBody>
      </p:sp>
    </p:spTree>
    <p:extLst>
      <p:ext uri="{BB962C8B-B14F-4D97-AF65-F5344CB8AC3E}">
        <p14:creationId xmlns:p14="http://schemas.microsoft.com/office/powerpoint/2010/main" val="30506577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BAFA371-737A-4AE7-9CD2-C72448FA9010}" type="datetimeFigureOut">
              <a:rPr lang="en-US" smtClean="0"/>
              <a:t>9/30/2025</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FB0A9D4-9562-48FD-A959-B43C059006FB}" type="slidenum">
              <a:rPr lang="en-US" smtClean="0"/>
              <a:t>‹#›</a:t>
            </a:fld>
            <a:endParaRPr lang="en-US"/>
          </a:p>
        </p:txBody>
      </p:sp>
    </p:spTree>
    <p:extLst>
      <p:ext uri="{BB962C8B-B14F-4D97-AF65-F5344CB8AC3E}">
        <p14:creationId xmlns:p14="http://schemas.microsoft.com/office/powerpoint/2010/main" val="184718568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443753" y="2280745"/>
            <a:ext cx="10224247" cy="3878007"/>
          </a:xfrm>
        </p:spPr>
        <p:txBody>
          <a:bodyPr>
            <a:normAutofit/>
          </a:bodyPr>
          <a:lstStyle/>
          <a:p>
            <a:endParaRPr lang="en-US" dirty="0"/>
          </a:p>
          <a:p>
            <a:endParaRPr lang="en-US" dirty="0"/>
          </a:p>
          <a:p>
            <a:r>
              <a:rPr lang="en-US" sz="2000" b="1" dirty="0" err="1">
                <a:latin typeface="Times New Roman" panose="02020603050405020304" pitchFamily="18" charset="0"/>
                <a:cs typeface="Times New Roman" panose="02020603050405020304" pitchFamily="18" charset="0"/>
              </a:rPr>
              <a:t>Berita</a:t>
            </a:r>
            <a:r>
              <a:rPr lang="en-US" sz="2000" b="1" dirty="0">
                <a:latin typeface="Times New Roman" panose="02020603050405020304" pitchFamily="18" charset="0"/>
                <a:cs typeface="Times New Roman" panose="02020603050405020304" pitchFamily="18" charset="0"/>
              </a:rPr>
              <a:t> </a:t>
            </a:r>
            <a:r>
              <a:rPr lang="en-US" sz="2000" b="1" dirty="0" err="1">
                <a:latin typeface="Times New Roman" panose="02020603050405020304" pitchFamily="18" charset="0"/>
                <a:cs typeface="Times New Roman" panose="02020603050405020304" pitchFamily="18" charset="0"/>
              </a:rPr>
              <a:t>Musau</a:t>
            </a:r>
            <a:r>
              <a:rPr lang="en-US" sz="2000" b="1" dirty="0">
                <a:latin typeface="Times New Roman" panose="02020603050405020304" pitchFamily="18" charset="0"/>
                <a:cs typeface="Times New Roman" panose="02020603050405020304" pitchFamily="18" charset="0"/>
              </a:rPr>
              <a:t> and Margaret </a:t>
            </a:r>
            <a:r>
              <a:rPr lang="en-US" sz="2000" b="1" dirty="0" err="1">
                <a:latin typeface="Times New Roman" panose="02020603050405020304" pitchFamily="18" charset="0"/>
                <a:cs typeface="Times New Roman" panose="02020603050405020304" pitchFamily="18" charset="0"/>
              </a:rPr>
              <a:t>Kariuki</a:t>
            </a:r>
            <a:br>
              <a:rPr lang="en-US" sz="2000" b="1" dirty="0">
                <a:latin typeface="Times New Roman" panose="02020603050405020304" pitchFamily="18" charset="0"/>
                <a:cs typeface="Times New Roman" panose="02020603050405020304" pitchFamily="18" charset="0"/>
              </a:rPr>
            </a:br>
            <a:r>
              <a:rPr lang="en-US" sz="2000" b="1" dirty="0">
                <a:latin typeface="Times New Roman" panose="02020603050405020304" pitchFamily="18" charset="0"/>
                <a:cs typeface="Times New Roman" panose="02020603050405020304" pitchFamily="18" charset="0"/>
              </a:rPr>
              <a:t>Doctoral Fellows at Strathmore University</a:t>
            </a:r>
          </a:p>
          <a:p>
            <a:endParaRPr lang="en-US" sz="2000" b="1" dirty="0">
              <a:latin typeface="Times New Roman" panose="02020603050405020304" pitchFamily="18" charset="0"/>
              <a:cs typeface="Times New Roman" panose="02020603050405020304" pitchFamily="18" charset="0"/>
            </a:endParaRPr>
          </a:p>
          <a:p>
            <a:endParaRPr lang="en-US" sz="2000" b="1" dirty="0">
              <a:latin typeface="Times New Roman" panose="02020603050405020304" pitchFamily="18" charset="0"/>
              <a:cs typeface="Times New Roman" panose="02020603050405020304" pitchFamily="18" charset="0"/>
            </a:endParaRPr>
          </a:p>
          <a:p>
            <a:endParaRPr lang="en-US" sz="2000" b="1" dirty="0">
              <a:latin typeface="Times New Roman" panose="02020603050405020304" pitchFamily="18" charset="0"/>
              <a:cs typeface="Times New Roman" panose="02020603050405020304" pitchFamily="18" charset="0"/>
            </a:endParaRPr>
          </a:p>
          <a:p>
            <a:r>
              <a:rPr lang="en-US" sz="2000" b="1" dirty="0">
                <a:solidFill>
                  <a:srgbClr val="0070C0"/>
                </a:solidFill>
                <a:latin typeface="Times New Roman" panose="02020603050405020304" pitchFamily="18" charset="0"/>
                <a:cs typeface="Times New Roman" panose="02020603050405020304" pitchFamily="18" charset="0"/>
              </a:rPr>
              <a:t>IRSK CONFERENCE 2025 </a:t>
            </a:r>
          </a:p>
        </p:txBody>
      </p:sp>
      <p:sp>
        <p:nvSpPr>
          <p:cNvPr id="5" name="Title 1"/>
          <p:cNvSpPr>
            <a:spLocks noGrp="1"/>
          </p:cNvSpPr>
          <p:nvPr>
            <p:ph type="ctrTitle"/>
          </p:nvPr>
        </p:nvSpPr>
        <p:spPr>
          <a:xfrm>
            <a:off x="1524000" y="317501"/>
            <a:ext cx="9144000" cy="2099878"/>
          </a:xfrm>
        </p:spPr>
        <p:txBody>
          <a:bodyPr>
            <a:normAutofit/>
          </a:bodyPr>
          <a:lstStyle/>
          <a:p>
            <a:r>
              <a:rPr lang="en-US" sz="2400" b="1" dirty="0">
                <a:solidFill>
                  <a:srgbClr val="C00000"/>
                </a:solidFill>
                <a:latin typeface="Times New Roman" panose="02020603050405020304" pitchFamily="18" charset="0"/>
                <a:cs typeface="Times New Roman" panose="02020603050405020304" pitchFamily="18" charset="0"/>
              </a:rPr>
              <a:t>Education and Peacebuilding in Pastoralist Communities in the COMESA Region: Incorporating indigenous Peacebuilding approaches to education in Selected Schools among Pastoralist Communities in Kenya</a:t>
            </a:r>
            <a:br>
              <a:rPr lang="en-US" sz="2400" b="1" dirty="0">
                <a:solidFill>
                  <a:srgbClr val="C00000"/>
                </a:solidFill>
                <a:latin typeface="Times New Roman" panose="02020603050405020304" pitchFamily="18" charset="0"/>
                <a:cs typeface="Times New Roman" panose="02020603050405020304" pitchFamily="18" charset="0"/>
              </a:rPr>
            </a:br>
            <a:endParaRPr lang="en-US" sz="2400" b="1" dirty="0">
              <a:solidFill>
                <a:srgbClr val="C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21971834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678064"/>
          </a:xfrm>
        </p:spPr>
        <p:txBody>
          <a:bodyPr>
            <a:normAutofit/>
          </a:bodyPr>
          <a:lstStyle/>
          <a:p>
            <a:r>
              <a:rPr lang="en-US" sz="3600" b="1" dirty="0">
                <a:solidFill>
                  <a:srgbClr val="C00000"/>
                </a:solidFill>
                <a:latin typeface="Times New Roman" panose="02020603050405020304" pitchFamily="18" charset="0"/>
                <a:cs typeface="Times New Roman" panose="02020603050405020304" pitchFamily="18" charset="0"/>
              </a:rPr>
              <a:t>Conclusion</a:t>
            </a:r>
          </a:p>
        </p:txBody>
      </p:sp>
      <p:sp>
        <p:nvSpPr>
          <p:cNvPr id="3" name="Content Placeholder 2"/>
          <p:cNvSpPr>
            <a:spLocks noGrp="1"/>
          </p:cNvSpPr>
          <p:nvPr>
            <p:ph idx="1"/>
          </p:nvPr>
        </p:nvSpPr>
        <p:spPr>
          <a:xfrm>
            <a:off x="696533" y="1155923"/>
            <a:ext cx="10515600" cy="4351338"/>
          </a:xfrm>
        </p:spPr>
        <p:txBody>
          <a:bodyPr>
            <a:normAutofit fontScale="92500" lnSpcReduction="10000"/>
          </a:bodyPr>
          <a:lstStyle/>
          <a:p>
            <a:r>
              <a:rPr lang="en-US" dirty="0"/>
              <a:t>Education and peacebuilding among pastoralist communities – taking place but could be improved</a:t>
            </a:r>
          </a:p>
          <a:p>
            <a:r>
              <a:rPr lang="en-US" dirty="0"/>
              <a:t>Schools and generally education still remain a good link between various stakeholders in communities: community leadership (elders), parents, children, government and politicians</a:t>
            </a:r>
          </a:p>
          <a:p>
            <a:r>
              <a:rPr lang="en-US" dirty="0"/>
              <a:t>If properly harnessed they could be a good platform for peacebuilding</a:t>
            </a:r>
          </a:p>
          <a:p>
            <a:r>
              <a:rPr lang="en-US" dirty="0"/>
              <a:t>Policy: policies that can help to reach out to the </a:t>
            </a:r>
            <a:r>
              <a:rPr lang="en-US" dirty="0" err="1"/>
              <a:t>morans</a:t>
            </a:r>
            <a:r>
              <a:rPr lang="en-US" dirty="0"/>
              <a:t> (the main fighting agents in pastoralist communities – especially during peacetime when the community is calm</a:t>
            </a:r>
          </a:p>
          <a:p>
            <a:r>
              <a:rPr lang="en-US" dirty="0"/>
              <a:t>More programs that link the traditional mechanisms with education should be encouraged. </a:t>
            </a:r>
          </a:p>
        </p:txBody>
      </p:sp>
    </p:spTree>
    <p:extLst>
      <p:ext uri="{BB962C8B-B14F-4D97-AF65-F5344CB8AC3E}">
        <p14:creationId xmlns:p14="http://schemas.microsoft.com/office/powerpoint/2010/main" val="89237830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b="1" dirty="0">
                <a:solidFill>
                  <a:srgbClr val="C00000"/>
                </a:solidFill>
                <a:latin typeface="Times New Roman" panose="02020603050405020304" pitchFamily="18" charset="0"/>
                <a:cs typeface="Times New Roman" panose="02020603050405020304" pitchFamily="18" charset="0"/>
              </a:rPr>
              <a:t>Outline</a:t>
            </a:r>
          </a:p>
        </p:txBody>
      </p:sp>
      <p:sp>
        <p:nvSpPr>
          <p:cNvPr id="3" name="Content Placeholder 2"/>
          <p:cNvSpPr>
            <a:spLocks noGrp="1"/>
          </p:cNvSpPr>
          <p:nvPr>
            <p:ph idx="1"/>
          </p:nvPr>
        </p:nvSpPr>
        <p:spPr/>
        <p:txBody>
          <a:bodyPr>
            <a:normAutofit/>
          </a:bodyPr>
          <a:lstStyle/>
          <a:p>
            <a:r>
              <a:rPr lang="en-US" dirty="0">
                <a:solidFill>
                  <a:srgbClr val="002060"/>
                </a:solidFill>
                <a:latin typeface="Times New Roman" panose="02020603050405020304" pitchFamily="18" charset="0"/>
                <a:cs typeface="Times New Roman" panose="02020603050405020304" pitchFamily="18" charset="0"/>
              </a:rPr>
              <a:t>Introduction</a:t>
            </a:r>
          </a:p>
          <a:p>
            <a:r>
              <a:rPr lang="en-US" dirty="0">
                <a:solidFill>
                  <a:srgbClr val="002060"/>
                </a:solidFill>
                <a:latin typeface="Times New Roman" panose="02020603050405020304" pitchFamily="18" charset="0"/>
                <a:cs typeface="Times New Roman" panose="02020603050405020304" pitchFamily="18" charset="0"/>
              </a:rPr>
              <a:t>Theoretical Framework</a:t>
            </a:r>
          </a:p>
          <a:p>
            <a:r>
              <a:rPr lang="en-US" dirty="0">
                <a:solidFill>
                  <a:srgbClr val="002060"/>
                </a:solidFill>
                <a:latin typeface="Times New Roman" panose="02020603050405020304" pitchFamily="18" charset="0"/>
                <a:cs typeface="Times New Roman" panose="02020603050405020304" pitchFamily="18" charset="0"/>
              </a:rPr>
              <a:t>Causes and dynamics and effects of conflicts among pastoralist communities in the Horn of Africa </a:t>
            </a:r>
          </a:p>
          <a:p>
            <a:r>
              <a:rPr lang="en-US" dirty="0">
                <a:solidFill>
                  <a:srgbClr val="002060"/>
                </a:solidFill>
                <a:latin typeface="Times New Roman" panose="02020603050405020304" pitchFamily="18" charset="0"/>
                <a:cs typeface="Times New Roman" panose="02020603050405020304" pitchFamily="18" charset="0"/>
              </a:rPr>
              <a:t>Peacebuilding and the value of education in peacebuilding</a:t>
            </a:r>
          </a:p>
          <a:p>
            <a:r>
              <a:rPr lang="en-US" dirty="0">
                <a:solidFill>
                  <a:srgbClr val="002060"/>
                </a:solidFill>
              </a:rPr>
              <a:t>Education and peacebuilding among selected pastoralist communities in Kenya (research findings and discussion)</a:t>
            </a:r>
          </a:p>
          <a:p>
            <a:r>
              <a:rPr lang="en-US" dirty="0">
                <a:solidFill>
                  <a:srgbClr val="002060"/>
                </a:solidFill>
                <a:latin typeface="Times New Roman" panose="02020603050405020304" pitchFamily="18" charset="0"/>
                <a:cs typeface="Times New Roman" panose="02020603050405020304" pitchFamily="18" charset="0"/>
              </a:rPr>
              <a:t>Conclusion</a:t>
            </a:r>
          </a:p>
          <a:p>
            <a:endParaRPr lang="en-US" dirty="0">
              <a:latin typeface="Times New Roman" panose="02020603050405020304" pitchFamily="18" charset="0"/>
              <a:cs typeface="Times New Roman" panose="02020603050405020304" pitchFamily="18" charset="0"/>
            </a:endParaRPr>
          </a:p>
          <a:p>
            <a:endParaRPr lang="en-US" dirty="0"/>
          </a:p>
        </p:txBody>
      </p:sp>
    </p:spTree>
    <p:extLst>
      <p:ext uri="{BB962C8B-B14F-4D97-AF65-F5344CB8AC3E}">
        <p14:creationId xmlns:p14="http://schemas.microsoft.com/office/powerpoint/2010/main" val="36005473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
            <a:ext cx="10515600" cy="788275"/>
          </a:xfrm>
        </p:spPr>
        <p:txBody>
          <a:bodyPr>
            <a:normAutofit/>
          </a:bodyPr>
          <a:lstStyle/>
          <a:p>
            <a:r>
              <a:rPr lang="en-US" sz="3600" b="1" dirty="0">
                <a:solidFill>
                  <a:srgbClr val="C00000"/>
                </a:solidFill>
                <a:latin typeface="Times New Roman" panose="02020603050405020304" pitchFamily="18" charset="0"/>
                <a:cs typeface="Times New Roman" panose="02020603050405020304" pitchFamily="18" charset="0"/>
              </a:rPr>
              <a:t>Introduction</a:t>
            </a:r>
          </a:p>
        </p:txBody>
      </p:sp>
      <p:sp>
        <p:nvSpPr>
          <p:cNvPr id="3" name="Content Placeholder 2"/>
          <p:cNvSpPr>
            <a:spLocks noGrp="1"/>
          </p:cNvSpPr>
          <p:nvPr>
            <p:ph idx="1"/>
          </p:nvPr>
        </p:nvSpPr>
        <p:spPr>
          <a:xfrm>
            <a:off x="838200" y="1051034"/>
            <a:ext cx="10515600" cy="5125929"/>
          </a:xfrm>
        </p:spPr>
        <p:txBody>
          <a:bodyPr>
            <a:normAutofit/>
          </a:bodyPr>
          <a:lstStyle/>
          <a:p>
            <a:pPr algn="just"/>
            <a:r>
              <a:rPr lang="en-US" dirty="0"/>
              <a:t>There are several pastoralist communities among COMESA members </a:t>
            </a:r>
            <a:r>
              <a:rPr lang="en-US" dirty="0" err="1"/>
              <a:t>e.g</a:t>
            </a:r>
            <a:r>
              <a:rPr lang="en-US" dirty="0"/>
              <a:t> Kenya, Uganda, Ethiopia and Somalia among others</a:t>
            </a:r>
          </a:p>
          <a:p>
            <a:pPr algn="just"/>
            <a:r>
              <a:rPr lang="en-US" dirty="0"/>
              <a:t>Understanding pastoralism in the COMESA region: positive view: importance of pastoralism ; pessimist: pastoralism and the tragedy of commons</a:t>
            </a:r>
          </a:p>
          <a:p>
            <a:pPr marL="0" indent="0" algn="just">
              <a:buNone/>
            </a:pPr>
            <a:r>
              <a:rPr lang="en-US" dirty="0"/>
              <a:t>-  importance of pastoralism supersedes the tragedy of commons theory.</a:t>
            </a:r>
          </a:p>
          <a:p>
            <a:pPr algn="just"/>
            <a:r>
              <a:rPr lang="en-US" dirty="0"/>
              <a:t>Pastoralist conflicts pose a challenge to development and sustainable peace within the COMESA region</a:t>
            </a:r>
          </a:p>
          <a:p>
            <a:pPr algn="just"/>
            <a:r>
              <a:rPr lang="en-US" dirty="0"/>
              <a:t>COMESA policies on pastoralism and pastoralists</a:t>
            </a:r>
          </a:p>
        </p:txBody>
      </p:sp>
    </p:spTree>
    <p:extLst>
      <p:ext uri="{BB962C8B-B14F-4D97-AF65-F5344CB8AC3E}">
        <p14:creationId xmlns:p14="http://schemas.microsoft.com/office/powerpoint/2010/main" val="187776703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575033"/>
          </a:xfrm>
        </p:spPr>
        <p:txBody>
          <a:bodyPr>
            <a:noAutofit/>
          </a:bodyPr>
          <a:lstStyle/>
          <a:p>
            <a:r>
              <a:rPr lang="en-US" sz="2800" b="1" dirty="0">
                <a:solidFill>
                  <a:srgbClr val="C00000"/>
                </a:solidFill>
                <a:latin typeface="Times New Roman" panose="02020603050405020304" pitchFamily="18" charset="0"/>
                <a:cs typeface="Times New Roman" panose="02020603050405020304" pitchFamily="18" charset="0"/>
              </a:rPr>
              <a:t>Theoretical </a:t>
            </a:r>
            <a:r>
              <a:rPr lang="en-US" sz="2800" b="1" dirty="0" err="1">
                <a:solidFill>
                  <a:srgbClr val="C00000"/>
                </a:solidFill>
                <a:latin typeface="Times New Roman" panose="02020603050405020304" pitchFamily="18" charset="0"/>
                <a:cs typeface="Times New Roman" panose="02020603050405020304" pitchFamily="18" charset="0"/>
              </a:rPr>
              <a:t>framewrok</a:t>
            </a:r>
            <a:r>
              <a:rPr lang="en-US" sz="2800" b="1" dirty="0">
                <a:solidFill>
                  <a:srgbClr val="C00000"/>
                </a:solidFill>
                <a:latin typeface="Times New Roman" panose="02020603050405020304" pitchFamily="18" charset="0"/>
                <a:cs typeface="Times New Roman" panose="02020603050405020304" pitchFamily="18" charset="0"/>
              </a:rPr>
              <a:t> and methodology</a:t>
            </a:r>
          </a:p>
        </p:txBody>
      </p:sp>
      <p:sp>
        <p:nvSpPr>
          <p:cNvPr id="3" name="Content Placeholder 2"/>
          <p:cNvSpPr>
            <a:spLocks noGrp="1"/>
          </p:cNvSpPr>
          <p:nvPr>
            <p:ph idx="1"/>
          </p:nvPr>
        </p:nvSpPr>
        <p:spPr>
          <a:xfrm>
            <a:off x="838200" y="1146220"/>
            <a:ext cx="10515600" cy="5030743"/>
          </a:xfrm>
        </p:spPr>
        <p:txBody>
          <a:bodyPr>
            <a:normAutofit fontScale="70000" lnSpcReduction="20000"/>
          </a:bodyPr>
          <a:lstStyle/>
          <a:p>
            <a:pPr marL="0" indent="0" algn="just">
              <a:buNone/>
            </a:pPr>
            <a:r>
              <a:rPr lang="en-US" sz="3300" b="1" dirty="0">
                <a:solidFill>
                  <a:srgbClr val="C00000"/>
                </a:solidFill>
                <a:latin typeface="Times New Roman" panose="02020603050405020304" pitchFamily="18" charset="0"/>
                <a:cs typeface="Times New Roman" panose="02020603050405020304" pitchFamily="18" charset="0"/>
              </a:rPr>
              <a:t>“To reach peace you need to teach peace” Betty Reardon</a:t>
            </a:r>
          </a:p>
          <a:p>
            <a:pPr algn="just"/>
            <a:r>
              <a:rPr lang="en-US" sz="3600" dirty="0"/>
              <a:t>Peace Education is teaching for and about human rights, gender equality, disarmament, social and economic justice, </a:t>
            </a:r>
            <a:r>
              <a:rPr lang="en-US" sz="3600" dirty="0">
                <a:solidFill>
                  <a:srgbClr val="C00000"/>
                </a:solidFill>
              </a:rPr>
              <a:t>nonviolence</a:t>
            </a:r>
            <a:r>
              <a:rPr lang="en-US" sz="3600" dirty="0"/>
              <a:t>, sustainable development, international law and, </a:t>
            </a:r>
            <a:r>
              <a:rPr lang="en-US" sz="3600" dirty="0">
                <a:solidFill>
                  <a:srgbClr val="C00000"/>
                </a:solidFill>
              </a:rPr>
              <a:t>traditional peace practices </a:t>
            </a:r>
            <a:r>
              <a:rPr lang="en-US" sz="3600" dirty="0"/>
              <a:t>(Navarro-Castro &amp; </a:t>
            </a:r>
            <a:r>
              <a:rPr lang="en-US" sz="3600" dirty="0" err="1"/>
              <a:t>Nario-Galace</a:t>
            </a:r>
            <a:r>
              <a:rPr lang="en-US" sz="3600" dirty="0"/>
              <a:t>, 2019)</a:t>
            </a:r>
          </a:p>
          <a:p>
            <a:pPr algn="just"/>
            <a:r>
              <a:rPr lang="en-US" sz="3600" dirty="0">
                <a:solidFill>
                  <a:srgbClr val="C00000"/>
                </a:solidFill>
                <a:latin typeface="Times New Roman" panose="02020603050405020304" pitchFamily="18" charset="0"/>
                <a:cs typeface="Times New Roman" panose="02020603050405020304" pitchFamily="18" charset="0"/>
              </a:rPr>
              <a:t>Peace education emphasizes the need for a culture of peace</a:t>
            </a:r>
            <a:endParaRPr lang="en-US" sz="3300" dirty="0">
              <a:solidFill>
                <a:srgbClr val="C00000"/>
              </a:solidFill>
              <a:latin typeface="Times New Roman" panose="02020603050405020304" pitchFamily="18" charset="0"/>
              <a:cs typeface="Times New Roman" panose="02020603050405020304" pitchFamily="18" charset="0"/>
            </a:endParaRPr>
          </a:p>
          <a:p>
            <a:pPr algn="just"/>
            <a:r>
              <a:rPr lang="en-US" sz="3200" dirty="0"/>
              <a:t>Peace education does not simply mean learning about conflicts and how to resolve them peacefully. It should also involve participation of young people in expressing their own ideas and cooperating with each other in order to eliminate violence in our individual lives, in our communities and in our societies. Peace education is more effective and meaningful when it is adopted according to the social and cultural context and the country’s needs and aspirations (Navarro-Castro &amp; </a:t>
            </a:r>
            <a:r>
              <a:rPr lang="en-US" sz="3200" dirty="0" err="1"/>
              <a:t>Nario-Galace</a:t>
            </a:r>
            <a:r>
              <a:rPr lang="en-US" sz="3200" dirty="0"/>
              <a:t>, 2019)</a:t>
            </a:r>
            <a:endParaRPr lang="en-US" sz="3300" dirty="0">
              <a:solidFill>
                <a:srgbClr val="C00000"/>
              </a:solidFill>
              <a:latin typeface="Times New Roman" panose="02020603050405020304" pitchFamily="18" charset="0"/>
              <a:cs typeface="Times New Roman" panose="02020603050405020304" pitchFamily="18" charset="0"/>
            </a:endParaRPr>
          </a:p>
          <a:p>
            <a:pPr algn="just"/>
            <a:r>
              <a:rPr lang="en-US" sz="3300" dirty="0">
                <a:solidFill>
                  <a:srgbClr val="C00000"/>
                </a:solidFill>
                <a:latin typeface="Times New Roman" panose="02020603050405020304" pitchFamily="18" charset="0"/>
                <a:cs typeface="Times New Roman" panose="02020603050405020304" pitchFamily="18" charset="0"/>
              </a:rPr>
              <a:t>Methodology</a:t>
            </a:r>
          </a:p>
          <a:p>
            <a:pPr algn="just"/>
            <a:r>
              <a:rPr lang="en-US" dirty="0"/>
              <a:t>Primary data for this study was collected through documentary review and use of interviews (key informant interviews). The study also relied on secondary data collected from sources such as textbooks, journals as well as scholarly papers. Data collected was analyzed thematically based on the objectives of the research.</a:t>
            </a:r>
          </a:p>
        </p:txBody>
      </p:sp>
    </p:spTree>
    <p:extLst>
      <p:ext uri="{BB962C8B-B14F-4D97-AF65-F5344CB8AC3E}">
        <p14:creationId xmlns:p14="http://schemas.microsoft.com/office/powerpoint/2010/main" val="282640065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528253"/>
          </a:xfrm>
        </p:spPr>
        <p:txBody>
          <a:bodyPr>
            <a:normAutofit/>
          </a:bodyPr>
          <a:lstStyle/>
          <a:p>
            <a:r>
              <a:rPr lang="en-US" sz="2800" b="1" dirty="0">
                <a:solidFill>
                  <a:srgbClr val="C00000"/>
                </a:solidFill>
                <a:latin typeface="Times New Roman" panose="02020603050405020304" pitchFamily="18" charset="0"/>
                <a:cs typeface="Times New Roman" panose="02020603050405020304" pitchFamily="18" charset="0"/>
              </a:rPr>
              <a:t>Causes and dynamics of pastoralist conflicts</a:t>
            </a:r>
          </a:p>
        </p:txBody>
      </p:sp>
      <p:sp>
        <p:nvSpPr>
          <p:cNvPr id="3" name="Content Placeholder 2"/>
          <p:cNvSpPr>
            <a:spLocks noGrp="1"/>
          </p:cNvSpPr>
          <p:nvPr>
            <p:ph idx="1"/>
          </p:nvPr>
        </p:nvSpPr>
        <p:spPr>
          <a:xfrm>
            <a:off x="838200" y="819807"/>
            <a:ext cx="10515600" cy="5761297"/>
          </a:xfrm>
        </p:spPr>
        <p:txBody>
          <a:bodyPr>
            <a:normAutofit/>
          </a:bodyPr>
          <a:lstStyle/>
          <a:p>
            <a:pPr algn="just"/>
            <a:r>
              <a:rPr lang="en-US" sz="2400" dirty="0">
                <a:latin typeface="Times New Roman" panose="02020603050405020304" pitchFamily="18" charset="0"/>
                <a:cs typeface="Times New Roman" panose="02020603050405020304" pitchFamily="18" charset="0"/>
              </a:rPr>
              <a:t>Causes – attacks and revenge attacks; scarce resources ( here among pastoralist = grazing land and watering points; also when there is plenty (KII 5),  conflicts; marginalization of the pastoralist regions by the government hence the need (motivation) to procure weapons to protect themselves, cultural practices </a:t>
            </a:r>
            <a:r>
              <a:rPr lang="en-US" sz="2400" dirty="0" err="1">
                <a:latin typeface="Times New Roman" panose="02020603050405020304" pitchFamily="18" charset="0"/>
                <a:cs typeface="Times New Roman" panose="02020603050405020304" pitchFamily="18" charset="0"/>
              </a:rPr>
              <a:t>e.g</a:t>
            </a:r>
            <a:r>
              <a:rPr lang="en-US" sz="2400" dirty="0">
                <a:latin typeface="Times New Roman" panose="02020603050405020304" pitchFamily="18" charset="0"/>
                <a:cs typeface="Times New Roman" panose="02020603050405020304" pitchFamily="18" charset="0"/>
              </a:rPr>
              <a:t> dowry</a:t>
            </a:r>
          </a:p>
          <a:p>
            <a:pPr algn="just"/>
            <a:r>
              <a:rPr lang="en-US" sz="2400" dirty="0">
                <a:latin typeface="Times New Roman" panose="02020603050405020304" pitchFamily="18" charset="0"/>
                <a:cs typeface="Times New Roman" panose="02020603050405020304" pitchFamily="18" charset="0"/>
              </a:rPr>
              <a:t>Dynamics – conflicts have become more lethal (more deadly weapons – proliferation of small arms and light weapons (SALWs) (though machetes are still used by some); globalization and commercialization of cattle raiding, climate change and depletion of pastures, deterioration of traditional structures ( elders losing power to sanction and direct cattle raiding (though not entirely); the </a:t>
            </a:r>
            <a:r>
              <a:rPr lang="en-US" sz="2400" dirty="0" err="1">
                <a:latin typeface="Times New Roman" panose="02020603050405020304" pitchFamily="18" charset="0"/>
                <a:cs typeface="Times New Roman" panose="02020603050405020304" pitchFamily="18" charset="0"/>
              </a:rPr>
              <a:t>morans</a:t>
            </a:r>
            <a:r>
              <a:rPr lang="en-US" sz="2400" dirty="0">
                <a:latin typeface="Times New Roman" panose="02020603050405020304" pitchFamily="18" charset="0"/>
                <a:cs typeface="Times New Roman" panose="02020603050405020304" pitchFamily="18" charset="0"/>
              </a:rPr>
              <a:t> who fight retreat deep into the forest – hard to trace them</a:t>
            </a:r>
          </a:p>
          <a:p>
            <a:pPr algn="just"/>
            <a:r>
              <a:rPr lang="en-US" sz="2400" dirty="0">
                <a:latin typeface="Times New Roman" panose="02020603050405020304" pitchFamily="18" charset="0"/>
                <a:cs typeface="Times New Roman" panose="02020603050405020304" pitchFamily="18" charset="0"/>
              </a:rPr>
              <a:t>Effects: to education: school drop out, absenteeism, older ones join the conflicts (</a:t>
            </a:r>
            <a:r>
              <a:rPr lang="en-US" sz="2400" dirty="0" err="1">
                <a:latin typeface="Times New Roman" panose="02020603050405020304" pitchFamily="18" charset="0"/>
                <a:cs typeface="Times New Roman" panose="02020603050405020304" pitchFamily="18" charset="0"/>
              </a:rPr>
              <a:t>morans</a:t>
            </a:r>
            <a:r>
              <a:rPr lang="en-US" sz="2400" dirty="0">
                <a:latin typeface="Times New Roman" panose="02020603050405020304" pitchFamily="18" charset="0"/>
                <a:cs typeface="Times New Roman" panose="02020603050405020304" pitchFamily="18" charset="0"/>
              </a:rPr>
              <a:t>/child soldiers), curriculum not covered, teachers transferred</a:t>
            </a:r>
          </a:p>
          <a:p>
            <a:pPr algn="just"/>
            <a:r>
              <a:rPr lang="en-US" sz="2400" dirty="0">
                <a:latin typeface="Times New Roman" panose="02020603050405020304" pitchFamily="18" charset="0"/>
                <a:cs typeface="Times New Roman" panose="02020603050405020304" pitchFamily="18" charset="0"/>
              </a:rPr>
              <a:t>To wider community: burning of houses and farms, death, tension, mistrust, displacement </a:t>
            </a:r>
            <a:r>
              <a:rPr lang="en-US" sz="2400" dirty="0" err="1">
                <a:latin typeface="Times New Roman" panose="02020603050405020304" pitchFamily="18" charset="0"/>
                <a:cs typeface="Times New Roman" panose="02020603050405020304" pitchFamily="18" charset="0"/>
              </a:rPr>
              <a:t>etc</a:t>
            </a:r>
            <a:endParaRPr lang="en-US" sz="2400" dirty="0">
              <a:latin typeface="Times New Roman" panose="02020603050405020304" pitchFamily="18" charset="0"/>
              <a:cs typeface="Times New Roman" panose="02020603050405020304" pitchFamily="18" charset="0"/>
            </a:endParaRPr>
          </a:p>
          <a:p>
            <a:pPr algn="just"/>
            <a:endParaRPr lang="en-US" sz="2400" dirty="0"/>
          </a:p>
          <a:p>
            <a:pPr algn="just"/>
            <a:endParaRPr lang="en-US" sz="2400" dirty="0"/>
          </a:p>
        </p:txBody>
      </p:sp>
    </p:spTree>
    <p:extLst>
      <p:ext uri="{BB962C8B-B14F-4D97-AF65-F5344CB8AC3E}">
        <p14:creationId xmlns:p14="http://schemas.microsoft.com/office/powerpoint/2010/main" val="361545874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b="1" dirty="0">
                <a:solidFill>
                  <a:srgbClr val="C00000"/>
                </a:solidFill>
                <a:latin typeface="Times New Roman" panose="02020603050405020304" pitchFamily="18" charset="0"/>
                <a:cs typeface="Times New Roman" panose="02020603050405020304" pitchFamily="18" charset="0"/>
              </a:rPr>
              <a:t>Peacebuilding and the value of education in </a:t>
            </a:r>
            <a:r>
              <a:rPr lang="en-US" sz="3600" b="1" dirty="0" err="1">
                <a:solidFill>
                  <a:srgbClr val="C00000"/>
                </a:solidFill>
                <a:latin typeface="Times New Roman" panose="02020603050405020304" pitchFamily="18" charset="0"/>
                <a:cs typeface="Times New Roman" panose="02020603050405020304" pitchFamily="18" charset="0"/>
              </a:rPr>
              <a:t>peacebuidling</a:t>
            </a:r>
            <a:endParaRPr lang="en-US" sz="3600" b="1" dirty="0">
              <a:solidFill>
                <a:srgbClr val="C00000"/>
              </a:solidFill>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normAutofit/>
          </a:bodyPr>
          <a:lstStyle/>
          <a:p>
            <a:r>
              <a:rPr lang="en-US" dirty="0"/>
              <a:t>Rationale for incorporating peace in education: Youth and children, sustainability, creating a culture of peace in an area that is rather characterized by an endemic culture of violence – peace through disarmament/demilitarization of the mind – schools as part of local community (localizing peace for sustainability) – a human security bottom up approach to peace and security</a:t>
            </a:r>
          </a:p>
          <a:p>
            <a:r>
              <a:rPr lang="en-US" dirty="0"/>
              <a:t>Before, top-down - state driven disarmament focusing on state centric approach to security; violent disarmament, - created resentment of pastoralist communities towards the government</a:t>
            </a:r>
          </a:p>
        </p:txBody>
      </p:sp>
    </p:spTree>
    <p:extLst>
      <p:ext uri="{BB962C8B-B14F-4D97-AF65-F5344CB8AC3E}">
        <p14:creationId xmlns:p14="http://schemas.microsoft.com/office/powerpoint/2010/main" val="175944913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968374"/>
          </a:xfrm>
        </p:spPr>
        <p:txBody>
          <a:bodyPr>
            <a:normAutofit/>
          </a:bodyPr>
          <a:lstStyle/>
          <a:p>
            <a:pPr lvl="0" algn="ctr"/>
            <a:r>
              <a:rPr lang="en-US" sz="2800" b="1" dirty="0">
                <a:solidFill>
                  <a:srgbClr val="C00000"/>
                </a:solidFill>
                <a:latin typeface="Times New Roman" panose="02020603050405020304" pitchFamily="18" charset="0"/>
                <a:cs typeface="Times New Roman" panose="02020603050405020304" pitchFamily="18" charset="0"/>
              </a:rPr>
              <a:t>Education and peacebuilding among selected pastoralist communities in Kenya </a:t>
            </a:r>
            <a:endParaRPr lang="en-US" sz="2800" dirty="0">
              <a:solidFill>
                <a:srgbClr val="C00000"/>
              </a:solidFill>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838200" y="1333500"/>
            <a:ext cx="10515600" cy="4843463"/>
          </a:xfrm>
        </p:spPr>
        <p:txBody>
          <a:bodyPr>
            <a:normAutofit/>
          </a:bodyPr>
          <a:lstStyle/>
          <a:p>
            <a:r>
              <a:rPr lang="en-US" dirty="0"/>
              <a:t>Education and the school: Education and the school as a platform for peacebuilding</a:t>
            </a:r>
          </a:p>
          <a:p>
            <a:pPr marL="0" indent="0">
              <a:buNone/>
            </a:pPr>
            <a:r>
              <a:rPr lang="en-US" dirty="0"/>
              <a:t>i. The </a:t>
            </a:r>
            <a:r>
              <a:rPr lang="en-US" dirty="0" err="1"/>
              <a:t>Maasai</a:t>
            </a:r>
            <a:r>
              <a:rPr lang="en-US" dirty="0"/>
              <a:t> (interview with a Primary school head teacher among the </a:t>
            </a:r>
            <a:r>
              <a:rPr lang="en-US" dirty="0" err="1"/>
              <a:t>Maasai</a:t>
            </a:r>
            <a:r>
              <a:rPr lang="en-US" dirty="0"/>
              <a:t> community</a:t>
            </a:r>
          </a:p>
          <a:p>
            <a:r>
              <a:rPr lang="en-US" dirty="0"/>
              <a:t>- Intertribal conflicts with neighbors- Kikuyu, </a:t>
            </a:r>
            <a:r>
              <a:rPr lang="en-US" dirty="0" err="1"/>
              <a:t>Kuria</a:t>
            </a:r>
            <a:r>
              <a:rPr lang="en-US" dirty="0"/>
              <a:t>, </a:t>
            </a:r>
            <a:r>
              <a:rPr lang="en-US" dirty="0" err="1"/>
              <a:t>Kisii</a:t>
            </a:r>
            <a:r>
              <a:rPr lang="en-US" dirty="0"/>
              <a:t>, </a:t>
            </a:r>
            <a:r>
              <a:rPr lang="en-US" dirty="0" err="1"/>
              <a:t>Kamba</a:t>
            </a:r>
            <a:r>
              <a:rPr lang="en-US" dirty="0"/>
              <a:t> (</a:t>
            </a:r>
            <a:r>
              <a:rPr lang="en-US" dirty="0" err="1"/>
              <a:t>partoralist</a:t>
            </a:r>
            <a:r>
              <a:rPr lang="en-US" dirty="0"/>
              <a:t> –farmer conflicts)</a:t>
            </a:r>
          </a:p>
          <a:p>
            <a:r>
              <a:rPr lang="en-US" dirty="0"/>
              <a:t>-Intra-clan conflicts among different </a:t>
            </a:r>
            <a:r>
              <a:rPr lang="en-US" dirty="0" err="1"/>
              <a:t>Maasai</a:t>
            </a:r>
            <a:r>
              <a:rPr lang="en-US" dirty="0"/>
              <a:t> communities: Causes; </a:t>
            </a:r>
            <a:r>
              <a:rPr lang="en-US" dirty="0" err="1"/>
              <a:t>Morans</a:t>
            </a:r>
            <a:r>
              <a:rPr lang="en-US" dirty="0"/>
              <a:t> want to compete to show military capability; </a:t>
            </a:r>
          </a:p>
          <a:p>
            <a:pPr marL="0" indent="0">
              <a:buNone/>
            </a:pPr>
            <a:r>
              <a:rPr lang="en-US" dirty="0"/>
              <a:t>ii Turkana (interview with a primary school head teacher among the Turkana Community</a:t>
            </a:r>
          </a:p>
        </p:txBody>
      </p:sp>
    </p:spTree>
    <p:extLst>
      <p:ext uri="{BB962C8B-B14F-4D97-AF65-F5344CB8AC3E}">
        <p14:creationId xmlns:p14="http://schemas.microsoft.com/office/powerpoint/2010/main" val="403778064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2800" b="1" dirty="0">
                <a:solidFill>
                  <a:srgbClr val="C00000"/>
                </a:solidFill>
                <a:latin typeface="Times New Roman" panose="02020603050405020304" pitchFamily="18" charset="0"/>
                <a:cs typeface="Times New Roman" panose="02020603050405020304" pitchFamily="18" charset="0"/>
              </a:rPr>
              <a:t>Education and Peacebuilding in selected primary schools in pastoralist communities (cont..)</a:t>
            </a:r>
          </a:p>
        </p:txBody>
      </p:sp>
      <p:sp>
        <p:nvSpPr>
          <p:cNvPr id="3" name="Content Placeholder 2"/>
          <p:cNvSpPr>
            <a:spLocks noGrp="1"/>
          </p:cNvSpPr>
          <p:nvPr>
            <p:ph idx="1"/>
          </p:nvPr>
        </p:nvSpPr>
        <p:spPr/>
        <p:txBody>
          <a:bodyPr>
            <a:normAutofit fontScale="92500"/>
          </a:bodyPr>
          <a:lstStyle/>
          <a:p>
            <a:r>
              <a:rPr lang="en-US" dirty="0"/>
              <a:t>“At school reconciliation starts immediately after a conflict. As the elders sit down to resolve a conflict, this is communicated in schools to diffuse tensions”</a:t>
            </a:r>
          </a:p>
          <a:p>
            <a:r>
              <a:rPr lang="en-US" dirty="0"/>
              <a:t>The teachers make the pupils to understand and appreciate their differences.</a:t>
            </a:r>
          </a:p>
          <a:p>
            <a:r>
              <a:rPr lang="en-US" dirty="0"/>
              <a:t>The CBC curriculum has inbuilt structure for conflict resolution and peace building; the structure of student council elected by the pupils forges democratization, active participation in leadership, different committees help in resolving conflicts at the student/pupil level; teaching of life skills, teachers ensure that they teach values in classroom that support peace; pastoral programs teach learners a lot on peace and love</a:t>
            </a:r>
          </a:p>
        </p:txBody>
      </p:sp>
    </p:spTree>
    <p:extLst>
      <p:ext uri="{BB962C8B-B14F-4D97-AF65-F5344CB8AC3E}">
        <p14:creationId xmlns:p14="http://schemas.microsoft.com/office/powerpoint/2010/main" val="165952847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b="1" dirty="0">
                <a:solidFill>
                  <a:srgbClr val="C00000"/>
                </a:solidFill>
                <a:latin typeface="Times New Roman" panose="02020603050405020304" pitchFamily="18" charset="0"/>
                <a:cs typeface="Times New Roman" panose="02020603050405020304" pitchFamily="18" charset="0"/>
              </a:rPr>
              <a:t>Education and Peacebuilding in selected primary schools in pastoralist communities (cont..)</a:t>
            </a:r>
            <a:endParaRPr lang="en-US" sz="2800" dirty="0"/>
          </a:p>
        </p:txBody>
      </p:sp>
      <p:sp>
        <p:nvSpPr>
          <p:cNvPr id="3" name="Content Placeholder 2"/>
          <p:cNvSpPr>
            <a:spLocks noGrp="1"/>
          </p:cNvSpPr>
          <p:nvPr>
            <p:ph idx="1"/>
          </p:nvPr>
        </p:nvSpPr>
        <p:spPr/>
        <p:txBody>
          <a:bodyPr/>
          <a:lstStyle/>
          <a:p>
            <a:r>
              <a:rPr lang="en-US" dirty="0">
                <a:solidFill>
                  <a:srgbClr val="0070C0"/>
                </a:solidFill>
              </a:rPr>
              <a:t>The role of the head teacher in peacebuilding</a:t>
            </a:r>
            <a:r>
              <a:rPr lang="en-US" dirty="0"/>
              <a:t>: the teacher brings the stakeholders of the school together for peace. He helps to maintain neutrality and diffuse political tensions. </a:t>
            </a:r>
            <a:r>
              <a:rPr lang="en-US" i="1" dirty="0"/>
              <a:t>“When politicians from different political parties want to come to my school, I allow all of them to come to my school. But I tell the parents not to express their political opinions in public (not to take sides). That helps to maintain peace” (</a:t>
            </a:r>
            <a:r>
              <a:rPr lang="en-US" dirty="0"/>
              <a:t>Interview with a Primary </a:t>
            </a:r>
            <a:r>
              <a:rPr lang="en-US" dirty="0" err="1"/>
              <a:t>Schoo</a:t>
            </a:r>
            <a:r>
              <a:rPr lang="en-US" dirty="0"/>
              <a:t> Head teacher from the </a:t>
            </a:r>
            <a:r>
              <a:rPr lang="en-US" dirty="0" err="1"/>
              <a:t>Maasai</a:t>
            </a:r>
            <a:r>
              <a:rPr lang="en-US" dirty="0"/>
              <a:t> community). The council of elders ( respect the head teacher and work together well. “They call me “</a:t>
            </a:r>
            <a:r>
              <a:rPr lang="en-US" i="1" dirty="0" err="1"/>
              <a:t>Osupuko</a:t>
            </a:r>
            <a:r>
              <a:rPr lang="en-US" dirty="0"/>
              <a:t>” meaning big man.”</a:t>
            </a:r>
          </a:p>
          <a:p>
            <a:endParaRPr lang="en-US" dirty="0"/>
          </a:p>
        </p:txBody>
      </p:sp>
    </p:spTree>
    <p:extLst>
      <p:ext uri="{BB962C8B-B14F-4D97-AF65-F5344CB8AC3E}">
        <p14:creationId xmlns:p14="http://schemas.microsoft.com/office/powerpoint/2010/main" val="326816565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4109</TotalTime>
  <Words>1086</Words>
  <Application>Microsoft Office PowerPoint</Application>
  <PresentationFormat>Widescreen</PresentationFormat>
  <Paragraphs>54</Paragraphs>
  <Slides>10</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10</vt:i4>
      </vt:variant>
    </vt:vector>
  </HeadingPairs>
  <TitlesOfParts>
    <vt:vector size="15" baseType="lpstr">
      <vt:lpstr>Arial</vt:lpstr>
      <vt:lpstr>Calibri</vt:lpstr>
      <vt:lpstr>Calibri Light</vt:lpstr>
      <vt:lpstr>Times New Roman</vt:lpstr>
      <vt:lpstr>Office Theme</vt:lpstr>
      <vt:lpstr>Education and Peacebuilding in Pastoralist Communities in the COMESA Region: Incorporating indigenous Peacebuilding approaches to education in Selected Schools among Pastoralist Communities in Kenya </vt:lpstr>
      <vt:lpstr>Outline</vt:lpstr>
      <vt:lpstr>Introduction</vt:lpstr>
      <vt:lpstr>Theoretical framewrok and methodology</vt:lpstr>
      <vt:lpstr>Causes and dynamics of pastoralist conflicts</vt:lpstr>
      <vt:lpstr>Peacebuilding and the value of education in peacebuidling</vt:lpstr>
      <vt:lpstr>Education and peacebuilding among selected pastoralist communities in Kenya </vt:lpstr>
      <vt:lpstr>Education and Peacebuilding in selected primary schools in pastoralist communities (cont..)</vt:lpstr>
      <vt:lpstr>Education and Peacebuilding in selected primary schools in pastoralist communities (cont..)</vt:lpstr>
      <vt:lpstr>Conclusion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PATRIARCHY IN KENYA’S DEMOCRATIZATION</dc:title>
  <dc:creator>Admin</dc:creator>
  <cp:lastModifiedBy>Peter</cp:lastModifiedBy>
  <cp:revision>135</cp:revision>
  <dcterms:created xsi:type="dcterms:W3CDTF">2024-04-16T12:15:06Z</dcterms:created>
  <dcterms:modified xsi:type="dcterms:W3CDTF">2025-10-02T06:59:12Z</dcterms:modified>
</cp:coreProperties>
</file>