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45" r:id="rId1"/>
    <p:sldMasterId id="2147483858" r:id="rId2"/>
  </p:sldMasterIdLst>
  <p:notesMasterIdLst>
    <p:notesMasterId r:id="rId9"/>
  </p:notesMasterIdLst>
  <p:sldIdLst>
    <p:sldId id="398" r:id="rId3"/>
    <p:sldId id="400" r:id="rId4"/>
    <p:sldId id="288" r:id="rId5"/>
    <p:sldId id="261" r:id="rId6"/>
    <p:sldId id="401" r:id="rId7"/>
    <p:sldId id="274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DCCB6C1-05B6-4EED-B1B3-2C1B525B28B0}" v="1342" dt="2025-09-16T23:23:51.32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42"/>
    <p:restoredTop sz="94640"/>
  </p:normalViewPr>
  <p:slideViewPr>
    <p:cSldViewPr snapToGrid="0">
      <p:cViewPr varScale="1">
        <p:scale>
          <a:sx n="59" d="100"/>
          <a:sy n="59" d="100"/>
        </p:scale>
        <p:origin x="940" y="7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notesMaster" Target="notesMasters/notesMaster1.xml"/><Relationship Id="rId14" Type="http://schemas.microsoft.com/office/2015/10/relationships/revisionInfo" Target="revisionInfo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svg"/><Relationship Id="rId1" Type="http://schemas.openxmlformats.org/officeDocument/2006/relationships/image" Target="../media/image2.png"/><Relationship Id="rId4" Type="http://schemas.openxmlformats.org/officeDocument/2006/relationships/image" Target="../media/image5.sv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svg"/><Relationship Id="rId1" Type="http://schemas.openxmlformats.org/officeDocument/2006/relationships/image" Target="../media/image2.png"/><Relationship Id="rId4" Type="http://schemas.openxmlformats.org/officeDocument/2006/relationships/image" Target="../media/image5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4515DBA-BE14-4000-9D55-82F0F3CE544C}" type="doc">
      <dgm:prSet loTypeId="urn:microsoft.com/office/officeart/2018/2/layout/IconLabelList#1" loCatId="icon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2DE59D6E-71CA-48A9-8EE6-86DFBA7EA155}">
      <dgm:prSet/>
      <dgm:spPr/>
      <dgm:t>
        <a:bodyPr/>
        <a:lstStyle/>
        <a:p>
          <a:pPr>
            <a:lnSpc>
              <a:spcPct val="100000"/>
            </a:lnSpc>
          </a:pPr>
          <a:r>
            <a:rPr lang="x-none" dirty="0"/>
            <a:t>Thank you</a:t>
          </a:r>
          <a:endParaRPr lang="en-US" dirty="0"/>
        </a:p>
      </dgm:t>
    </dgm:pt>
    <dgm:pt modelId="{8A0A5004-A377-4BA7-9DD7-0578368BDCEE}" type="parTrans" cxnId="{3BDB9512-4054-49B8-9CCE-DB9AA9697145}">
      <dgm:prSet/>
      <dgm:spPr/>
      <dgm:t>
        <a:bodyPr/>
        <a:lstStyle/>
        <a:p>
          <a:endParaRPr lang="en-US"/>
        </a:p>
      </dgm:t>
    </dgm:pt>
    <dgm:pt modelId="{DCA83682-82F9-4792-8758-8E89C4940E70}" type="sibTrans" cxnId="{3BDB9512-4054-49B8-9CCE-DB9AA9697145}">
      <dgm:prSet/>
      <dgm:spPr/>
      <dgm:t>
        <a:bodyPr/>
        <a:lstStyle/>
        <a:p>
          <a:endParaRPr lang="en-US"/>
        </a:p>
      </dgm:t>
    </dgm:pt>
    <dgm:pt modelId="{5382377A-058A-4F79-AA2D-5A2AD36CCA79}">
      <dgm:prSet/>
      <dgm:spPr/>
      <dgm:t>
        <a:bodyPr/>
        <a:lstStyle/>
        <a:p>
          <a:pPr>
            <a:lnSpc>
              <a:spcPct val="100000"/>
            </a:lnSpc>
          </a:pPr>
          <a:r>
            <a:rPr lang="en-AU" dirty="0"/>
            <a:t>Feeback/</a:t>
          </a:r>
          <a:r>
            <a:rPr lang="x-none" dirty="0"/>
            <a:t>Questions</a:t>
          </a:r>
          <a:endParaRPr lang="en-US" dirty="0"/>
        </a:p>
      </dgm:t>
    </dgm:pt>
    <dgm:pt modelId="{626DFB34-6980-4257-B8B8-5193815C4A58}" type="parTrans" cxnId="{AD457189-9CB3-44C6-8D65-68F3022266DC}">
      <dgm:prSet/>
      <dgm:spPr/>
      <dgm:t>
        <a:bodyPr/>
        <a:lstStyle/>
        <a:p>
          <a:endParaRPr lang="en-US"/>
        </a:p>
      </dgm:t>
    </dgm:pt>
    <dgm:pt modelId="{2DA2D6E2-B520-4399-AD56-87FB7899EAB9}" type="sibTrans" cxnId="{AD457189-9CB3-44C6-8D65-68F3022266DC}">
      <dgm:prSet/>
      <dgm:spPr/>
      <dgm:t>
        <a:bodyPr/>
        <a:lstStyle/>
        <a:p>
          <a:endParaRPr lang="en-US"/>
        </a:p>
      </dgm:t>
    </dgm:pt>
    <dgm:pt modelId="{5AA8BA17-CFD8-4F2D-960D-B420FDF9FBAD}" type="pres">
      <dgm:prSet presAssocID="{14515DBA-BE14-4000-9D55-82F0F3CE544C}" presName="root" presStyleCnt="0">
        <dgm:presLayoutVars>
          <dgm:dir/>
          <dgm:resizeHandles val="exact"/>
        </dgm:presLayoutVars>
      </dgm:prSet>
      <dgm:spPr/>
    </dgm:pt>
    <dgm:pt modelId="{81168F4C-C982-4227-9EAF-56914755D580}" type="pres">
      <dgm:prSet presAssocID="{2DE59D6E-71CA-48A9-8EE6-86DFBA7EA155}" presName="compNode" presStyleCnt="0"/>
      <dgm:spPr/>
    </dgm:pt>
    <dgm:pt modelId="{62B5333E-4CC2-45FC-8605-C4DA4D8C838A}" type="pres">
      <dgm:prSet presAssocID="{2DE59D6E-71CA-48A9-8EE6-86DFBA7EA155}" presName="iconRect" presStyleLbl="node1" presStyleIdx="0" presStyleCnt="2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Smiling Face with No Fill"/>
        </a:ext>
      </dgm:extLst>
    </dgm:pt>
    <dgm:pt modelId="{0C1FA549-BF31-4CC0-A4BD-168A826C3F4B}" type="pres">
      <dgm:prSet presAssocID="{2DE59D6E-71CA-48A9-8EE6-86DFBA7EA155}" presName="spaceRect" presStyleCnt="0"/>
      <dgm:spPr/>
    </dgm:pt>
    <dgm:pt modelId="{5BD3A7B0-ECB6-4AAC-BF4E-2AAA64C3062A}" type="pres">
      <dgm:prSet presAssocID="{2DE59D6E-71CA-48A9-8EE6-86DFBA7EA155}" presName="textRect" presStyleLbl="revTx" presStyleIdx="0" presStyleCnt="2">
        <dgm:presLayoutVars>
          <dgm:chMax val="1"/>
          <dgm:chPref val="1"/>
        </dgm:presLayoutVars>
      </dgm:prSet>
      <dgm:spPr/>
    </dgm:pt>
    <dgm:pt modelId="{3C8C77E4-313E-41B4-BDEC-B86639047398}" type="pres">
      <dgm:prSet presAssocID="{DCA83682-82F9-4792-8758-8E89C4940E70}" presName="sibTrans" presStyleCnt="0"/>
      <dgm:spPr/>
    </dgm:pt>
    <dgm:pt modelId="{BA5DD81E-03C4-475F-B2C9-C981294EBCB9}" type="pres">
      <dgm:prSet presAssocID="{5382377A-058A-4F79-AA2D-5A2AD36CCA79}" presName="compNode" presStyleCnt="0"/>
      <dgm:spPr/>
    </dgm:pt>
    <dgm:pt modelId="{8B835041-7FB4-4E81-93F5-963F5D2242AE}" type="pres">
      <dgm:prSet presAssocID="{5382377A-058A-4F79-AA2D-5A2AD36CCA79}" presName="iconRect" presStyleLbl="node1" presStyleIdx="1" presStyleCnt="2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Help"/>
        </a:ext>
      </dgm:extLst>
    </dgm:pt>
    <dgm:pt modelId="{6D09E09F-FA3C-4649-9362-7B7FA29B1CA0}" type="pres">
      <dgm:prSet presAssocID="{5382377A-058A-4F79-AA2D-5A2AD36CCA79}" presName="spaceRect" presStyleCnt="0"/>
      <dgm:spPr/>
    </dgm:pt>
    <dgm:pt modelId="{17F8ED5A-EE37-40A8-A12F-2738E2F2361C}" type="pres">
      <dgm:prSet presAssocID="{5382377A-058A-4F79-AA2D-5A2AD36CCA79}" presName="textRect" presStyleLbl="revTx" presStyleIdx="1" presStyleCnt="2">
        <dgm:presLayoutVars>
          <dgm:chMax val="1"/>
          <dgm:chPref val="1"/>
        </dgm:presLayoutVars>
      </dgm:prSet>
      <dgm:spPr/>
    </dgm:pt>
  </dgm:ptLst>
  <dgm:cxnLst>
    <dgm:cxn modelId="{3BDB9512-4054-49B8-9CCE-DB9AA9697145}" srcId="{14515DBA-BE14-4000-9D55-82F0F3CE544C}" destId="{2DE59D6E-71CA-48A9-8EE6-86DFBA7EA155}" srcOrd="0" destOrd="0" parTransId="{8A0A5004-A377-4BA7-9DD7-0578368BDCEE}" sibTransId="{DCA83682-82F9-4792-8758-8E89C4940E70}"/>
    <dgm:cxn modelId="{53D82A16-5FDD-4CE2-B7B1-5FDA892EB77D}" type="presOf" srcId="{14515DBA-BE14-4000-9D55-82F0F3CE544C}" destId="{5AA8BA17-CFD8-4F2D-960D-B420FDF9FBAD}" srcOrd="0" destOrd="0" presId="urn:microsoft.com/office/officeart/2018/2/layout/IconLabelList#1"/>
    <dgm:cxn modelId="{D9FFE535-867F-436F-B8A2-65C441E99043}" type="presOf" srcId="{5382377A-058A-4F79-AA2D-5A2AD36CCA79}" destId="{17F8ED5A-EE37-40A8-A12F-2738E2F2361C}" srcOrd="0" destOrd="0" presId="urn:microsoft.com/office/officeart/2018/2/layout/IconLabelList#1"/>
    <dgm:cxn modelId="{AD457189-9CB3-44C6-8D65-68F3022266DC}" srcId="{14515DBA-BE14-4000-9D55-82F0F3CE544C}" destId="{5382377A-058A-4F79-AA2D-5A2AD36CCA79}" srcOrd="1" destOrd="0" parTransId="{626DFB34-6980-4257-B8B8-5193815C4A58}" sibTransId="{2DA2D6E2-B520-4399-AD56-87FB7899EAB9}"/>
    <dgm:cxn modelId="{57EB49C6-6AEB-4A3F-9C43-04E91728EE29}" type="presOf" srcId="{2DE59D6E-71CA-48A9-8EE6-86DFBA7EA155}" destId="{5BD3A7B0-ECB6-4AAC-BF4E-2AAA64C3062A}" srcOrd="0" destOrd="0" presId="urn:microsoft.com/office/officeart/2018/2/layout/IconLabelList#1"/>
    <dgm:cxn modelId="{ED946E21-D66D-42A9-8AF0-C20BF6A53DB1}" type="presParOf" srcId="{5AA8BA17-CFD8-4F2D-960D-B420FDF9FBAD}" destId="{81168F4C-C982-4227-9EAF-56914755D580}" srcOrd="0" destOrd="0" presId="urn:microsoft.com/office/officeart/2018/2/layout/IconLabelList#1"/>
    <dgm:cxn modelId="{6AF4EB24-4304-4F18-87E1-B0D2975F7F53}" type="presParOf" srcId="{81168F4C-C982-4227-9EAF-56914755D580}" destId="{62B5333E-4CC2-45FC-8605-C4DA4D8C838A}" srcOrd="0" destOrd="0" presId="urn:microsoft.com/office/officeart/2018/2/layout/IconLabelList#1"/>
    <dgm:cxn modelId="{C154BB8A-5318-4E0D-82F4-C81D9F448163}" type="presParOf" srcId="{81168F4C-C982-4227-9EAF-56914755D580}" destId="{0C1FA549-BF31-4CC0-A4BD-168A826C3F4B}" srcOrd="1" destOrd="0" presId="urn:microsoft.com/office/officeart/2018/2/layout/IconLabelList#1"/>
    <dgm:cxn modelId="{D5B3A143-26ED-42A7-ABD6-C5499727912B}" type="presParOf" srcId="{81168F4C-C982-4227-9EAF-56914755D580}" destId="{5BD3A7B0-ECB6-4AAC-BF4E-2AAA64C3062A}" srcOrd="2" destOrd="0" presId="urn:microsoft.com/office/officeart/2018/2/layout/IconLabelList#1"/>
    <dgm:cxn modelId="{330D9749-D1B4-44F3-97FD-99300FBEDAF8}" type="presParOf" srcId="{5AA8BA17-CFD8-4F2D-960D-B420FDF9FBAD}" destId="{3C8C77E4-313E-41B4-BDEC-B86639047398}" srcOrd="1" destOrd="0" presId="urn:microsoft.com/office/officeart/2018/2/layout/IconLabelList#1"/>
    <dgm:cxn modelId="{3A973D2B-7B3C-471D-AFB6-0D52C88CCA3E}" type="presParOf" srcId="{5AA8BA17-CFD8-4F2D-960D-B420FDF9FBAD}" destId="{BA5DD81E-03C4-475F-B2C9-C981294EBCB9}" srcOrd="2" destOrd="0" presId="urn:microsoft.com/office/officeart/2018/2/layout/IconLabelList#1"/>
    <dgm:cxn modelId="{C2763055-14D8-41FB-9BA6-2C76A43FA020}" type="presParOf" srcId="{BA5DD81E-03C4-475F-B2C9-C981294EBCB9}" destId="{8B835041-7FB4-4E81-93F5-963F5D2242AE}" srcOrd="0" destOrd="0" presId="urn:microsoft.com/office/officeart/2018/2/layout/IconLabelList#1"/>
    <dgm:cxn modelId="{22C47A22-A15E-437D-8067-8ACB2086703D}" type="presParOf" srcId="{BA5DD81E-03C4-475F-B2C9-C981294EBCB9}" destId="{6D09E09F-FA3C-4649-9362-7B7FA29B1CA0}" srcOrd="1" destOrd="0" presId="urn:microsoft.com/office/officeart/2018/2/layout/IconLabelList#1"/>
    <dgm:cxn modelId="{C00DB81E-5DDE-4668-A5BE-830285C468C3}" type="presParOf" srcId="{BA5DD81E-03C4-475F-B2C9-C981294EBCB9}" destId="{17F8ED5A-EE37-40A8-A12F-2738E2F2361C}" srcOrd="2" destOrd="0" presId="urn:microsoft.com/office/officeart/2018/2/layout/IconLabelList#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2B5333E-4CC2-45FC-8605-C4DA4D8C838A}">
      <dsp:nvSpPr>
        <dsp:cNvPr id="0" name=""/>
        <dsp:cNvSpPr/>
      </dsp:nvSpPr>
      <dsp:spPr>
        <a:xfrm>
          <a:off x="1350131" y="444245"/>
          <a:ext cx="1944000" cy="1944000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BD3A7B0-ECB6-4AAC-BF4E-2AAA64C3062A}">
      <dsp:nvSpPr>
        <dsp:cNvPr id="0" name=""/>
        <dsp:cNvSpPr/>
      </dsp:nvSpPr>
      <dsp:spPr>
        <a:xfrm>
          <a:off x="162131" y="2858479"/>
          <a:ext cx="43200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9558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x-none" sz="4400" kern="1200" dirty="0"/>
            <a:t>Thank you</a:t>
          </a:r>
          <a:endParaRPr lang="en-US" sz="4400" kern="1200" dirty="0"/>
        </a:p>
      </dsp:txBody>
      <dsp:txXfrm>
        <a:off x="162131" y="2858479"/>
        <a:ext cx="4320000" cy="720000"/>
      </dsp:txXfrm>
    </dsp:sp>
    <dsp:sp modelId="{8B835041-7FB4-4E81-93F5-963F5D2242AE}">
      <dsp:nvSpPr>
        <dsp:cNvPr id="0" name=""/>
        <dsp:cNvSpPr/>
      </dsp:nvSpPr>
      <dsp:spPr>
        <a:xfrm>
          <a:off x="6426131" y="444245"/>
          <a:ext cx="1944000" cy="1944000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7F8ED5A-EE37-40A8-A12F-2738E2F2361C}">
      <dsp:nvSpPr>
        <dsp:cNvPr id="0" name=""/>
        <dsp:cNvSpPr/>
      </dsp:nvSpPr>
      <dsp:spPr>
        <a:xfrm>
          <a:off x="5238131" y="2858479"/>
          <a:ext cx="43200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9558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AU" sz="4400" kern="1200" dirty="0"/>
            <a:t>Feeback/</a:t>
          </a:r>
          <a:r>
            <a:rPr lang="x-none" sz="4400" kern="1200" dirty="0"/>
            <a:t>Questions</a:t>
          </a:r>
          <a:endParaRPr lang="en-US" sz="4400" kern="1200" dirty="0"/>
        </a:p>
      </dsp:txBody>
      <dsp:txXfrm>
        <a:off x="5238131" y="2858479"/>
        <a:ext cx="4320000" cy="72000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LabelList#1">
  <dgm:title val="Icon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2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50"/>
          <dgm:constr type="h" for="des" forName="compNode" op="equ"/>
          <dgm:constr type="h" for="des" forName="textRect" op="equ"/>
        </dgm:constrLst>
      </dgm:if>
      <dgm:if name="Name5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6"/>
          <dgm:constr type="h" for="des" forName="compNode" op="equ"/>
          <dgm:constr type="h" for="des" forName="textRect" op="equ"/>
        </dgm:constrLst>
      </dgm:if>
      <dgm:else name="Name6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7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Rect" refType="w" fact="0.45"/>
          <dgm:constr type="h" for="ch" forName="iconRect" refType="w" refFor="ch" refForName="iconRect"/>
          <dgm:constr type="ctrX" for="ch" forName="iconRect" refType="w" fact="0.5"/>
          <dgm:constr type="t" for="ch" forName="iconRect"/>
          <dgm:constr type="h" for="ch" forName="spaceRect" refType="h" fact="0.15"/>
          <dgm:constr type="w" for="ch" forName="spaceRect" refType="w"/>
          <dgm:constr type="l" for="ch" forName="spaceRect"/>
          <dgm:constr type="t" for="ch" forName="spaceRect" refType="b" refFor="ch" refForName="icon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8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1BE29D7-B64A-4082-82B2-F50A056191A7}" type="datetimeFigureOut">
              <a:rPr lang="en-AU" smtClean="0"/>
              <a:pPr/>
              <a:t>2/10/2025</a:t>
            </a:fld>
            <a:endParaRPr lang="en-A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A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4530B72-6F62-4AD2-AAB3-72011BF7A7CB}" type="slidenum">
              <a:rPr lang="en-AU" smtClean="0"/>
              <a:pPr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1958669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2F7313-2757-447B-8900-096C83EBF67A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C128FA71-3A18-48C0-980F-4B68F7F63042}" type="datetime1">
              <a:rPr lang="en-US" smtClean="0"/>
              <a:pPr/>
              <a:t>10/2/2025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141402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4EDB3-C0E8-45F8-9E1D-1B6C8D1880C0}" type="datetime1">
              <a:rPr lang="en-US" smtClean="0"/>
              <a:pPr/>
              <a:t>10/2/2025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47052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0EC4B-54ED-4041-B552-9BA760FA3DBA}" type="datetime1">
              <a:rPr lang="en-US" smtClean="0"/>
              <a:pPr/>
              <a:t>10/2/2025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4540637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8FF47F-9043-912C-7D35-F5019A72D6E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20EA726-DB6E-5D3D-20C0-46FF98F6424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9E52963-515C-0C0C-1D7B-91B0763380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1B4B1E-DAFF-4161-9050-ECD8B00B2A80}" type="datetimeFigureOut">
              <a:rPr lang="en-CA" smtClean="0"/>
              <a:pPr/>
              <a:t>2025-10-02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81DF1DF-545E-7F80-EA3B-AA4DA123DA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ACB5CD-1719-3603-3AE7-38DBAD3AF5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3B524-6CBE-4C56-8CEA-C8F6D05DB1B6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02536917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2937E2-360A-5CC4-984A-2B0EC8464C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6D97FB-6D24-D23B-497E-3A324A7FB50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08ABD7F-07D8-EA7E-AA3F-2854E5CA62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1B4B1E-DAFF-4161-9050-ECD8B00B2A80}" type="datetimeFigureOut">
              <a:rPr lang="en-CA" smtClean="0"/>
              <a:pPr/>
              <a:t>2025-10-02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87ADE2C-708E-4F63-10AB-B3A8981084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54CEB8-A14C-97C6-5595-AA5803E842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3B524-6CBE-4C56-8CEA-C8F6D05DB1B6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4345704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711F73-2BB2-BE1C-1A0B-D55576F967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36BBAF8-1C27-AF9C-4C77-8F518E4EDDC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71204CF-4666-AB7D-5B1E-44BAA23D77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1B4B1E-DAFF-4161-9050-ECD8B00B2A80}" type="datetimeFigureOut">
              <a:rPr lang="en-CA" smtClean="0"/>
              <a:pPr/>
              <a:t>2025-10-02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1E0117-CC93-B1BC-F05F-DD104DE470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5943A45-3B38-EDE2-89D4-5ACD0F3C96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3B524-6CBE-4C56-8CEA-C8F6D05DB1B6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79085441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7C61D6-C889-D896-68E7-7063E7721F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88A527-6242-6CFD-8D95-7959533F0D3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1E20931-1141-DD02-200A-F6413D6B2F9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CB55D61-BCD0-09A2-39D4-8795AA5715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1B4B1E-DAFF-4161-9050-ECD8B00B2A80}" type="datetimeFigureOut">
              <a:rPr lang="en-CA" smtClean="0"/>
              <a:pPr/>
              <a:t>2025-10-02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A6E88BE-110F-8B43-A5D1-D8B831EDE4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24C1073-C2E0-EA59-DB53-5BBEB062DC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3B524-6CBE-4C56-8CEA-C8F6D05DB1B6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42822326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54D258-16A8-0D22-4C9C-CC0A03123B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E5FA1D5-D075-C5AB-754A-FA0791AE0B6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826D31C-5978-C0D0-CC17-2032E2AB67A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F28CE0F-6784-AD4D-4B8F-D9FD8D57940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1B94537-1BF7-455D-8910-4F2EF4CB75E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CAFC40B-09E3-70ED-5FE6-26ED6BEB9C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1B4B1E-DAFF-4161-9050-ECD8B00B2A80}" type="datetimeFigureOut">
              <a:rPr lang="en-CA" smtClean="0"/>
              <a:pPr/>
              <a:t>2025-10-02</a:t>
            </a:fld>
            <a:endParaRPr lang="en-CA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8C849DB-1A96-FF9A-536F-7C81A0D579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5F55FB8-8A7B-754A-F164-2DB7B561F0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3B524-6CBE-4C56-8CEA-C8F6D05DB1B6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39704957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C7F9AB-2E55-8ECE-9971-9B860D76F0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7EEA9AB-1F13-90D6-2774-16B2F90A32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1B4B1E-DAFF-4161-9050-ECD8B00B2A80}" type="datetimeFigureOut">
              <a:rPr lang="en-CA" smtClean="0"/>
              <a:pPr/>
              <a:t>2025-10-02</a:t>
            </a:fld>
            <a:endParaRPr lang="en-CA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E6B3D9E-8A9F-6A15-20C9-38FD61F5C8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2BC21B6-3004-81F5-A02D-883A7A88D9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3B524-6CBE-4C56-8CEA-C8F6D05DB1B6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86290146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6671476-E164-DC2D-E782-CB01B617CC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1B4B1E-DAFF-4161-9050-ECD8B00B2A80}" type="datetimeFigureOut">
              <a:rPr lang="en-CA" smtClean="0"/>
              <a:pPr/>
              <a:t>2025-10-02</a:t>
            </a:fld>
            <a:endParaRPr lang="en-CA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92B0AB4-F32D-5213-4407-D9A55226B9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8B28FA7-C645-04B7-86DD-56011631C6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3B524-6CBE-4C56-8CEA-C8F6D05DB1B6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41897291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E9F7C4-F44F-D172-BEA5-679EF4D805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3B6F0B-7C18-8FDD-B9A8-3522C233A6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A811739-B611-E37E-FB21-F03CDD366F3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C82CDB2-C9C4-1E82-33AB-FE578D77BB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1B4B1E-DAFF-4161-9050-ECD8B00B2A80}" type="datetimeFigureOut">
              <a:rPr lang="en-CA" smtClean="0"/>
              <a:pPr/>
              <a:t>2025-10-02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3104AC7-6AD6-1E41-5183-34503984A9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32BE865-1C60-F8BE-691F-466978D64E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3B524-6CBE-4C56-8CEA-C8F6D05DB1B6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1668619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C1210E-201E-4473-82AC-2466F5386C38}" type="datetime1">
              <a:rPr lang="en-US" smtClean="0"/>
              <a:pPr/>
              <a:t>10/2/2025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836811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A347A7-526F-3B09-442F-571DB0D2A7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49039AD-D82A-8C6B-5C0E-0536A57D765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CB98B53-3F4E-9288-95D6-5317C928587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C6AF69E-3207-3CAA-B349-4DED92D346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1B4B1E-DAFF-4161-9050-ECD8B00B2A80}" type="datetimeFigureOut">
              <a:rPr lang="en-CA" smtClean="0"/>
              <a:pPr/>
              <a:t>2025-10-02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E3F4055-3AC2-757F-0B3E-4D19C84B4F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346CBC6-22E2-DB30-D76D-BBE121964C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3B524-6CBE-4C56-8CEA-C8F6D05DB1B6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82458766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5B1EEA-A268-58DD-CE10-99F3799569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E2F2875-6F0F-67CA-996C-E4417B114DA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852CC3A-EDA0-661B-5BC0-A75846600C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1B4B1E-DAFF-4161-9050-ECD8B00B2A80}" type="datetimeFigureOut">
              <a:rPr lang="en-CA" smtClean="0"/>
              <a:pPr/>
              <a:t>2025-10-02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8F444A-148D-0E41-083F-CF77C0B51C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EE3CA72-E2F8-400B-2ED4-734AED2C15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3B524-6CBE-4C56-8CEA-C8F6D05DB1B6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58706622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4F3639D-CA07-4124-4916-0C37C21BFA5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8E2CD19-2052-B5CE-5A77-1662758461E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304C9B-2E35-4847-67C6-7BBA4382A8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1B4B1E-DAFF-4161-9050-ECD8B00B2A80}" type="datetimeFigureOut">
              <a:rPr lang="en-CA" smtClean="0"/>
              <a:pPr/>
              <a:t>2025-10-02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543F678-B553-D2F5-8737-46B105F4C8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926CD06-8AC8-950E-675F-A7079C4D41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3B524-6CBE-4C56-8CEA-C8F6D05DB1B6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5440318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EA198-6CAB-4B8F-B93F-1F9C8C4B6CE7}" type="datetime1">
              <a:rPr lang="en-US" smtClean="0"/>
              <a:pPr/>
              <a:t>10/2/2025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651522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6041F-4525-44D5-AA4F-332294BF1F56}" type="datetime1">
              <a:rPr lang="en-US" smtClean="0"/>
              <a:pPr/>
              <a:t>10/2/2025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17214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557091-BBDF-4EB9-BA6B-2BB67AC4FC0F}" type="datetime1">
              <a:rPr lang="en-US" smtClean="0"/>
              <a:pPr/>
              <a:t>10/2/2025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57336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6B226B-77A6-410C-9796-083F278E0125}" type="datetime1">
              <a:rPr lang="en-US" smtClean="0"/>
              <a:pPr/>
              <a:t>10/2/2025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13480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A578B-D289-4C40-8593-3D356C49DA58}" type="datetime1">
              <a:rPr lang="en-US" smtClean="0"/>
              <a:pPr/>
              <a:t>10/2/2025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6226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DFAE3-14DB-48A7-A80F-80DDB072CE3D}" type="datetime1">
              <a:rPr lang="en-US" smtClean="0"/>
              <a:pPr/>
              <a:t>10/2/2025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15751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5EAEF-6478-4102-8F5D-A5FE9FC97ACB}" type="datetime1">
              <a:rPr lang="en-US" smtClean="0"/>
              <a:pPr/>
              <a:t>10/2/2025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542436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67F45AC6-C491-4585-A584-9CE2AF7D5500}" type="datetime1">
              <a:rPr lang="en-US" smtClean="0"/>
              <a:pPr/>
              <a:t>10/2/2025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CC057153-B650-4DEB-B370-79DDCFDCE934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387055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46" r:id="rId1"/>
    <p:sldLayoutId id="2147483847" r:id="rId2"/>
    <p:sldLayoutId id="2147483848" r:id="rId3"/>
    <p:sldLayoutId id="2147483849" r:id="rId4"/>
    <p:sldLayoutId id="2147483850" r:id="rId5"/>
    <p:sldLayoutId id="2147483851" r:id="rId6"/>
    <p:sldLayoutId id="2147483852" r:id="rId7"/>
    <p:sldLayoutId id="2147483853" r:id="rId8"/>
    <p:sldLayoutId id="2147483854" r:id="rId9"/>
    <p:sldLayoutId id="2147483855" r:id="rId10"/>
    <p:sldLayoutId id="2147483856" r:id="rId11"/>
  </p:sldLayoutIdLst>
  <p:hf sldNum="0" hdr="0" ftr="0" dt="0"/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CAAFA81-3973-486F-AC5A-905DD8B131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EBCE0C7-EEEF-D2E3-D872-184B36A2526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107F087-8B97-A37F-09DA-8497F99B19E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1B4B1E-DAFF-4161-9050-ECD8B00B2A80}" type="datetimeFigureOut">
              <a:rPr lang="en-CA" smtClean="0"/>
              <a:pPr/>
              <a:t>2025-10-02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B43FB5-F163-9681-78F0-A25A3D5D4EF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BA48B4-B237-5648-9B04-47E7C62ADA4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D3B524-6CBE-4C56-8CEA-C8F6D05DB1B6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5700151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9" r:id="rId1"/>
    <p:sldLayoutId id="2147483860" r:id="rId2"/>
    <p:sldLayoutId id="2147483861" r:id="rId3"/>
    <p:sldLayoutId id="2147483862" r:id="rId4"/>
    <p:sldLayoutId id="2147483863" r:id="rId5"/>
    <p:sldLayoutId id="2147483864" r:id="rId6"/>
    <p:sldLayoutId id="2147483865" r:id="rId7"/>
    <p:sldLayoutId id="2147483866" r:id="rId8"/>
    <p:sldLayoutId id="2147483867" r:id="rId9"/>
    <p:sldLayoutId id="2147483868" r:id="rId10"/>
    <p:sldLayoutId id="214748386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3736" y="2286000"/>
            <a:ext cx="11789924" cy="4572000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</a:pPr>
            <a:r>
              <a:rPr lang="en-GB" sz="2800" dirty="0">
                <a:latin typeface="Arial Narrow" pitchFamily="34" charset="0"/>
              </a:rPr>
              <a:t>Presentation at the 2025 IRSK Conference  </a:t>
            </a:r>
          </a:p>
          <a:p>
            <a:pPr>
              <a:spcBef>
                <a:spcPts val="0"/>
              </a:spcBef>
            </a:pPr>
            <a:endParaRPr lang="en-GB" sz="2800" dirty="0">
              <a:latin typeface="Arial Narrow" pitchFamily="34" charset="0"/>
            </a:endParaRPr>
          </a:p>
          <a:p>
            <a:pPr>
              <a:spcBef>
                <a:spcPts val="0"/>
              </a:spcBef>
            </a:pPr>
            <a:r>
              <a:rPr lang="en-GB" sz="2800" dirty="0">
                <a:latin typeface="Arial Narrow" pitchFamily="34" charset="0"/>
              </a:rPr>
              <a:t>By</a:t>
            </a:r>
          </a:p>
          <a:p>
            <a:pPr lvl="0">
              <a:lnSpc>
                <a:spcPct val="170000"/>
              </a:lnSpc>
              <a:spcBef>
                <a:spcPts val="0"/>
              </a:spcBef>
            </a:pPr>
            <a:endParaRPr lang="en-US" sz="2800" dirty="0">
              <a:solidFill>
                <a:schemeClr val="accent1">
                  <a:lumMod val="75000"/>
                </a:schemeClr>
              </a:solidFill>
            </a:endParaRPr>
          </a:p>
          <a:p>
            <a:pPr lvl="0">
              <a:lnSpc>
                <a:spcPct val="170000"/>
              </a:lnSpc>
              <a:spcBef>
                <a:spcPts val="0"/>
              </a:spcBef>
            </a:pPr>
            <a:r>
              <a:rPr lang="en-US" sz="2800" dirty="0">
                <a:solidFill>
                  <a:schemeClr val="accent1">
                    <a:lumMod val="75000"/>
                  </a:schemeClr>
                </a:solidFill>
              </a:rPr>
              <a:t>Lweendo Kambela </a:t>
            </a:r>
          </a:p>
          <a:p>
            <a:r>
              <a:rPr lang="en-US" sz="2800" dirty="0">
                <a:latin typeface="Arial Narrow" pitchFamily="34" charset="0"/>
              </a:rPr>
              <a:t>Date: 1 – 3 October</a:t>
            </a:r>
            <a:r>
              <a:rPr lang="en-GB" sz="2800" dirty="0">
                <a:latin typeface="Arial Narrow" pitchFamily="34" charset="0"/>
              </a:rPr>
              <a:t> 2025 </a:t>
            </a:r>
            <a:endParaRPr lang="en-US" sz="2800" dirty="0"/>
          </a:p>
          <a:p>
            <a:endParaRPr lang="en-US" sz="2800" dirty="0"/>
          </a:p>
          <a:p>
            <a:pPr algn="ctr"/>
            <a:endParaRPr lang="en-US" dirty="0"/>
          </a:p>
        </p:txBody>
      </p:sp>
      <p:sp>
        <p:nvSpPr>
          <p:cNvPr id="11266" name="Rectangle 2"/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 dirty="0"/>
          </a:p>
        </p:txBody>
      </p:sp>
      <p:sp>
        <p:nvSpPr>
          <p:cNvPr id="8" name="Subtitle 2">
            <a:extLst>
              <a:ext uri="{FF2B5EF4-FFF2-40B4-BE49-F238E27FC236}">
                <a16:creationId xmlns:a16="http://schemas.microsoft.com/office/drawing/2014/main" id="{CA6E91CA-7943-79F3-0477-E6C026B23B3A}"/>
              </a:ext>
            </a:extLst>
          </p:cNvPr>
          <p:cNvSpPr txBox="1">
            <a:spLocks/>
          </p:cNvSpPr>
          <p:nvPr/>
        </p:nvSpPr>
        <p:spPr>
          <a:xfrm>
            <a:off x="505839" y="97279"/>
            <a:ext cx="11206262" cy="1896891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vert="horz" lIns="91440" tIns="45720" rIns="91440" bIns="45720" rtlCol="0" anchor="ctr">
            <a:normAutofit/>
          </a:bodyPr>
          <a:lstStyle/>
          <a:p>
            <a:pPr lvl="0" algn="ctr" defTabSz="914400">
              <a:lnSpc>
                <a:spcPct val="150000"/>
              </a:lnSpc>
              <a:spcAft>
                <a:spcPts val="200"/>
              </a:spcAft>
              <a:buClr>
                <a:srgbClr val="1CADE4"/>
              </a:buClr>
              <a:buSzPct val="100000"/>
            </a:pPr>
            <a:r>
              <a:rPr lang="en-GB" sz="2800" b="1" dirty="0"/>
              <a:t>Zambia–Australia Relations: Drivers Shaping this Engagement</a:t>
            </a:r>
            <a:endParaRPr lang="en-GB" sz="2800" b="1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457692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10" presetClass="entr" presetSubtype="0" fill="hold" grpId="0" nodeType="withEffect">
                                  <p:stCondLst>
                                    <p:cond delay="2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400"/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4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3191" y="1887167"/>
            <a:ext cx="11789923" cy="4824918"/>
          </a:xfrm>
        </p:spPr>
        <p:txBody>
          <a:bodyPr>
            <a:normAutofit lnSpcReduction="10000"/>
          </a:bodyPr>
          <a:lstStyle/>
          <a:p>
            <a:pPr>
              <a:buFont typeface="Courier New" pitchFamily="49" charset="0"/>
              <a:buChar char="o"/>
            </a:pPr>
            <a:r>
              <a:rPr lang="en-AU" sz="2800" dirty="0"/>
              <a:t> </a:t>
            </a:r>
            <a:r>
              <a:rPr lang="en-GB" sz="2800" dirty="0"/>
              <a:t>Zambia and Australia maintain cordial relations characterised by:</a:t>
            </a:r>
          </a:p>
          <a:p>
            <a:pPr lvl="1">
              <a:buFont typeface="Wingdings" pitchFamily="2" charset="2"/>
              <a:buChar char="ü"/>
            </a:pPr>
            <a:r>
              <a:rPr lang="en-GB" sz="2400" dirty="0"/>
              <a:t> Shared Commonwealth Membership, </a:t>
            </a:r>
          </a:p>
          <a:p>
            <a:pPr lvl="1">
              <a:buFont typeface="Wingdings" pitchFamily="2" charset="2"/>
              <a:buChar char="ü"/>
            </a:pPr>
            <a:r>
              <a:rPr lang="en-GB" sz="2400" dirty="0"/>
              <a:t> Diplomatic goodwill on both countries, </a:t>
            </a:r>
          </a:p>
          <a:p>
            <a:pPr lvl="1">
              <a:buFont typeface="Wingdings" pitchFamily="2" charset="2"/>
              <a:buChar char="ü"/>
            </a:pPr>
            <a:r>
              <a:rPr lang="en-GB" sz="2400" dirty="0"/>
              <a:t> Development cooperation.</a:t>
            </a:r>
          </a:p>
          <a:p>
            <a:pPr>
              <a:buFont typeface="Courier New" pitchFamily="49" charset="0"/>
              <a:buChar char="o"/>
            </a:pPr>
            <a:r>
              <a:rPr lang="en-GB" sz="2800" dirty="0"/>
              <a:t> In 1964 at Zambia’s independence, both countries formalised diplomatic ties under the Commonwealth framework.  </a:t>
            </a:r>
          </a:p>
          <a:p>
            <a:pPr>
              <a:buFont typeface="Courier New" pitchFamily="49" charset="0"/>
              <a:buChar char="o"/>
            </a:pPr>
            <a:r>
              <a:rPr lang="en-GB" sz="2800" dirty="0"/>
              <a:t>This relationship is more visible in a number of spheres:</a:t>
            </a:r>
          </a:p>
          <a:p>
            <a:pPr lvl="1">
              <a:buFont typeface="Wingdings" pitchFamily="2" charset="2"/>
              <a:buChar char="ü"/>
            </a:pPr>
            <a:r>
              <a:rPr lang="en-GB" sz="2400" dirty="0"/>
              <a:t>Educational exchange, </a:t>
            </a:r>
          </a:p>
          <a:p>
            <a:pPr lvl="1">
              <a:buFont typeface="Wingdings" pitchFamily="2" charset="2"/>
              <a:buChar char="ü"/>
            </a:pPr>
            <a:r>
              <a:rPr lang="en-GB" sz="2400" dirty="0"/>
              <a:t>Mining investment, </a:t>
            </a:r>
          </a:p>
          <a:p>
            <a:pPr lvl="1">
              <a:buFont typeface="Wingdings" pitchFamily="2" charset="2"/>
              <a:buChar char="ü"/>
            </a:pPr>
            <a:r>
              <a:rPr lang="en-GB" sz="2400" dirty="0"/>
              <a:t>Multilateral cooperation, </a:t>
            </a:r>
          </a:p>
          <a:p>
            <a:pPr lvl="1">
              <a:buFont typeface="Wingdings" pitchFamily="2" charset="2"/>
              <a:buChar char="ü"/>
            </a:pPr>
            <a:r>
              <a:rPr lang="en-GB" sz="2400" dirty="0"/>
              <a:t>Peace and democracy.</a:t>
            </a:r>
          </a:p>
          <a:p>
            <a:pPr>
              <a:buNone/>
            </a:pPr>
            <a:endParaRPr lang="en-AU" dirty="0"/>
          </a:p>
        </p:txBody>
      </p:sp>
      <p:sp>
        <p:nvSpPr>
          <p:cNvPr id="5" name="Content Placeholder 3">
            <a:extLst>
              <a:ext uri="{FF2B5EF4-FFF2-40B4-BE49-F238E27FC236}">
                <a16:creationId xmlns:a16="http://schemas.microsoft.com/office/drawing/2014/main" id="{A7EE128F-056F-68FA-A1A1-A5171319BAC4}"/>
              </a:ext>
            </a:extLst>
          </p:cNvPr>
          <p:cNvSpPr txBox="1">
            <a:spLocks/>
          </p:cNvSpPr>
          <p:nvPr/>
        </p:nvSpPr>
        <p:spPr>
          <a:xfrm>
            <a:off x="1050586" y="737298"/>
            <a:ext cx="10321047" cy="1035449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Tw Cen MT" panose="020B0602020104020603" pitchFamily="34" charset="0"/>
              <a:buChar char=" "/>
              <a:defRPr sz="2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26517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4480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59436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77724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91440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1060704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1216152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13624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GB" sz="4400" dirty="0"/>
              <a:t>Introduction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9179" y="1593291"/>
            <a:ext cx="5865779" cy="5087566"/>
          </a:xfr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>
              <a:buFont typeface="Wingdings" pitchFamily="2" charset="2"/>
              <a:buChar char="§"/>
            </a:pPr>
            <a:r>
              <a:rPr lang="en-GB" sz="2400" dirty="0"/>
              <a:t>Economic and Trade Relations</a:t>
            </a:r>
          </a:p>
          <a:p>
            <a:pPr lvl="1">
              <a:buFont typeface="Courier New" pitchFamily="49" charset="0"/>
              <a:buChar char="o"/>
            </a:pPr>
            <a:r>
              <a:rPr lang="en-GB" sz="2000" b="1" dirty="0"/>
              <a:t>Mining sector links:</a:t>
            </a:r>
            <a:r>
              <a:rPr lang="en-GB" sz="2000" dirty="0"/>
              <a:t> Australia has notable private-sector investments in Zambia’s mining industry, given its global expertise in mineral exploration and technology. </a:t>
            </a:r>
          </a:p>
          <a:p>
            <a:pPr lvl="1">
              <a:buFont typeface="Courier New" pitchFamily="49" charset="0"/>
              <a:buChar char="o"/>
            </a:pPr>
            <a:r>
              <a:rPr lang="en-GB" sz="2000" dirty="0"/>
              <a:t>Zambia’s copper mining sector is a backbone of the country’s economy and remains a good area to explore further.</a:t>
            </a:r>
          </a:p>
          <a:p>
            <a:pPr lvl="1">
              <a:buFont typeface="Courier New" pitchFamily="49" charset="0"/>
              <a:buChar char="o"/>
            </a:pPr>
            <a:r>
              <a:rPr lang="en-GB" sz="2000" b="1" dirty="0"/>
              <a:t>Trade:</a:t>
            </a:r>
            <a:r>
              <a:rPr lang="en-GB" sz="2000" dirty="0"/>
              <a:t> Direct trade between the two countries is relatively low, but opportunities exist in</a:t>
            </a:r>
          </a:p>
          <a:p>
            <a:pPr lvl="2">
              <a:buFont typeface="Wingdings" pitchFamily="2" charset="2"/>
              <a:buChar char="ü"/>
            </a:pPr>
            <a:r>
              <a:rPr lang="en-GB" sz="1600" dirty="0"/>
              <a:t> </a:t>
            </a:r>
            <a:r>
              <a:rPr lang="en-GB" sz="1600" u="sng" dirty="0"/>
              <a:t>Agribusiness</a:t>
            </a:r>
            <a:r>
              <a:rPr lang="en-GB" sz="1600" dirty="0"/>
              <a:t>, </a:t>
            </a:r>
            <a:r>
              <a:rPr lang="en-GB" sz="1600" u="sng" dirty="0"/>
              <a:t>renewable energy</a:t>
            </a:r>
            <a:r>
              <a:rPr lang="en-GB" sz="1600" dirty="0"/>
              <a:t>, and </a:t>
            </a:r>
            <a:r>
              <a:rPr lang="en-GB" sz="1600" u="sng" dirty="0"/>
              <a:t>technology.</a:t>
            </a:r>
          </a:p>
          <a:p>
            <a:pPr lvl="1">
              <a:buFont typeface="Courier New" pitchFamily="49" charset="0"/>
              <a:buChar char="o"/>
            </a:pPr>
            <a:r>
              <a:rPr lang="en-GB" sz="2000" b="1" dirty="0"/>
              <a:t> Education:</a:t>
            </a:r>
            <a:r>
              <a:rPr lang="en-GB" sz="2000" dirty="0"/>
              <a:t> Zambia-Australia ties in the form of</a:t>
            </a:r>
          </a:p>
          <a:p>
            <a:pPr lvl="2">
              <a:buFont typeface="Wingdings" pitchFamily="2" charset="2"/>
              <a:buChar char="ü"/>
            </a:pPr>
            <a:r>
              <a:rPr lang="en-GB" sz="1600" dirty="0"/>
              <a:t> the </a:t>
            </a:r>
            <a:r>
              <a:rPr lang="en-GB" sz="1600" u="sng" dirty="0"/>
              <a:t>Australia Awards Scholarships</a:t>
            </a:r>
            <a:r>
              <a:rPr lang="en-GB" sz="1600" dirty="0"/>
              <a:t>, </a:t>
            </a:r>
            <a:r>
              <a:rPr lang="en-GB" sz="1600" u="sng" dirty="0"/>
              <a:t>Research Training Program (RTP) </a:t>
            </a:r>
            <a:r>
              <a:rPr lang="en-GB" sz="1600" dirty="0"/>
              <a:t> in Australian institutions. </a:t>
            </a:r>
          </a:p>
          <a:p>
            <a:pPr lvl="2">
              <a:buFont typeface="Wingdings" pitchFamily="2" charset="2"/>
              <a:buChar char="ü"/>
            </a:pPr>
            <a:r>
              <a:rPr lang="en-GB" sz="1600" dirty="0"/>
              <a:t> This education diplomacy has become a key pillar of bilateral ties.</a:t>
            </a:r>
          </a:p>
          <a:p>
            <a:pPr>
              <a:buFont typeface="Wingdings" pitchFamily="2" charset="2"/>
              <a:buChar char="§"/>
            </a:pPr>
            <a:endParaRPr lang="en-GB" sz="2000" dirty="0"/>
          </a:p>
          <a:p>
            <a:pPr>
              <a:buFont typeface="Wingdings" pitchFamily="2" charset="2"/>
              <a:buChar char="§"/>
            </a:pPr>
            <a:endParaRPr lang="en-GB" sz="2000" dirty="0"/>
          </a:p>
        </p:txBody>
      </p:sp>
      <p:sp>
        <p:nvSpPr>
          <p:cNvPr id="9" name="Content Placeholder 3">
            <a:extLst>
              <a:ext uri="{FF2B5EF4-FFF2-40B4-BE49-F238E27FC236}">
                <a16:creationId xmlns:a16="http://schemas.microsoft.com/office/drawing/2014/main" id="{0836B2B8-E10F-5523-00FA-2C1FB7DF5D75}"/>
              </a:ext>
            </a:extLst>
          </p:cNvPr>
          <p:cNvSpPr txBox="1">
            <a:spLocks/>
          </p:cNvSpPr>
          <p:nvPr/>
        </p:nvSpPr>
        <p:spPr>
          <a:xfrm>
            <a:off x="26409" y="1599611"/>
            <a:ext cx="6248400" cy="5077838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vert="horz" lIns="45720" tIns="45720" rIns="4572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Tw Cen MT" panose="020B0602020104020603" pitchFamily="34" charset="0"/>
              <a:buChar char=" "/>
              <a:defRPr sz="2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26517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4480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59436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77724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91440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1060704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1216152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13624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itchFamily="2" charset="2"/>
              <a:buChar char="§"/>
            </a:pPr>
            <a:r>
              <a:rPr lang="en-GB" sz="2000" dirty="0"/>
              <a:t> </a:t>
            </a:r>
            <a:r>
              <a:rPr lang="en-GB" sz="2800" dirty="0"/>
              <a:t>Political and Diplomatic Relations</a:t>
            </a:r>
            <a:endParaRPr lang="en-GB" sz="3200" dirty="0"/>
          </a:p>
          <a:p>
            <a:pPr lvl="2">
              <a:buFont typeface="Courier New" pitchFamily="49" charset="0"/>
              <a:buChar char="o"/>
            </a:pPr>
            <a:r>
              <a:rPr lang="en-GB" sz="2000" dirty="0"/>
              <a:t> Diplomatic ties are friendly though not extensive</a:t>
            </a:r>
          </a:p>
          <a:p>
            <a:pPr lvl="2">
              <a:buFont typeface="Courier New" pitchFamily="49" charset="0"/>
              <a:buChar char="o"/>
            </a:pPr>
            <a:r>
              <a:rPr lang="en-GB" sz="2000" dirty="0"/>
              <a:t> Australia does physically have resident embassy in Lusaka while Zambia maintains diplomatic representation in Canberra</a:t>
            </a:r>
          </a:p>
          <a:p>
            <a:pPr lvl="2">
              <a:buFont typeface="Courier New" pitchFamily="49" charset="0"/>
              <a:buChar char="o"/>
            </a:pPr>
            <a:r>
              <a:rPr lang="en-GB" sz="2000" dirty="0"/>
              <a:t> The two countries collaborate within multilateral forums such as:</a:t>
            </a:r>
          </a:p>
          <a:p>
            <a:pPr lvl="3">
              <a:buFont typeface="Wingdings" pitchFamily="2" charset="2"/>
              <a:buChar char="ü"/>
            </a:pPr>
            <a:r>
              <a:rPr lang="en-GB" sz="2000" dirty="0"/>
              <a:t> United Nations, </a:t>
            </a:r>
          </a:p>
          <a:p>
            <a:pPr lvl="3">
              <a:buFont typeface="Wingdings" pitchFamily="2" charset="2"/>
              <a:buChar char="ü"/>
            </a:pPr>
            <a:r>
              <a:rPr lang="en-GB" sz="2000" dirty="0"/>
              <a:t> World Trade Organization (WTO) and other forums.</a:t>
            </a:r>
          </a:p>
          <a:p>
            <a:pPr lvl="2">
              <a:buFont typeface="Courier New" pitchFamily="49" charset="0"/>
              <a:buChar char="o"/>
            </a:pPr>
            <a:r>
              <a:rPr lang="en-GB" sz="2000" dirty="0"/>
              <a:t> Both countries share commitments to democracy, peacekeeping, and rule of law, with Zambia often seen as a stable democracy in Africa.</a:t>
            </a:r>
          </a:p>
          <a:p>
            <a:pPr lvl="4">
              <a:buNone/>
            </a:pPr>
            <a:endParaRPr lang="en-GB" sz="3200" dirty="0"/>
          </a:p>
        </p:txBody>
      </p:sp>
      <p:sp>
        <p:nvSpPr>
          <p:cNvPr id="11" name="Content Placeholder 3">
            <a:extLst>
              <a:ext uri="{FF2B5EF4-FFF2-40B4-BE49-F238E27FC236}">
                <a16:creationId xmlns:a16="http://schemas.microsoft.com/office/drawing/2014/main" id="{A7EE128F-056F-68FA-A1A1-A5171319BAC4}"/>
              </a:ext>
            </a:extLst>
          </p:cNvPr>
          <p:cNvSpPr txBox="1">
            <a:spLocks/>
          </p:cNvSpPr>
          <p:nvPr/>
        </p:nvSpPr>
        <p:spPr>
          <a:xfrm>
            <a:off x="165368" y="357923"/>
            <a:ext cx="11858017" cy="82885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>
            <a:no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Tw Cen MT" panose="020B0602020104020603" pitchFamily="34" charset="0"/>
              <a:buChar char=" "/>
              <a:defRPr sz="2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26517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4480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59436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77724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91440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1060704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1216152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13624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GB" sz="3200" b="1" dirty="0"/>
              <a:t>Main Spheres of Engagement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A4776EF4-B983-9F12-E11F-0F9683CC28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633984"/>
          </a:xfrm>
        </p:spPr>
        <p:txBody>
          <a:bodyPr>
            <a:normAutofit fontScale="90000"/>
          </a:bodyPr>
          <a:lstStyle/>
          <a:p>
            <a:pPr algn="ctr"/>
            <a:br>
              <a:rPr lang="en-AU" dirty="0"/>
            </a:br>
            <a:endParaRPr lang="en-AU" dirty="0"/>
          </a:p>
        </p:txBody>
      </p:sp>
      <p:sp>
        <p:nvSpPr>
          <p:cNvPr id="6" name="Content Placeholder 3">
            <a:extLst>
              <a:ext uri="{FF2B5EF4-FFF2-40B4-BE49-F238E27FC236}">
                <a16:creationId xmlns:a16="http://schemas.microsoft.com/office/drawing/2014/main" id="{A7EE128F-056F-68FA-A1A1-A5171319BAC4}"/>
              </a:ext>
            </a:extLst>
          </p:cNvPr>
          <p:cNvSpPr txBox="1">
            <a:spLocks/>
          </p:cNvSpPr>
          <p:nvPr/>
        </p:nvSpPr>
        <p:spPr>
          <a:xfrm>
            <a:off x="992221" y="815123"/>
            <a:ext cx="10583694" cy="61484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>
            <a:normAutofit fontScale="92500" lnSpcReduction="10000"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Tw Cen MT" panose="020B0602020104020603" pitchFamily="34" charset="0"/>
              <a:buChar char=" "/>
              <a:defRPr sz="2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26517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4480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59436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77724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91440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1060704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1216152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13624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GB" sz="4300" kern="100" dirty="0">
                <a:latin typeface="Calibri" panose="020F0502020204030204" pitchFamily="34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Opportunities for Deepening Relations</a:t>
            </a:r>
          </a:p>
          <a:p>
            <a:pPr marL="0" indent="0">
              <a:buNone/>
            </a:pPr>
            <a:endParaRPr lang="en-GB" sz="4400" dirty="0"/>
          </a:p>
        </p:txBody>
      </p:sp>
      <p:sp>
        <p:nvSpPr>
          <p:cNvPr id="8" name="Content Placeholder 3">
            <a:extLst>
              <a:ext uri="{FF2B5EF4-FFF2-40B4-BE49-F238E27FC236}">
                <a16:creationId xmlns:a16="http://schemas.microsoft.com/office/drawing/2014/main" id="{A7EE128F-056F-68FA-A1A1-A5171319BAC4}"/>
              </a:ext>
            </a:extLst>
          </p:cNvPr>
          <p:cNvSpPr txBox="1">
            <a:spLocks/>
          </p:cNvSpPr>
          <p:nvPr/>
        </p:nvSpPr>
        <p:spPr>
          <a:xfrm>
            <a:off x="126460" y="1595336"/>
            <a:ext cx="11906655" cy="5116749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>
            <a:no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Tw Cen MT" panose="020B0602020104020603" pitchFamily="34" charset="0"/>
              <a:buChar char=" "/>
              <a:defRPr sz="2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26517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4480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59436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77724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91440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1060704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1216152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13624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lvl="0" indent="-342900">
              <a:spcBef>
                <a:spcPts val="800"/>
              </a:spcBef>
              <a:spcAft>
                <a:spcPts val="400"/>
              </a:spcAft>
              <a:buFont typeface="Wingdings" pitchFamily="2" charset="2"/>
              <a:buChar char="§"/>
            </a:pPr>
            <a:r>
              <a:rPr lang="en-GB" sz="1800" kern="100" dirty="0">
                <a:latin typeface="Calibri" panose="020F0502020204030204" pitchFamily="34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Mining  Resources: </a:t>
            </a:r>
          </a:p>
          <a:p>
            <a:pPr marL="516636" lvl="1" indent="-342900">
              <a:spcBef>
                <a:spcPts val="800"/>
              </a:spcBef>
              <a:buFont typeface="Wingdings" pitchFamily="2" charset="2"/>
              <a:buChar char="ü"/>
            </a:pPr>
            <a:r>
              <a:rPr lang="en-GB" sz="1600" kern="100" dirty="0">
                <a:latin typeface="Calibri" panose="020F0502020204030204" pitchFamily="34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Expand technical cooperation in sustainable mining practices, environmental management</a:t>
            </a:r>
          </a:p>
          <a:p>
            <a:pPr marL="342900" lvl="0" indent="-342900">
              <a:spcBef>
                <a:spcPts val="800"/>
              </a:spcBef>
              <a:spcAft>
                <a:spcPts val="400"/>
              </a:spcAft>
              <a:buFont typeface="Wingdings" pitchFamily="2" charset="2"/>
              <a:buChar char="§"/>
            </a:pPr>
            <a:r>
              <a:rPr lang="en-GB" sz="1800" kern="100" dirty="0">
                <a:latin typeface="Calibri" panose="020F0502020204030204" pitchFamily="34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Education Diplomacy: Increase scholarships and research collaborations targeting Zambia’s development priorities, </a:t>
            </a:r>
            <a:r>
              <a:rPr lang="en-GB" sz="1800" kern="100" dirty="0" err="1">
                <a:latin typeface="Calibri" panose="020F0502020204030204" pitchFamily="34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e.g</a:t>
            </a:r>
            <a:r>
              <a:rPr lang="en-GB" sz="1800" kern="100" dirty="0">
                <a:latin typeface="Calibri" panose="020F0502020204030204" pitchFamily="34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:</a:t>
            </a:r>
          </a:p>
          <a:p>
            <a:pPr marL="516636" lvl="1" indent="-342900">
              <a:spcBef>
                <a:spcPts val="800"/>
              </a:spcBef>
              <a:buFont typeface="Wingdings" pitchFamily="2" charset="2"/>
              <a:buChar char="ü"/>
            </a:pPr>
            <a:r>
              <a:rPr lang="en-GB" sz="1600" kern="100" dirty="0">
                <a:latin typeface="Calibri" panose="020F0502020204030204" pitchFamily="34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Agriculture, </a:t>
            </a:r>
          </a:p>
          <a:p>
            <a:pPr marL="516636" lvl="1" indent="-342900">
              <a:spcBef>
                <a:spcPts val="800"/>
              </a:spcBef>
              <a:buFont typeface="Wingdings" pitchFamily="2" charset="2"/>
              <a:buChar char="ü"/>
            </a:pPr>
            <a:r>
              <a:rPr lang="en-GB" sz="1600" kern="100" dirty="0">
                <a:latin typeface="Calibri" panose="020F0502020204030204" pitchFamily="34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Health, and</a:t>
            </a:r>
          </a:p>
          <a:p>
            <a:pPr marL="516636" lvl="1" indent="-342900">
              <a:spcBef>
                <a:spcPts val="800"/>
              </a:spcBef>
              <a:buFont typeface="Wingdings" pitchFamily="2" charset="2"/>
              <a:buChar char="ü"/>
            </a:pPr>
            <a:r>
              <a:rPr lang="en-GB" sz="1600" kern="100" dirty="0">
                <a:latin typeface="Calibri" panose="020F0502020204030204" pitchFamily="34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Climate adaptation.</a:t>
            </a:r>
          </a:p>
          <a:p>
            <a:pPr marL="342900" lvl="0" indent="-342900">
              <a:spcBef>
                <a:spcPts val="800"/>
              </a:spcBef>
              <a:spcAft>
                <a:spcPts val="400"/>
              </a:spcAft>
              <a:buFont typeface="Wingdings" pitchFamily="2" charset="2"/>
              <a:buChar char="§"/>
            </a:pPr>
            <a:r>
              <a:rPr lang="en-GB" sz="1800" kern="100" dirty="0">
                <a:latin typeface="Calibri" panose="020F0502020204030204" pitchFamily="34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Renewable Energy: </a:t>
            </a:r>
          </a:p>
          <a:p>
            <a:pPr marL="516636" lvl="1" indent="-342900">
              <a:spcBef>
                <a:spcPts val="800"/>
              </a:spcBef>
              <a:buFont typeface="Wingdings" pitchFamily="2" charset="2"/>
              <a:buChar char="ü"/>
            </a:pPr>
            <a:r>
              <a:rPr lang="en-GB" sz="1600" kern="100" dirty="0">
                <a:latin typeface="Calibri" panose="020F0502020204030204" pitchFamily="34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Exploring partnerships in solar, hydro, and green technology to support Zambia’s energy diversification.</a:t>
            </a:r>
          </a:p>
          <a:p>
            <a:pPr marL="342900" lvl="0" indent="-342900">
              <a:spcBef>
                <a:spcPts val="800"/>
              </a:spcBef>
              <a:spcAft>
                <a:spcPts val="400"/>
              </a:spcAft>
              <a:buFont typeface="Wingdings" pitchFamily="2" charset="2"/>
              <a:buChar char="§"/>
            </a:pPr>
            <a:r>
              <a:rPr lang="en-GB" sz="1800" kern="100" dirty="0">
                <a:latin typeface="Calibri" panose="020F0502020204030204" pitchFamily="34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Trade and Investment Facilitation: </a:t>
            </a:r>
          </a:p>
          <a:p>
            <a:pPr marL="516636" lvl="1" indent="-342900">
              <a:spcBef>
                <a:spcPts val="800"/>
              </a:spcBef>
              <a:buFont typeface="Wingdings" pitchFamily="2" charset="2"/>
              <a:buChar char="ü"/>
            </a:pPr>
            <a:r>
              <a:rPr lang="en-GB" sz="1600" kern="100" dirty="0">
                <a:latin typeface="Calibri" panose="020F0502020204030204" pitchFamily="34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Establish business forums to connect Australian SMEs with Zambia’s emerging markets, particularly under the African Continental Free Trade Area (</a:t>
            </a:r>
            <a:r>
              <a:rPr lang="en-GB" sz="1600" kern="100" dirty="0" err="1">
                <a:latin typeface="Calibri" panose="020F0502020204030204" pitchFamily="34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AfCFTA</a:t>
            </a:r>
            <a:r>
              <a:rPr lang="en-GB" sz="1600" kern="100" dirty="0">
                <a:latin typeface="Calibri" panose="020F0502020204030204" pitchFamily="34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).</a:t>
            </a:r>
          </a:p>
          <a:p>
            <a:pPr marL="342900" lvl="0" indent="-342900">
              <a:spcBef>
                <a:spcPts val="800"/>
              </a:spcBef>
              <a:spcAft>
                <a:spcPts val="400"/>
              </a:spcAft>
              <a:buFont typeface="Wingdings" pitchFamily="2" charset="2"/>
              <a:buChar char="§"/>
            </a:pPr>
            <a:r>
              <a:rPr lang="en-GB" sz="1800" kern="100" dirty="0">
                <a:latin typeface="Calibri" panose="020F0502020204030204" pitchFamily="34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Peace and Security Cooperation: </a:t>
            </a:r>
          </a:p>
          <a:p>
            <a:pPr marL="342900" lvl="0" indent="-342900">
              <a:spcBef>
                <a:spcPts val="800"/>
              </a:spcBef>
              <a:spcAft>
                <a:spcPts val="400"/>
              </a:spcAft>
              <a:buFont typeface="Wingdings" pitchFamily="2" charset="2"/>
              <a:buChar char="§"/>
            </a:pPr>
            <a:r>
              <a:rPr lang="en-GB" sz="1800" kern="100" dirty="0">
                <a:latin typeface="Calibri" panose="020F0502020204030204" pitchFamily="34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Zambia’s record in peacekeeping and conflict mediation could be a foundation for cooperation with Australia in UN missions and training exchanges.</a:t>
            </a:r>
          </a:p>
          <a:p>
            <a:pPr marL="342900" lvl="0" indent="-342900">
              <a:spcBef>
                <a:spcPts val="800"/>
              </a:spcBef>
              <a:spcAft>
                <a:spcPts val="400"/>
              </a:spcAft>
              <a:buFont typeface="Symbol" pitchFamily="2" charset="2"/>
              <a:buChar char=""/>
            </a:pPr>
            <a:endParaRPr lang="en-AU" sz="1800" kern="100" dirty="0">
              <a:latin typeface="Calibri" panose="020F0502020204030204" pitchFamily="34" charset="0"/>
              <a:ea typeface="Arial Unicode MS" panose="020B0604020202020204" pitchFamily="34" charset="-128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GB" sz="1800" dirty="0"/>
          </a:p>
        </p:txBody>
      </p:sp>
    </p:spTree>
    <p:extLst>
      <p:ext uri="{BB962C8B-B14F-4D97-AF65-F5344CB8AC3E}">
        <p14:creationId xmlns:p14="http://schemas.microsoft.com/office/powerpoint/2010/main" val="25081805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A4776EF4-B983-9F12-E11F-0F9683CC28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633984"/>
          </a:xfrm>
        </p:spPr>
        <p:txBody>
          <a:bodyPr>
            <a:normAutofit fontScale="90000"/>
          </a:bodyPr>
          <a:lstStyle/>
          <a:p>
            <a:pPr algn="ctr"/>
            <a:br>
              <a:rPr lang="en-AU" dirty="0"/>
            </a:br>
            <a:endParaRPr lang="en-AU" dirty="0"/>
          </a:p>
        </p:txBody>
      </p:sp>
      <p:sp>
        <p:nvSpPr>
          <p:cNvPr id="6" name="Content Placeholder 3">
            <a:extLst>
              <a:ext uri="{FF2B5EF4-FFF2-40B4-BE49-F238E27FC236}">
                <a16:creationId xmlns:a16="http://schemas.microsoft.com/office/drawing/2014/main" id="{A7EE128F-056F-68FA-A1A1-A5171319BAC4}"/>
              </a:ext>
            </a:extLst>
          </p:cNvPr>
          <p:cNvSpPr txBox="1">
            <a:spLocks/>
          </p:cNvSpPr>
          <p:nvPr/>
        </p:nvSpPr>
        <p:spPr>
          <a:xfrm>
            <a:off x="992221" y="815123"/>
            <a:ext cx="10583694" cy="61484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>
            <a:normAutofit fontScale="92500" lnSpcReduction="20000"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Tw Cen MT" panose="020B0602020104020603" pitchFamily="34" charset="0"/>
              <a:buChar char=" "/>
              <a:defRPr sz="2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26517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4480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59436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77724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91440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1060704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1216152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13624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GB" sz="4400" b="1" dirty="0"/>
              <a:t>Challenges in Maintaining Relations</a:t>
            </a:r>
          </a:p>
          <a:p>
            <a:pPr marL="0" indent="0">
              <a:buNone/>
            </a:pPr>
            <a:endParaRPr lang="en-GB" sz="4400" dirty="0"/>
          </a:p>
        </p:txBody>
      </p:sp>
      <p:sp>
        <p:nvSpPr>
          <p:cNvPr id="8" name="Content Placeholder 3">
            <a:extLst>
              <a:ext uri="{FF2B5EF4-FFF2-40B4-BE49-F238E27FC236}">
                <a16:creationId xmlns:a16="http://schemas.microsoft.com/office/drawing/2014/main" id="{A7EE128F-056F-68FA-A1A1-A5171319BAC4}"/>
              </a:ext>
            </a:extLst>
          </p:cNvPr>
          <p:cNvSpPr txBox="1">
            <a:spLocks/>
          </p:cNvSpPr>
          <p:nvPr/>
        </p:nvSpPr>
        <p:spPr>
          <a:xfrm>
            <a:off x="126460" y="1595336"/>
            <a:ext cx="11906655" cy="5116749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>
            <a:no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Tw Cen MT" panose="020B0602020104020603" pitchFamily="34" charset="0"/>
              <a:buChar char=" "/>
              <a:defRPr sz="2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26517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4480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59436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77724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91440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1060704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1216152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13624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None/>
            </a:pPr>
            <a:r>
              <a:rPr lang="en-GB" sz="2800" b="1" dirty="0"/>
              <a:t> </a:t>
            </a:r>
          </a:p>
          <a:p>
            <a:pPr>
              <a:buFont typeface="Wingdings" pitchFamily="2" charset="2"/>
              <a:buChar char="§"/>
            </a:pPr>
            <a:r>
              <a:rPr lang="en-GB" sz="2800" dirty="0"/>
              <a:t>Geographic distance limits regular political contact and high-level visits</a:t>
            </a:r>
          </a:p>
          <a:p>
            <a:pPr>
              <a:buFont typeface="Wingdings" pitchFamily="2" charset="2"/>
              <a:buChar char="§"/>
            </a:pPr>
            <a:r>
              <a:rPr lang="en-GB" sz="2800" dirty="0"/>
              <a:t> Low trade base: Zambia–Australia trade remains underdeveloped compared with Australia’s engagement with other African countries</a:t>
            </a:r>
          </a:p>
          <a:p>
            <a:pPr>
              <a:buFont typeface="Wingdings" pitchFamily="2" charset="2"/>
              <a:buChar char="§"/>
            </a:pPr>
            <a:r>
              <a:rPr lang="en-GB" sz="2800" dirty="0"/>
              <a:t> Policy/priority focus: Australia’s foreign policy remains Asia-Pacific centric, leaving African partnerships relatively underprioritised.</a:t>
            </a:r>
          </a:p>
          <a:p>
            <a:pPr marL="342900" lvl="0" indent="-342900">
              <a:spcBef>
                <a:spcPts val="800"/>
              </a:spcBef>
              <a:spcAft>
                <a:spcPts val="400"/>
              </a:spcAft>
              <a:buFont typeface="Symbol" pitchFamily="2" charset="2"/>
              <a:buChar char=""/>
            </a:pPr>
            <a:endParaRPr lang="en-AU" sz="2800" kern="100" dirty="0">
              <a:latin typeface="Calibri" panose="020F0502020204030204" pitchFamily="34" charset="0"/>
              <a:ea typeface="Arial Unicode MS" panose="020B0604020202020204" pitchFamily="34" charset="-128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25081805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" name="Content Placeholder 2">
            <a:extLst>
              <a:ext uri="{FF2B5EF4-FFF2-40B4-BE49-F238E27FC236}">
                <a16:creationId xmlns:a16="http://schemas.microsoft.com/office/drawing/2014/main" id="{481BCEFA-DF5E-6C0F-4909-EE7F9376EC9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31421399"/>
              </p:ext>
            </p:extLst>
          </p:nvPr>
        </p:nvGraphicFramePr>
        <p:xfrm>
          <a:off x="1023938" y="2286000"/>
          <a:ext cx="9720262" cy="40227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0607339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">
  <a:themeElements>
    <a:clrScheme name="Integral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">
      <a:majorFont>
        <a:latin typeface="Tw Cen MT Condensed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7088</TotalTime>
  <Words>465</Words>
  <Application>Microsoft Office PowerPoint</Application>
  <PresentationFormat>Widescreen</PresentationFormat>
  <Paragraphs>57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12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6</vt:i4>
      </vt:variant>
    </vt:vector>
  </HeadingPairs>
  <TitlesOfParts>
    <vt:vector size="20" baseType="lpstr">
      <vt:lpstr>Aptos</vt:lpstr>
      <vt:lpstr>Arial</vt:lpstr>
      <vt:lpstr>Arial Narrow</vt:lpstr>
      <vt:lpstr>Calibri</vt:lpstr>
      <vt:lpstr>Calibri Light</vt:lpstr>
      <vt:lpstr>Courier New</vt:lpstr>
      <vt:lpstr>Segoe UI</vt:lpstr>
      <vt:lpstr>Symbol</vt:lpstr>
      <vt:lpstr>Tw Cen MT</vt:lpstr>
      <vt:lpstr>Tw Cen MT Condensed</vt:lpstr>
      <vt:lpstr>Wingdings</vt:lpstr>
      <vt:lpstr>Wingdings 3</vt:lpstr>
      <vt:lpstr>Integral</vt:lpstr>
      <vt:lpstr>Office Theme</vt:lpstr>
      <vt:lpstr>PowerPoint Presentation</vt:lpstr>
      <vt:lpstr>PowerPoint Presentation</vt:lpstr>
      <vt:lpstr>PowerPoint Presentation</vt:lpstr>
      <vt:lpstr> </vt:lpstr>
      <vt:lpstr> 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MAPPING AND NEEDS ASSESSMENT FOR THE DEVELOPMENT OF A MULTI-LAYERED COMPREHENSIVE  NATIONAL INFRASTRUCTURE FOR PEACE POLICY  DRAFT REPORT</dc:title>
  <dc:creator>Helen Kezie-Nwoha</dc:creator>
  <cp:lastModifiedBy>Peter</cp:lastModifiedBy>
  <cp:revision>69</cp:revision>
  <dcterms:created xsi:type="dcterms:W3CDTF">2024-11-12T04:21:01Z</dcterms:created>
  <dcterms:modified xsi:type="dcterms:W3CDTF">2025-10-02T10:16:38Z</dcterms:modified>
</cp:coreProperties>
</file>