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7" r:id="rId4"/>
    <p:sldId id="259" r:id="rId5"/>
    <p:sldId id="261" r:id="rId6"/>
    <p:sldId id="262" r:id="rId7"/>
    <p:sldId id="268" r:id="rId8"/>
    <p:sldId id="269" r:id="rId9"/>
    <p:sldId id="263" r:id="rId10"/>
    <p:sldId id="270" r:id="rId11"/>
    <p:sldId id="271" r:id="rId12"/>
    <p:sldId id="265" r:id="rId13"/>
    <p:sldId id="272" r:id="rId14"/>
    <p:sldId id="273" r:id="rId15"/>
    <p:sldId id="275" r:id="rId16"/>
    <p:sldId id="276" r:id="rId17"/>
    <p:sldId id="274" r:id="rId18"/>
    <p:sldId id="277" r:id="rId19"/>
    <p:sldId id="278" r:id="rId20"/>
    <p:sldId id="279"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An Assessment of Kenya’s Efforts in Restoring Peace and Security in the DRC</a:t>
            </a:r>
          </a:p>
        </p:txBody>
      </p:sp>
      <p:sp>
        <p:nvSpPr>
          <p:cNvPr id="3" name="Subtitle 2"/>
          <p:cNvSpPr>
            <a:spLocks noGrp="1"/>
          </p:cNvSpPr>
          <p:nvPr>
            <p:ph type="subTitle" idx="1"/>
          </p:nvPr>
        </p:nvSpPr>
        <p:spPr/>
        <p:txBody>
          <a:bodyPr>
            <a:normAutofit/>
          </a:bodyPr>
          <a:lstStyle/>
          <a:p>
            <a:r>
              <a:rPr lang="en-US" dirty="0"/>
              <a:t>                                                                                Presentation by  Jeremy </a:t>
            </a:r>
            <a:r>
              <a:rPr lang="en-US" dirty="0" err="1"/>
              <a:t>Oronje</a:t>
            </a:r>
            <a:endParaRPr lang="en-US" dirty="0"/>
          </a:p>
          <a:p>
            <a:r>
              <a:rPr lang="en-US" dirty="0"/>
              <a:t>                                                                                </a:t>
            </a:r>
          </a:p>
        </p:txBody>
      </p:sp>
    </p:spTree>
    <p:extLst>
      <p:ext uri="{BB962C8B-B14F-4D97-AF65-F5344CB8AC3E}">
        <p14:creationId xmlns:p14="http://schemas.microsoft.com/office/powerpoint/2010/main" val="2540673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82176"/>
          </a:xfrm>
        </p:spPr>
        <p:txBody>
          <a:bodyPr/>
          <a:lstStyle/>
          <a:p>
            <a:r>
              <a:rPr lang="en-US" dirty="0"/>
              <a:t>Kenya’s economic interests </a:t>
            </a:r>
            <a:r>
              <a:rPr lang="en-US" dirty="0" err="1"/>
              <a:t>cont</a:t>
            </a:r>
            <a:r>
              <a:rPr lang="en-US" dirty="0"/>
              <a:t>…</a:t>
            </a:r>
          </a:p>
        </p:txBody>
      </p:sp>
      <p:sp>
        <p:nvSpPr>
          <p:cNvPr id="3" name="Content Placeholder 2"/>
          <p:cNvSpPr>
            <a:spLocks noGrp="1"/>
          </p:cNvSpPr>
          <p:nvPr>
            <p:ph idx="1"/>
          </p:nvPr>
        </p:nvSpPr>
        <p:spPr>
          <a:xfrm>
            <a:off x="2589212" y="1515291"/>
            <a:ext cx="8915400" cy="4395931"/>
          </a:xfrm>
        </p:spPr>
        <p:txBody>
          <a:bodyPr>
            <a:normAutofit/>
          </a:bodyPr>
          <a:lstStyle/>
          <a:p>
            <a:r>
              <a:rPr lang="en-US" dirty="0"/>
              <a:t>In 2021, the Government of Kenya in partnership with the DRC Government and Equity Group, convened a 14-day Business Trade Mission in DRC that brought 300 Kenyan investors in the DRC. </a:t>
            </a:r>
          </a:p>
          <a:p>
            <a:r>
              <a:rPr lang="en-US" dirty="0"/>
              <a:t>The Trade Mission highlighted trade and investment opportunities in DRC and was in line with both governments’ agenda of fostering regional trade and driving business growth by unlocking investment opportunities in East and Central Africa. </a:t>
            </a:r>
          </a:p>
          <a:p>
            <a:r>
              <a:rPr lang="en-US" dirty="0"/>
              <a:t>Kenyan companies, 26 of which participated in the trade mission, committed trade investments worth USD 1.6 billion in the Democratic Republic of Congo </a:t>
            </a:r>
          </a:p>
          <a:p>
            <a:r>
              <a:rPr lang="en-US" dirty="0"/>
              <a:t>It is worth noting that Kenyan banks; Equity Bank and KCB alongside Raw Bank from DRC, currently control over </a:t>
            </a:r>
            <a:r>
              <a:rPr lang="en-US" b="1" dirty="0"/>
              <a:t>two-third</a:t>
            </a:r>
            <a:r>
              <a:rPr lang="en-US" dirty="0"/>
              <a:t> of the banking sector market in DRC. </a:t>
            </a:r>
          </a:p>
        </p:txBody>
      </p:sp>
    </p:spTree>
    <p:extLst>
      <p:ext uri="{BB962C8B-B14F-4D97-AF65-F5344CB8AC3E}">
        <p14:creationId xmlns:p14="http://schemas.microsoft.com/office/powerpoint/2010/main" val="12825614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577673"/>
          </a:xfrm>
        </p:spPr>
        <p:txBody>
          <a:bodyPr>
            <a:normAutofit fontScale="90000"/>
          </a:bodyPr>
          <a:lstStyle/>
          <a:p>
            <a:r>
              <a:rPr lang="en-US" dirty="0"/>
              <a:t>Kenya’s political interests</a:t>
            </a:r>
          </a:p>
        </p:txBody>
      </p:sp>
      <p:sp>
        <p:nvSpPr>
          <p:cNvPr id="3" name="Content Placeholder 2"/>
          <p:cNvSpPr>
            <a:spLocks noGrp="1"/>
          </p:cNvSpPr>
          <p:nvPr>
            <p:ph idx="1"/>
          </p:nvPr>
        </p:nvSpPr>
        <p:spPr>
          <a:xfrm>
            <a:off x="2589212" y="1463040"/>
            <a:ext cx="8915400" cy="4448182"/>
          </a:xfrm>
        </p:spPr>
        <p:txBody>
          <a:bodyPr/>
          <a:lstStyle/>
          <a:p>
            <a:r>
              <a:rPr lang="en-US" dirty="0"/>
              <a:t>The pursuit of </a:t>
            </a:r>
            <a:r>
              <a:rPr lang="en-US" b="1" dirty="0"/>
              <a:t>regional hegemony</a:t>
            </a:r>
            <a:r>
              <a:rPr lang="en-US" dirty="0"/>
              <a:t> status, emerges as a key political interest underpinning Kenya’s involvement in the DRC. </a:t>
            </a:r>
          </a:p>
          <a:p>
            <a:r>
              <a:rPr lang="en-US" dirty="0"/>
              <a:t>In the Eastern Africa region, Kenya has increasingly positioned itself as regional hegemon most notably through its involvement in peacekeeping and conflict resolution.</a:t>
            </a:r>
          </a:p>
          <a:p>
            <a:r>
              <a:rPr lang="en-US" dirty="0"/>
              <a:t>To this end, the country has not only acted as a host for several peace talks, but has actively facilitated several conflict resolution initiatives. Although Kenya does not share a border with the DRC, it has been heavily.</a:t>
            </a:r>
          </a:p>
          <a:p>
            <a:r>
              <a:rPr lang="en-US" dirty="0"/>
              <a:t>This involvement has primarily been driven by the need to </a:t>
            </a:r>
            <a:r>
              <a:rPr lang="en-US" b="1" dirty="0"/>
              <a:t>project power </a:t>
            </a:r>
            <a:r>
              <a:rPr lang="en-US" dirty="0"/>
              <a:t>and </a:t>
            </a:r>
            <a:r>
              <a:rPr lang="en-US" b="1" dirty="0"/>
              <a:t>regional leadership </a:t>
            </a:r>
            <a:r>
              <a:rPr lang="en-US" dirty="0"/>
              <a:t>within the Eastern Africa region. </a:t>
            </a:r>
          </a:p>
          <a:p>
            <a:endParaRPr lang="en-US" dirty="0"/>
          </a:p>
          <a:p>
            <a:endParaRPr lang="en-US" dirty="0"/>
          </a:p>
        </p:txBody>
      </p:sp>
    </p:spTree>
    <p:extLst>
      <p:ext uri="{BB962C8B-B14F-4D97-AF65-F5344CB8AC3E}">
        <p14:creationId xmlns:p14="http://schemas.microsoft.com/office/powerpoint/2010/main" val="100078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40784"/>
            <a:ext cx="8911687" cy="734427"/>
          </a:xfrm>
        </p:spPr>
        <p:txBody>
          <a:bodyPr>
            <a:normAutofit fontScale="90000"/>
          </a:bodyPr>
          <a:lstStyle/>
          <a:p>
            <a:r>
              <a:rPr lang="en-US" dirty="0"/>
              <a:t>The Effectiveness of Kenya’s Intervention-methods: MONUSCO</a:t>
            </a:r>
          </a:p>
        </p:txBody>
      </p:sp>
      <p:sp>
        <p:nvSpPr>
          <p:cNvPr id="3" name="Content Placeholder 2"/>
          <p:cNvSpPr>
            <a:spLocks noGrp="1"/>
          </p:cNvSpPr>
          <p:nvPr>
            <p:ph idx="1"/>
          </p:nvPr>
        </p:nvSpPr>
        <p:spPr>
          <a:xfrm>
            <a:off x="2589212" y="1410789"/>
            <a:ext cx="8915400" cy="4500433"/>
          </a:xfrm>
        </p:spPr>
        <p:txBody>
          <a:bodyPr>
            <a:normAutofit fontScale="92500" lnSpcReduction="10000"/>
          </a:bodyPr>
          <a:lstStyle/>
          <a:p>
            <a:r>
              <a:rPr lang="en-US" dirty="0"/>
              <a:t>Kenya’s efforts in restoring peace and security in the eastern DRC have been through its participation in </a:t>
            </a:r>
            <a:r>
              <a:rPr lang="en-US" b="1" dirty="0"/>
              <a:t>MONUSCO</a:t>
            </a:r>
            <a:r>
              <a:rPr lang="en-US" dirty="0"/>
              <a:t> and through the </a:t>
            </a:r>
            <a:r>
              <a:rPr lang="en-US" b="1" dirty="0"/>
              <a:t>two-track EAC Nairobi process. </a:t>
            </a:r>
          </a:p>
          <a:p>
            <a:r>
              <a:rPr lang="en-US" dirty="0"/>
              <a:t>MONUSCO, formerly known as MONUC, was first mandated by the United Nations Security Council in 1999 in response to the instability that followed the Second Congo War. </a:t>
            </a:r>
          </a:p>
          <a:p>
            <a:r>
              <a:rPr lang="en-US" dirty="0"/>
              <a:t>The mission’s initial mandate centered on monitoring the ceasefire, facilitating the disengagement of forces, and protecting civilians and humanitarian actors in conflict-affected zones. </a:t>
            </a:r>
          </a:p>
          <a:p>
            <a:r>
              <a:rPr lang="en-US" dirty="0"/>
              <a:t>The effectiveness of Kenya’s intervention under MONUSCO is best evaluated by the extent to which the force fulfilled its mandate, which was the protection of civilians under threat of physical violence by taking all necessary measures to ensure effective, timely, dynamic and integrated protection as outlined in UN Security Council Resolution 2765 </a:t>
            </a:r>
          </a:p>
          <a:p>
            <a:r>
              <a:rPr lang="en-US" dirty="0"/>
              <a:t> Its deployment was concentrated in eastern DRC, particularly the provinces of North Kivu, South Kivu, and </a:t>
            </a:r>
            <a:r>
              <a:rPr lang="en-US" dirty="0" err="1"/>
              <a:t>Ituri</a:t>
            </a:r>
            <a:r>
              <a:rPr lang="en-US" dirty="0"/>
              <a:t>, which remained epicenters of insecurity</a:t>
            </a:r>
          </a:p>
        </p:txBody>
      </p:sp>
    </p:spTree>
    <p:extLst>
      <p:ext uri="{BB962C8B-B14F-4D97-AF65-F5344CB8AC3E}">
        <p14:creationId xmlns:p14="http://schemas.microsoft.com/office/powerpoint/2010/main" val="42772237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75199"/>
          </a:xfrm>
        </p:spPr>
        <p:txBody>
          <a:bodyPr/>
          <a:lstStyle/>
          <a:p>
            <a:r>
              <a:rPr lang="en-US" dirty="0" err="1"/>
              <a:t>Cont</a:t>
            </a:r>
            <a:r>
              <a:rPr lang="en-US" dirty="0"/>
              <a:t>…</a:t>
            </a:r>
          </a:p>
        </p:txBody>
      </p:sp>
      <p:sp>
        <p:nvSpPr>
          <p:cNvPr id="3" name="Content Placeholder 2"/>
          <p:cNvSpPr>
            <a:spLocks noGrp="1"/>
          </p:cNvSpPr>
          <p:nvPr>
            <p:ph idx="1"/>
          </p:nvPr>
        </p:nvSpPr>
        <p:spPr>
          <a:xfrm>
            <a:off x="2589212" y="1537855"/>
            <a:ext cx="8915400" cy="4373367"/>
          </a:xfrm>
        </p:spPr>
        <p:txBody>
          <a:bodyPr>
            <a:normAutofit/>
          </a:bodyPr>
          <a:lstStyle/>
          <a:p>
            <a:r>
              <a:rPr lang="en-US" dirty="0"/>
              <a:t>Kenya’s active involvement in the peacekeeping force under the auspices of MONUSCO can be traced to 2021, when it sent troops to constitute the </a:t>
            </a:r>
            <a:r>
              <a:rPr lang="en-US" b="1" dirty="0"/>
              <a:t>Quick Reaction Forces</a:t>
            </a:r>
            <a:r>
              <a:rPr lang="en-US" dirty="0"/>
              <a:t>. Precisely, Kenya’s interventions through troop deployments under MONUSCO are best examined through QRF. </a:t>
            </a:r>
          </a:p>
          <a:p>
            <a:r>
              <a:rPr lang="en-US" dirty="0"/>
              <a:t> Prior the deployment, Kenya was minimally involved through the contribution of uniformed police officers, military observers. </a:t>
            </a:r>
          </a:p>
          <a:p>
            <a:r>
              <a:rPr lang="en-US" dirty="0"/>
              <a:t>The QRF’s specific mandate, under the broader MONSUCO mandate included rapid deployment to protect civilians under imminent threat, secure critical supply routes, provide security for UN personnel and installations, and, when necessary, conduct offensive operations to neutralize armed groups.</a:t>
            </a:r>
          </a:p>
          <a:p>
            <a:r>
              <a:rPr lang="en-US" dirty="0"/>
              <a:t> The Kenyan QRF was primarily based in </a:t>
            </a:r>
            <a:r>
              <a:rPr lang="en-US" b="1" dirty="0" err="1"/>
              <a:t>Mavivi</a:t>
            </a:r>
            <a:r>
              <a:rPr lang="en-US" b="1" dirty="0"/>
              <a:t>, </a:t>
            </a:r>
            <a:r>
              <a:rPr lang="en-US" b="1" dirty="0" err="1"/>
              <a:t>Beni</a:t>
            </a:r>
            <a:r>
              <a:rPr lang="en-US" dirty="0"/>
              <a:t>, in North Kivu, from where it conducted its operations</a:t>
            </a:r>
          </a:p>
          <a:p>
            <a:endParaRPr lang="en-US" dirty="0"/>
          </a:p>
        </p:txBody>
      </p:sp>
    </p:spTree>
    <p:extLst>
      <p:ext uri="{BB962C8B-B14F-4D97-AF65-F5344CB8AC3E}">
        <p14:creationId xmlns:p14="http://schemas.microsoft.com/office/powerpoint/2010/main" val="2710593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89054"/>
          </a:xfrm>
        </p:spPr>
        <p:txBody>
          <a:bodyPr/>
          <a:lstStyle/>
          <a:p>
            <a:r>
              <a:rPr lang="en-US" dirty="0" err="1"/>
              <a:t>Cont</a:t>
            </a:r>
            <a:r>
              <a:rPr lang="en-US" dirty="0"/>
              <a:t>…</a:t>
            </a:r>
          </a:p>
        </p:txBody>
      </p:sp>
      <p:sp>
        <p:nvSpPr>
          <p:cNvPr id="3" name="Content Placeholder 2"/>
          <p:cNvSpPr>
            <a:spLocks noGrp="1"/>
          </p:cNvSpPr>
          <p:nvPr>
            <p:ph idx="1"/>
          </p:nvPr>
        </p:nvSpPr>
        <p:spPr>
          <a:xfrm>
            <a:off x="2589212" y="1579418"/>
            <a:ext cx="8915400" cy="4331804"/>
          </a:xfrm>
        </p:spPr>
        <p:txBody>
          <a:bodyPr>
            <a:normAutofit/>
          </a:bodyPr>
          <a:lstStyle/>
          <a:p>
            <a:r>
              <a:rPr lang="en-US" dirty="0" err="1"/>
              <a:t>Beni</a:t>
            </a:r>
            <a:r>
              <a:rPr lang="en-US" dirty="0"/>
              <a:t> Territory (also known as </a:t>
            </a:r>
            <a:r>
              <a:rPr lang="en-US" dirty="0" err="1"/>
              <a:t>Oicha</a:t>
            </a:r>
            <a:r>
              <a:rPr lang="en-US" dirty="0"/>
              <a:t> Territory) is an administrative unit in North Kivu Province, serving as the administrative center at </a:t>
            </a:r>
            <a:r>
              <a:rPr lang="en-US" dirty="0" err="1"/>
              <a:t>Oicha</a:t>
            </a:r>
            <a:r>
              <a:rPr lang="en-US" dirty="0"/>
              <a:t>. The territory has been at the epicenter of attacks, especially by the Allied Democratic Forces (ADF). </a:t>
            </a:r>
          </a:p>
          <a:p>
            <a:r>
              <a:rPr lang="en-US" dirty="0"/>
              <a:t>Since its deployment to </a:t>
            </a:r>
            <a:r>
              <a:rPr lang="en-US" dirty="0" err="1"/>
              <a:t>Beni</a:t>
            </a:r>
            <a:r>
              <a:rPr lang="en-US" dirty="0"/>
              <a:t> in 2021, </a:t>
            </a:r>
            <a:r>
              <a:rPr lang="en-US" b="1" dirty="0"/>
              <a:t>369 civilians </a:t>
            </a:r>
            <a:r>
              <a:rPr lang="en-US" dirty="0"/>
              <a:t>have been killed in at least 15 major attacks.</a:t>
            </a:r>
          </a:p>
          <a:p>
            <a:r>
              <a:rPr lang="en-US" dirty="0"/>
              <a:t>While in </a:t>
            </a:r>
            <a:r>
              <a:rPr lang="en-US" dirty="0" err="1"/>
              <a:t>Mavivi</a:t>
            </a:r>
            <a:r>
              <a:rPr lang="en-US" dirty="0"/>
              <a:t>, both independent and government reports indicate that the Brigade has conducted patrols along main supply routes and in villages ultimately deterring some attacks. However</a:t>
            </a:r>
          </a:p>
          <a:p>
            <a:r>
              <a:rPr lang="en-US" dirty="0"/>
              <a:t> In light of its mandate, the intervention through MONUSCO has not yielded the desired results. The mission’s </a:t>
            </a:r>
            <a:r>
              <a:rPr lang="en-US" b="1" dirty="0"/>
              <a:t>core mandate </a:t>
            </a:r>
            <a:r>
              <a:rPr lang="en-US" dirty="0"/>
              <a:t>was the </a:t>
            </a:r>
            <a:r>
              <a:rPr lang="en-US" b="1" dirty="0"/>
              <a:t>protection of civilians </a:t>
            </a:r>
            <a:r>
              <a:rPr lang="en-US" dirty="0"/>
              <a:t>by all necessary means, yet this objective remains unfulfilled, as lives continue to be lost during its mandate period and within its area of operation.</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3693452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19781"/>
          </a:xfrm>
        </p:spPr>
        <p:txBody>
          <a:bodyPr/>
          <a:lstStyle/>
          <a:p>
            <a:r>
              <a:rPr lang="en-US" dirty="0"/>
              <a:t>The Nairobi Process</a:t>
            </a:r>
          </a:p>
        </p:txBody>
      </p:sp>
      <p:sp>
        <p:nvSpPr>
          <p:cNvPr id="3" name="Content Placeholder 2"/>
          <p:cNvSpPr>
            <a:spLocks noGrp="1"/>
          </p:cNvSpPr>
          <p:nvPr>
            <p:ph idx="1"/>
          </p:nvPr>
        </p:nvSpPr>
        <p:spPr>
          <a:xfrm>
            <a:off x="2589212" y="1565564"/>
            <a:ext cx="8915400" cy="4345658"/>
          </a:xfrm>
        </p:spPr>
        <p:txBody>
          <a:bodyPr/>
          <a:lstStyle/>
          <a:p>
            <a:r>
              <a:rPr lang="en-US" dirty="0"/>
              <a:t>The Nairobi Process is a peace initiative that emerged from three conclave meetings of East African Community (EAC) Heads of State held between April and June 2022, convened in response to escalating insecurity in the DRC, most notably the M23 resurgence. </a:t>
            </a:r>
          </a:p>
          <a:p>
            <a:r>
              <a:rPr lang="en-US" dirty="0"/>
              <a:t>The process adopted a two-track approach (political and military)</a:t>
            </a:r>
          </a:p>
          <a:p>
            <a:r>
              <a:rPr lang="en-US" dirty="0"/>
              <a:t>Its objectives extend to confidence-building between parties, reintegration of ex-combatants, resolution of protracted citizenship disputes in eastern DRC, and the voluntary repatriation and resettlement of refugees and internally displaced persons.</a:t>
            </a:r>
          </a:p>
          <a:p>
            <a:r>
              <a:rPr lang="en-US" dirty="0"/>
              <a:t>When examined in light of its mandate, the political track was able to achieve the following;</a:t>
            </a:r>
          </a:p>
        </p:txBody>
      </p:sp>
    </p:spTree>
    <p:extLst>
      <p:ext uri="{BB962C8B-B14F-4D97-AF65-F5344CB8AC3E}">
        <p14:creationId xmlns:p14="http://schemas.microsoft.com/office/powerpoint/2010/main" val="12407797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05926"/>
          </a:xfrm>
        </p:spPr>
        <p:txBody>
          <a:bodyPr/>
          <a:lstStyle/>
          <a:p>
            <a:r>
              <a:rPr lang="en-US" dirty="0"/>
              <a:t>Achievements of the political track</a:t>
            </a:r>
          </a:p>
        </p:txBody>
      </p:sp>
      <p:sp>
        <p:nvSpPr>
          <p:cNvPr id="3" name="Content Placeholder 2"/>
          <p:cNvSpPr>
            <a:spLocks noGrp="1"/>
          </p:cNvSpPr>
          <p:nvPr>
            <p:ph idx="1"/>
          </p:nvPr>
        </p:nvSpPr>
        <p:spPr>
          <a:xfrm>
            <a:off x="2589212" y="1330036"/>
            <a:ext cx="8915400" cy="4581186"/>
          </a:xfrm>
        </p:spPr>
        <p:txBody>
          <a:bodyPr/>
          <a:lstStyle/>
          <a:p>
            <a:pPr marL="0" indent="0">
              <a:buNone/>
            </a:pPr>
            <a:r>
              <a:rPr lang="en-US" b="1" dirty="0"/>
              <a:t>1. </a:t>
            </a:r>
            <a:r>
              <a:rPr lang="en-US" dirty="0"/>
              <a:t>Enhanced political participation in the political processes in the country  by all citizens notably through successive rounds of the Inter-Congolese Dialogue (Nairobi I, II, and III). the process created a structured platform for engagement between the DRC government, armed groups, civil society, and affected communities (East African Community [EAC], </a:t>
            </a:r>
            <a:r>
              <a:rPr lang="en-US" dirty="0" err="1"/>
              <a:t>n.d.</a:t>
            </a:r>
            <a:r>
              <a:rPr lang="en-US" dirty="0"/>
              <a:t>-a).</a:t>
            </a:r>
          </a:p>
          <a:p>
            <a:r>
              <a:rPr lang="en-US" dirty="0"/>
              <a:t>Notably, the third round in December 2022 resulted in an agreement to establish a committee to facilitate the release of prisoners without criminal records of atrocities or convictions (EAC, 2022).</a:t>
            </a:r>
          </a:p>
          <a:p>
            <a:pPr marL="0" indent="0">
              <a:buNone/>
            </a:pPr>
            <a:r>
              <a:rPr lang="en-US" dirty="0"/>
              <a:t>2. Temporary cessation of hostilities.</a:t>
            </a:r>
          </a:p>
        </p:txBody>
      </p:sp>
    </p:spTree>
    <p:extLst>
      <p:ext uri="{BB962C8B-B14F-4D97-AF65-F5344CB8AC3E}">
        <p14:creationId xmlns:p14="http://schemas.microsoft.com/office/powerpoint/2010/main" val="40818554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22799"/>
          </a:xfrm>
        </p:spPr>
        <p:txBody>
          <a:bodyPr>
            <a:normAutofit fontScale="90000"/>
          </a:bodyPr>
          <a:lstStyle/>
          <a:p>
            <a:r>
              <a:rPr lang="en-US" dirty="0"/>
              <a:t>Military track of the Nairobi Process- EACRF</a:t>
            </a:r>
          </a:p>
        </p:txBody>
      </p:sp>
      <p:sp>
        <p:nvSpPr>
          <p:cNvPr id="3" name="Content Placeholder 2"/>
          <p:cNvSpPr>
            <a:spLocks noGrp="1"/>
          </p:cNvSpPr>
          <p:nvPr>
            <p:ph idx="1"/>
          </p:nvPr>
        </p:nvSpPr>
        <p:spPr>
          <a:xfrm>
            <a:off x="2589212" y="1565564"/>
            <a:ext cx="8915400" cy="4345658"/>
          </a:xfrm>
        </p:spPr>
        <p:txBody>
          <a:bodyPr>
            <a:normAutofit lnSpcReduction="10000"/>
          </a:bodyPr>
          <a:lstStyle/>
          <a:p>
            <a:pPr>
              <a:buFontTx/>
              <a:buChar char="-"/>
            </a:pPr>
            <a:r>
              <a:rPr lang="en-US" dirty="0"/>
              <a:t>The EACRF was mandated to:</a:t>
            </a:r>
          </a:p>
          <a:p>
            <a:pPr marL="0" indent="0">
              <a:buNone/>
            </a:pPr>
            <a:r>
              <a:rPr lang="en-US" dirty="0"/>
              <a:t> (1) </a:t>
            </a:r>
            <a:r>
              <a:rPr lang="en-US" b="1" dirty="0"/>
              <a:t>jointly plan and conduct operations </a:t>
            </a:r>
            <a:r>
              <a:rPr lang="en-US" dirty="0"/>
              <a:t>with the Armed Forces of the Democratic Republic of Congo (FARDC) within the </a:t>
            </a:r>
            <a:r>
              <a:rPr lang="en-US" b="1" dirty="0"/>
              <a:t>Joint Operations Area (JOA</a:t>
            </a:r>
            <a:r>
              <a:rPr lang="en-US" dirty="0"/>
              <a:t>) to </a:t>
            </a:r>
            <a:r>
              <a:rPr lang="en-US" b="1" dirty="0"/>
              <a:t>defeat armed group </a:t>
            </a:r>
            <a:r>
              <a:rPr lang="en-US" dirty="0"/>
              <a:t>elements in eastern DRC; </a:t>
            </a:r>
          </a:p>
          <a:p>
            <a:pPr marL="0" indent="0">
              <a:buNone/>
            </a:pPr>
            <a:r>
              <a:rPr lang="en-US" dirty="0"/>
              <a:t>(2) support FARDC in consolidating and maintaining law and order; </a:t>
            </a:r>
          </a:p>
          <a:p>
            <a:pPr marL="0" indent="0">
              <a:buNone/>
            </a:pPr>
            <a:r>
              <a:rPr lang="en-US" dirty="0"/>
              <a:t>(3) facilitate </a:t>
            </a:r>
            <a:r>
              <a:rPr lang="en-US" b="1" dirty="0"/>
              <a:t>humanitarian relief </a:t>
            </a:r>
            <a:r>
              <a:rPr lang="en-US" dirty="0"/>
              <a:t>in collaboration with aid agencies to assist populations affected by armed group activities, including internally displaced persons; and</a:t>
            </a:r>
          </a:p>
          <a:p>
            <a:pPr marL="0" indent="0">
              <a:buNone/>
            </a:pPr>
            <a:r>
              <a:rPr lang="en-US" dirty="0"/>
              <a:t> (4) contribute to the </a:t>
            </a:r>
            <a:r>
              <a:rPr lang="en-US" b="1" dirty="0"/>
              <a:t>implementation of the Disarmament, Demobilization, Community Recovery and Stabilization Program (P-DDRCS)</a:t>
            </a:r>
            <a:r>
              <a:rPr lang="en-US" dirty="0"/>
              <a:t> as part of broader stabilization efforts</a:t>
            </a:r>
          </a:p>
          <a:p>
            <a:pPr>
              <a:buFontTx/>
              <a:buChar char="-"/>
            </a:pPr>
            <a:r>
              <a:rPr lang="en-US" dirty="0"/>
              <a:t>Kenya, which assumed the lead role, deployed slightly above 900 soldiers in its first deployment, and allocated around </a:t>
            </a:r>
            <a:r>
              <a:rPr lang="en-US" b="1" dirty="0" err="1"/>
              <a:t>KSh</a:t>
            </a:r>
            <a:r>
              <a:rPr lang="en-US" b="1" dirty="0"/>
              <a:t> 4.5 billion (USD 37 million) </a:t>
            </a:r>
            <a:r>
              <a:rPr lang="en-US" dirty="0"/>
              <a:t>for the same</a:t>
            </a:r>
          </a:p>
          <a:p>
            <a:pPr>
              <a:buFontTx/>
              <a:buChar char="-"/>
            </a:pPr>
            <a:endParaRPr lang="en-US" dirty="0"/>
          </a:p>
        </p:txBody>
      </p:sp>
    </p:spTree>
    <p:extLst>
      <p:ext uri="{BB962C8B-B14F-4D97-AF65-F5344CB8AC3E}">
        <p14:creationId xmlns:p14="http://schemas.microsoft.com/office/powerpoint/2010/main" val="17001615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595090"/>
          </a:xfrm>
        </p:spPr>
        <p:txBody>
          <a:bodyPr>
            <a:normAutofit fontScale="90000"/>
          </a:bodyPr>
          <a:lstStyle/>
          <a:p>
            <a:r>
              <a:rPr lang="en-US" dirty="0" err="1"/>
              <a:t>Cont</a:t>
            </a:r>
            <a:r>
              <a:rPr lang="en-US" dirty="0"/>
              <a:t>…</a:t>
            </a:r>
          </a:p>
        </p:txBody>
      </p:sp>
      <p:sp>
        <p:nvSpPr>
          <p:cNvPr id="3" name="Content Placeholder 2"/>
          <p:cNvSpPr>
            <a:spLocks noGrp="1"/>
          </p:cNvSpPr>
          <p:nvPr>
            <p:ph idx="1"/>
          </p:nvPr>
        </p:nvSpPr>
        <p:spPr>
          <a:xfrm>
            <a:off x="2589212" y="1371600"/>
            <a:ext cx="8915400" cy="4539622"/>
          </a:xfrm>
        </p:spPr>
        <p:txBody>
          <a:bodyPr>
            <a:normAutofit fontScale="92500" lnSpcReduction="10000"/>
          </a:bodyPr>
          <a:lstStyle/>
          <a:p>
            <a:pPr marL="0" indent="0">
              <a:buNone/>
            </a:pPr>
            <a:endParaRPr lang="en-US" dirty="0"/>
          </a:p>
          <a:p>
            <a:r>
              <a:rPr lang="en-US" dirty="0"/>
              <a:t>The EACRF was deployed in North Kivu and covered the territories of </a:t>
            </a:r>
            <a:r>
              <a:rPr lang="en-US" dirty="0" err="1"/>
              <a:t>Rutshuru</a:t>
            </a:r>
            <a:r>
              <a:rPr lang="en-US" dirty="0"/>
              <a:t>, </a:t>
            </a:r>
            <a:r>
              <a:rPr lang="en-US" dirty="0" err="1"/>
              <a:t>Masisi</a:t>
            </a:r>
            <a:r>
              <a:rPr lang="en-US" dirty="0"/>
              <a:t>, and </a:t>
            </a:r>
            <a:r>
              <a:rPr lang="en-US" dirty="0" err="1"/>
              <a:t>Nyiragongo</a:t>
            </a:r>
            <a:r>
              <a:rPr lang="en-US" dirty="0"/>
              <a:t>, territories that hosted major armed groups such as M23, FDLR (Democratic Forces for the Liberation of Rwanda) elements and affiliated </a:t>
            </a:r>
            <a:r>
              <a:rPr lang="en-US" dirty="0" err="1"/>
              <a:t>Nyatura</a:t>
            </a:r>
            <a:r>
              <a:rPr lang="en-US" dirty="0"/>
              <a:t> militias) Mai </a:t>
            </a:r>
            <a:r>
              <a:rPr lang="en-US" dirty="0" err="1"/>
              <a:t>Mai</a:t>
            </a:r>
            <a:r>
              <a:rPr lang="en-US" dirty="0"/>
              <a:t> militias among others. </a:t>
            </a:r>
          </a:p>
          <a:p>
            <a:r>
              <a:rPr lang="en-US" dirty="0"/>
              <a:t>There is however no record of active combat with the aforementioned or the defeat of any armed group in that regard.</a:t>
            </a:r>
          </a:p>
          <a:p>
            <a:r>
              <a:rPr lang="en-US" dirty="0"/>
              <a:t>On humanitarian front, the EACRF made commendable progress such as ; the deployment of Kenyan and South Sudanese contingents in </a:t>
            </a:r>
            <a:r>
              <a:rPr lang="en-US" dirty="0" err="1"/>
              <a:t>Tongo</a:t>
            </a:r>
            <a:r>
              <a:rPr lang="en-US" dirty="0"/>
              <a:t>, </a:t>
            </a:r>
            <a:r>
              <a:rPr lang="en-US" dirty="0" err="1"/>
              <a:t>Rutshuru</a:t>
            </a:r>
            <a:r>
              <a:rPr lang="en-US" dirty="0"/>
              <a:t>, to open the </a:t>
            </a:r>
            <a:r>
              <a:rPr lang="en-US" dirty="0" err="1"/>
              <a:t>Bunagana</a:t>
            </a:r>
            <a:r>
              <a:rPr lang="en-US" dirty="0"/>
              <a:t>–</a:t>
            </a:r>
            <a:r>
              <a:rPr lang="en-US" dirty="0" err="1"/>
              <a:t>Rutshuru</a:t>
            </a:r>
            <a:r>
              <a:rPr lang="en-US" dirty="0"/>
              <a:t>–</a:t>
            </a:r>
            <a:r>
              <a:rPr lang="en-US" dirty="0" err="1"/>
              <a:t>Rumangabo</a:t>
            </a:r>
            <a:r>
              <a:rPr lang="en-US" dirty="0"/>
              <a:t>–</a:t>
            </a:r>
            <a:r>
              <a:rPr lang="en-US" dirty="0" err="1"/>
              <a:t>Kibumba</a:t>
            </a:r>
            <a:r>
              <a:rPr lang="en-US" dirty="0"/>
              <a:t>–Goma supply route, which enabled freer movement of goods, people, and humanitarian support.</a:t>
            </a:r>
          </a:p>
          <a:p>
            <a:r>
              <a:rPr lang="en-US" dirty="0"/>
              <a:t> Furthermore, EACRF facilitated the reopening of key routes, including Goma–</a:t>
            </a:r>
            <a:r>
              <a:rPr lang="en-US" dirty="0" err="1"/>
              <a:t>Rutshuru</a:t>
            </a:r>
            <a:r>
              <a:rPr lang="en-US" dirty="0"/>
              <a:t>, </a:t>
            </a:r>
            <a:r>
              <a:rPr lang="en-US" dirty="0" err="1"/>
              <a:t>Bunagana</a:t>
            </a:r>
            <a:r>
              <a:rPr lang="en-US" dirty="0"/>
              <a:t>–</a:t>
            </a:r>
            <a:r>
              <a:rPr lang="en-US" dirty="0" err="1"/>
              <a:t>Rutshuru</a:t>
            </a:r>
            <a:r>
              <a:rPr lang="en-US" dirty="0"/>
              <a:t>, and Sake–</a:t>
            </a:r>
            <a:r>
              <a:rPr lang="en-US" dirty="0" err="1"/>
              <a:t>Kitchanga</a:t>
            </a:r>
            <a:r>
              <a:rPr lang="en-US" dirty="0"/>
              <a:t>, which in turn allowed humanitarian agencies such as MSF, WFP, and ICRC to expand operations, support displaced communities, and provide emergency medical assistance in areas like </a:t>
            </a:r>
            <a:r>
              <a:rPr lang="en-US" dirty="0" err="1"/>
              <a:t>Kirolirwe</a:t>
            </a:r>
            <a:r>
              <a:rPr lang="en-US" dirty="0"/>
              <a:t>, </a:t>
            </a:r>
            <a:r>
              <a:rPr lang="en-US" dirty="0" err="1"/>
              <a:t>Kibumba</a:t>
            </a:r>
            <a:r>
              <a:rPr lang="en-US" dirty="0"/>
              <a:t>, </a:t>
            </a:r>
            <a:r>
              <a:rPr lang="en-US" dirty="0" err="1"/>
              <a:t>Rumangabo</a:t>
            </a:r>
            <a:r>
              <a:rPr lang="en-US" dirty="0"/>
              <a:t>, </a:t>
            </a:r>
            <a:r>
              <a:rPr lang="en-US" dirty="0" err="1"/>
              <a:t>Kiwanja</a:t>
            </a:r>
            <a:r>
              <a:rPr lang="en-US" dirty="0"/>
              <a:t>.</a:t>
            </a:r>
          </a:p>
        </p:txBody>
      </p:sp>
    </p:spTree>
    <p:extLst>
      <p:ext uri="{BB962C8B-B14F-4D97-AF65-F5344CB8AC3E}">
        <p14:creationId xmlns:p14="http://schemas.microsoft.com/office/powerpoint/2010/main" val="29022329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36654"/>
          </a:xfrm>
        </p:spPr>
        <p:txBody>
          <a:bodyPr>
            <a:normAutofit fontScale="90000"/>
          </a:bodyPr>
          <a:lstStyle/>
          <a:p>
            <a:r>
              <a:rPr lang="en-US" dirty="0" err="1"/>
              <a:t>Cont</a:t>
            </a:r>
            <a:r>
              <a:rPr lang="en-US" dirty="0"/>
              <a:t>…</a:t>
            </a:r>
          </a:p>
        </p:txBody>
      </p:sp>
      <p:sp>
        <p:nvSpPr>
          <p:cNvPr id="3" name="Content Placeholder 2"/>
          <p:cNvSpPr>
            <a:spLocks noGrp="1"/>
          </p:cNvSpPr>
          <p:nvPr>
            <p:ph idx="1"/>
          </p:nvPr>
        </p:nvSpPr>
        <p:spPr>
          <a:xfrm>
            <a:off x="2592925" y="1537855"/>
            <a:ext cx="8915400" cy="4345658"/>
          </a:xfrm>
        </p:spPr>
        <p:txBody>
          <a:bodyPr/>
          <a:lstStyle/>
          <a:p>
            <a:r>
              <a:rPr lang="en-US" dirty="0"/>
              <a:t>On matters contributing to the Disarmament, Demobilization, Community Recovery and Stabilization Program (P-DDRCS ), the only EACRF recorded engagement in line with this was its reconnaissance mission to the </a:t>
            </a:r>
            <a:r>
              <a:rPr lang="en-US" dirty="0" err="1"/>
              <a:t>Rumangabo</a:t>
            </a:r>
            <a:r>
              <a:rPr lang="en-US" dirty="0"/>
              <a:t> pre-cantonment site in North Kivu. </a:t>
            </a:r>
          </a:p>
          <a:p>
            <a:r>
              <a:rPr lang="en-US" dirty="0"/>
              <a:t>This activity was part of efforts to identify and prepare designated areas where combatants who agreed to lay down arms could be assembled, registered, and transitioned into the formal DDR process.</a:t>
            </a:r>
          </a:p>
          <a:p>
            <a:r>
              <a:rPr lang="en-US" dirty="0"/>
              <a:t>When viewed in light of its mandate, the military track was able to record significant gains in the humanitarian aspect.</a:t>
            </a:r>
          </a:p>
        </p:txBody>
      </p:sp>
    </p:spTree>
    <p:extLst>
      <p:ext uri="{BB962C8B-B14F-4D97-AF65-F5344CB8AC3E}">
        <p14:creationId xmlns:p14="http://schemas.microsoft.com/office/powerpoint/2010/main" val="2352135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Methodology</a:t>
            </a:r>
          </a:p>
        </p:txBody>
      </p:sp>
      <p:sp>
        <p:nvSpPr>
          <p:cNvPr id="3" name="Content Placeholder 2"/>
          <p:cNvSpPr>
            <a:spLocks noGrp="1"/>
          </p:cNvSpPr>
          <p:nvPr>
            <p:ph idx="1"/>
          </p:nvPr>
        </p:nvSpPr>
        <p:spPr/>
        <p:txBody>
          <a:bodyPr>
            <a:normAutofit/>
          </a:bodyPr>
          <a:lstStyle/>
          <a:p>
            <a:pPr marL="0" indent="0">
              <a:buNone/>
            </a:pPr>
            <a:endParaRPr lang="en-US" dirty="0"/>
          </a:p>
          <a:p>
            <a:pPr marL="0" indent="0">
              <a:buNone/>
            </a:pPr>
            <a:r>
              <a:rPr lang="en-US" dirty="0"/>
              <a:t>-The research adopted a qualitative research design anchored in a case study approach. The study relied primarily on secondary data, which was collected from a wide range of sources, including official communiqués, government documents, think-tank publications, journal articles, and credible media reports. </a:t>
            </a:r>
          </a:p>
          <a:p>
            <a:pPr marL="0" indent="0">
              <a:buNone/>
            </a:pPr>
            <a:r>
              <a:rPr lang="en-US" dirty="0"/>
              <a:t>-To complement and enrich these findings, the research also employed key informant interviews with subject-matter experts, practitioners, and stakeholders.</a:t>
            </a:r>
          </a:p>
          <a:p>
            <a:pPr marL="0" indent="0">
              <a:buNone/>
            </a:pPr>
            <a:endParaRPr lang="en-US" dirty="0"/>
          </a:p>
          <a:p>
            <a:pPr>
              <a:buAutoNum type="arabicPeriod"/>
            </a:pPr>
            <a:endParaRPr lang="en-US" dirty="0"/>
          </a:p>
          <a:p>
            <a:pPr>
              <a:buAutoNum type="arabicPeriod"/>
            </a:pPr>
            <a:endParaRPr lang="en-US" dirty="0"/>
          </a:p>
          <a:p>
            <a:pPr>
              <a:buAutoNum type="arabicPeriod"/>
            </a:pPr>
            <a:endParaRPr lang="en-US" dirty="0"/>
          </a:p>
          <a:p>
            <a:pPr>
              <a:buAutoNum type="arabicPeriod"/>
            </a:pPr>
            <a:endParaRPr lang="en-US" dirty="0"/>
          </a:p>
          <a:p>
            <a:pPr>
              <a:buAutoNum type="arabicPeriod"/>
            </a:pPr>
            <a:endParaRPr lang="en-US" dirty="0"/>
          </a:p>
          <a:p>
            <a:pPr>
              <a:buAutoNum type="arabicPeriod"/>
            </a:pPr>
            <a:endParaRPr lang="en-US" dirty="0"/>
          </a:p>
        </p:txBody>
      </p:sp>
    </p:spTree>
    <p:extLst>
      <p:ext uri="{BB962C8B-B14F-4D97-AF65-F5344CB8AC3E}">
        <p14:creationId xmlns:p14="http://schemas.microsoft.com/office/powerpoint/2010/main" val="23960282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61345"/>
          </a:xfrm>
        </p:spPr>
        <p:txBody>
          <a:bodyPr/>
          <a:lstStyle/>
          <a:p>
            <a:r>
              <a:rPr lang="en-US" dirty="0"/>
              <a:t>Way Forward</a:t>
            </a:r>
          </a:p>
        </p:txBody>
      </p:sp>
      <p:sp>
        <p:nvSpPr>
          <p:cNvPr id="3" name="Content Placeholder 2"/>
          <p:cNvSpPr>
            <a:spLocks noGrp="1"/>
          </p:cNvSpPr>
          <p:nvPr>
            <p:ph idx="1"/>
          </p:nvPr>
        </p:nvSpPr>
        <p:spPr>
          <a:xfrm>
            <a:off x="2589212" y="1385455"/>
            <a:ext cx="8915400" cy="4525767"/>
          </a:xfrm>
        </p:spPr>
        <p:txBody>
          <a:bodyPr>
            <a:normAutofit fontScale="92500" lnSpcReduction="20000"/>
          </a:bodyPr>
          <a:lstStyle/>
          <a:p>
            <a:pPr marL="0" indent="0">
              <a:buNone/>
            </a:pPr>
            <a:r>
              <a:rPr lang="en-US" dirty="0"/>
              <a:t>1. Holding an </a:t>
            </a:r>
            <a:r>
              <a:rPr lang="en-US" b="1" dirty="0"/>
              <a:t>all-inclusive national dialogue </a:t>
            </a:r>
            <a:r>
              <a:rPr lang="en-US" dirty="0"/>
              <a:t>should be prioritized to address sensitive and persistent issues, including citizenship, governance, and equitable resource distribution</a:t>
            </a:r>
          </a:p>
          <a:p>
            <a:pPr marL="0" indent="0">
              <a:buNone/>
            </a:pPr>
            <a:r>
              <a:rPr lang="en-US" dirty="0"/>
              <a:t>2. It is essential to </a:t>
            </a:r>
            <a:r>
              <a:rPr lang="en-US" b="1" dirty="0"/>
              <a:t>map out and dismantle the war economy</a:t>
            </a:r>
            <a:r>
              <a:rPr lang="en-US" dirty="0"/>
              <a:t> since the conflict is fueled by networks of illicit resource exploitation and external actors profiting from instability. Targeted sanctions on individuals, armed groups, and companies should be considered.</a:t>
            </a:r>
          </a:p>
          <a:p>
            <a:pPr marL="0" indent="0">
              <a:buNone/>
            </a:pPr>
            <a:r>
              <a:rPr lang="en-US" dirty="0"/>
              <a:t>3. The </a:t>
            </a:r>
            <a:r>
              <a:rPr lang="en-US" b="1" dirty="0"/>
              <a:t>AU should adopt the two track process</a:t>
            </a:r>
            <a:r>
              <a:rPr lang="en-US" dirty="0"/>
              <a:t>. As the dialogue proceeds, security enforcement should be pursued to ensure protection of civilians</a:t>
            </a:r>
          </a:p>
          <a:p>
            <a:pPr marL="0" indent="0">
              <a:buNone/>
            </a:pPr>
            <a:r>
              <a:rPr lang="en-US" dirty="0"/>
              <a:t>4. Strengthening </a:t>
            </a:r>
            <a:r>
              <a:rPr lang="en-US" b="1" dirty="0"/>
              <a:t>the state’s internal security capacity is imperative</a:t>
            </a:r>
            <a:r>
              <a:rPr lang="en-US" dirty="0"/>
              <a:t>. This entails training and deploying more police officers, improving their professional standards, and ensuring adequate budgetary support. Expanding the presence of legitimate state institutions in conflict-affected territories would reinforce governance, extend state authority, and protect civilian lives over the long term.</a:t>
            </a:r>
          </a:p>
          <a:p>
            <a:pPr marL="0" indent="0">
              <a:buNone/>
            </a:pPr>
            <a:r>
              <a:rPr lang="en-US" dirty="0"/>
              <a:t>5. Addressing </a:t>
            </a:r>
            <a:r>
              <a:rPr lang="en-US" b="1" dirty="0"/>
              <a:t>structural conditions</a:t>
            </a:r>
            <a:r>
              <a:rPr lang="en-US" dirty="0"/>
              <a:t> that enable armed groups to thrive is key. Investments in infrastructure, especially roads and transport networks, would improve access to markets, stimulate trade, and attract investment, thereby reducing economic exclusion</a:t>
            </a:r>
          </a:p>
        </p:txBody>
      </p:sp>
    </p:spTree>
    <p:extLst>
      <p:ext uri="{BB962C8B-B14F-4D97-AF65-F5344CB8AC3E}">
        <p14:creationId xmlns:p14="http://schemas.microsoft.com/office/powerpoint/2010/main" val="442149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the presentation</a:t>
            </a:r>
          </a:p>
        </p:txBody>
      </p:sp>
      <p:sp>
        <p:nvSpPr>
          <p:cNvPr id="3" name="Content Placeholder 2"/>
          <p:cNvSpPr>
            <a:spLocks noGrp="1"/>
          </p:cNvSpPr>
          <p:nvPr>
            <p:ph idx="1"/>
          </p:nvPr>
        </p:nvSpPr>
        <p:spPr/>
        <p:txBody>
          <a:bodyPr/>
          <a:lstStyle/>
          <a:p>
            <a:pPr marL="0" indent="0">
              <a:buNone/>
            </a:pPr>
            <a:endParaRPr lang="en-US" dirty="0">
              <a:latin typeface="Book Antiqua" panose="02040602050305030304" pitchFamily="18" charset="0"/>
            </a:endParaRPr>
          </a:p>
          <a:p>
            <a:r>
              <a:rPr lang="en-US" dirty="0">
                <a:latin typeface="Book Antiqua" panose="02040602050305030304" pitchFamily="18" charset="0"/>
              </a:rPr>
              <a:t>Introduction</a:t>
            </a:r>
          </a:p>
          <a:p>
            <a:r>
              <a:rPr lang="en-US" dirty="0">
                <a:latin typeface="Book Antiqua" panose="02040602050305030304" pitchFamily="18" charset="0"/>
              </a:rPr>
              <a:t>Findings</a:t>
            </a:r>
          </a:p>
          <a:p>
            <a:r>
              <a:rPr lang="en-US" dirty="0">
                <a:latin typeface="Book Antiqua" panose="02040602050305030304" pitchFamily="18" charset="0"/>
              </a:rPr>
              <a:t>Recommendations</a:t>
            </a:r>
          </a:p>
        </p:txBody>
      </p:sp>
    </p:spTree>
    <p:extLst>
      <p:ext uri="{BB962C8B-B14F-4D97-AF65-F5344CB8AC3E}">
        <p14:creationId xmlns:p14="http://schemas.microsoft.com/office/powerpoint/2010/main" val="3611006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 Country Profile</a:t>
            </a:r>
          </a:p>
        </p:txBody>
      </p:sp>
      <p:sp>
        <p:nvSpPr>
          <p:cNvPr id="3" name="Content Placeholder 2"/>
          <p:cNvSpPr>
            <a:spLocks noGrp="1"/>
          </p:cNvSpPr>
          <p:nvPr>
            <p:ph idx="1"/>
          </p:nvPr>
        </p:nvSpPr>
        <p:spPr>
          <a:xfrm>
            <a:off x="2589212" y="1397726"/>
            <a:ext cx="8915400" cy="4513496"/>
          </a:xfrm>
        </p:spPr>
        <p:txBody>
          <a:bodyPr/>
          <a:lstStyle/>
          <a:p>
            <a:r>
              <a:rPr lang="en-US" dirty="0"/>
              <a:t>The Democratic Republic of the Congo has a population of an estimated </a:t>
            </a:r>
            <a:r>
              <a:rPr lang="en-US" b="1" dirty="0"/>
              <a:t>105 million</a:t>
            </a:r>
            <a:r>
              <a:rPr lang="en-US" dirty="0"/>
              <a:t>, making it the </a:t>
            </a:r>
            <a:r>
              <a:rPr lang="en-US" b="1" dirty="0"/>
              <a:t>4th most populous </a:t>
            </a:r>
            <a:r>
              <a:rPr lang="en-US" dirty="0"/>
              <a:t>country in Africa</a:t>
            </a:r>
          </a:p>
          <a:p>
            <a:r>
              <a:rPr lang="en-US" dirty="0"/>
              <a:t>The DRC has over </a:t>
            </a:r>
            <a:r>
              <a:rPr lang="en-US" b="1" dirty="0"/>
              <a:t>200 ethnic groups</a:t>
            </a:r>
            <a:r>
              <a:rPr lang="en-US" dirty="0"/>
              <a:t> and the major ones include </a:t>
            </a:r>
            <a:r>
              <a:rPr lang="en-US" dirty="0" err="1"/>
              <a:t>Luba</a:t>
            </a:r>
            <a:r>
              <a:rPr lang="en-US" dirty="0"/>
              <a:t>, </a:t>
            </a:r>
            <a:r>
              <a:rPr lang="en-US" dirty="0" err="1"/>
              <a:t>Kongo</a:t>
            </a:r>
            <a:r>
              <a:rPr lang="en-US" dirty="0"/>
              <a:t>, Mongo, Lunda, and Hutu/Tutsi communities.</a:t>
            </a:r>
          </a:p>
          <a:p>
            <a:r>
              <a:rPr lang="en-US" dirty="0"/>
              <a:t>GDP (nominal, 2025 est.): </a:t>
            </a:r>
            <a:r>
              <a:rPr lang="en-US" b="1" dirty="0"/>
              <a:t>~$70–80 billion</a:t>
            </a:r>
            <a:endParaRPr lang="en-US" dirty="0"/>
          </a:p>
          <a:p>
            <a:r>
              <a:rPr lang="en-US" dirty="0"/>
              <a:t>Classified as a resource-rich but low-income country, with heavy dependence on mining exports. DRC is rich in natural resources (cobalt, copper, </a:t>
            </a:r>
            <a:r>
              <a:rPr lang="en-US" dirty="0" err="1"/>
              <a:t>coltan</a:t>
            </a:r>
            <a:r>
              <a:rPr lang="en-US" dirty="0"/>
              <a:t>, diamonds, gold, oil, timber). </a:t>
            </a:r>
          </a:p>
          <a:p>
            <a:endParaRPr lang="en-US" dirty="0"/>
          </a:p>
          <a:p>
            <a:endParaRPr lang="en-US" dirty="0"/>
          </a:p>
        </p:txBody>
      </p:sp>
    </p:spTree>
    <p:extLst>
      <p:ext uri="{BB962C8B-B14F-4D97-AF65-F5344CB8AC3E}">
        <p14:creationId xmlns:p14="http://schemas.microsoft.com/office/powerpoint/2010/main" val="585650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69559"/>
          </a:xfrm>
        </p:spPr>
        <p:txBody>
          <a:bodyPr>
            <a:normAutofit fontScale="90000"/>
          </a:bodyPr>
          <a:lstStyle/>
          <a:p>
            <a:r>
              <a:rPr lang="en-US" dirty="0"/>
              <a:t>Security landscape and an overview of the humanitarian situation in DRC</a:t>
            </a:r>
          </a:p>
        </p:txBody>
      </p:sp>
      <p:sp>
        <p:nvSpPr>
          <p:cNvPr id="3" name="Content Placeholder 2"/>
          <p:cNvSpPr>
            <a:spLocks noGrp="1"/>
          </p:cNvSpPr>
          <p:nvPr>
            <p:ph idx="1"/>
          </p:nvPr>
        </p:nvSpPr>
        <p:spPr>
          <a:xfrm>
            <a:off x="2589212" y="1814945"/>
            <a:ext cx="8915400" cy="5043055"/>
          </a:xfrm>
        </p:spPr>
        <p:txBody>
          <a:bodyPr>
            <a:normAutofit lnSpcReduction="10000"/>
          </a:bodyPr>
          <a:lstStyle/>
          <a:p>
            <a:r>
              <a:rPr lang="en-US" dirty="0"/>
              <a:t>Protracted Conflict Zone: The DRC has faced decades of armed conflict, mostly concentrated in the eastern provinces (North Kivu, South Kivu, </a:t>
            </a:r>
            <a:r>
              <a:rPr lang="en-US" dirty="0" err="1"/>
              <a:t>Ituri</a:t>
            </a:r>
            <a:r>
              <a:rPr lang="en-US" dirty="0"/>
              <a:t>).</a:t>
            </a:r>
          </a:p>
          <a:p>
            <a:r>
              <a:rPr lang="en-US" dirty="0"/>
              <a:t>Over </a:t>
            </a:r>
            <a:r>
              <a:rPr lang="en-US" b="1" dirty="0"/>
              <a:t>120 local and foreign armed groups </a:t>
            </a:r>
            <a:r>
              <a:rPr lang="en-US" dirty="0"/>
              <a:t>operate in eastern DRC. Key actors include </a:t>
            </a:r>
            <a:r>
              <a:rPr lang="en-US" b="1" dirty="0"/>
              <a:t>M23 </a:t>
            </a:r>
            <a:r>
              <a:rPr lang="en-US" b="1" dirty="0" err="1"/>
              <a:t>rebels</a:t>
            </a:r>
            <a:r>
              <a:rPr lang="en-US" dirty="0" err="1"/>
              <a:t>.Allied</a:t>
            </a:r>
            <a:r>
              <a:rPr lang="en-US" dirty="0"/>
              <a:t> Democratic Forces </a:t>
            </a:r>
            <a:r>
              <a:rPr lang="en-US" b="1" dirty="0"/>
              <a:t>(ADF) </a:t>
            </a:r>
            <a:r>
              <a:rPr lang="en-US" dirty="0"/>
              <a:t>– Islamist group with Ugandan roots, affiliated with ISIS and </a:t>
            </a:r>
            <a:r>
              <a:rPr lang="en-US" b="1" dirty="0"/>
              <a:t>Mai-Mai militias </a:t>
            </a:r>
            <a:r>
              <a:rPr lang="en-US" dirty="0"/>
              <a:t>and community-based defense groups.</a:t>
            </a:r>
          </a:p>
          <a:p>
            <a:r>
              <a:rPr lang="en-US" dirty="0"/>
              <a:t>Since the late 1990s, conflicts in the DRC have resulted in an estimated 5–6 million deaths, mostly from conflict-related disease and </a:t>
            </a:r>
            <a:r>
              <a:rPr lang="en-US" dirty="0" err="1"/>
              <a:t>hunger.The</a:t>
            </a:r>
            <a:r>
              <a:rPr lang="en-US" dirty="0"/>
              <a:t> ADF is blamed for over </a:t>
            </a:r>
            <a:r>
              <a:rPr lang="en-US" b="1" dirty="0"/>
              <a:t>3,000 civilian deaths </a:t>
            </a:r>
            <a:r>
              <a:rPr lang="en-US" dirty="0"/>
              <a:t>between 2014 and 2022, with attacks continuing into 2024–2025.</a:t>
            </a:r>
          </a:p>
          <a:p>
            <a:r>
              <a:rPr lang="en-US" dirty="0"/>
              <a:t>DRC has over </a:t>
            </a:r>
            <a:r>
              <a:rPr lang="en-US" b="1" dirty="0"/>
              <a:t>6.9 million </a:t>
            </a:r>
            <a:r>
              <a:rPr lang="en-US" dirty="0"/>
              <a:t>internally displaced persons (IDPs) and In North Kivu and </a:t>
            </a:r>
            <a:r>
              <a:rPr lang="en-US" dirty="0" err="1"/>
              <a:t>Ituri</a:t>
            </a:r>
            <a:r>
              <a:rPr lang="en-US" dirty="0"/>
              <a:t> alone, more than </a:t>
            </a:r>
            <a:r>
              <a:rPr lang="en-US" b="1" dirty="0"/>
              <a:t>2.8 million people displaced </a:t>
            </a:r>
            <a:r>
              <a:rPr lang="en-US" dirty="0"/>
              <a:t>by ongoing fighting.</a:t>
            </a:r>
          </a:p>
          <a:p>
            <a:r>
              <a:rPr lang="en-US" dirty="0"/>
              <a:t>The DRC has been described as the “</a:t>
            </a:r>
            <a:r>
              <a:rPr lang="en-US" b="1" dirty="0"/>
              <a:t>rape capital of the world</a:t>
            </a:r>
            <a:r>
              <a:rPr lang="en-US" dirty="0"/>
              <a:t>.”</a:t>
            </a:r>
          </a:p>
          <a:p>
            <a:r>
              <a:rPr lang="en-US" b="1" dirty="0"/>
              <a:t>26 million people </a:t>
            </a:r>
            <a:r>
              <a:rPr lang="en-US" dirty="0"/>
              <a:t>(1 in 4 Congolese) face acute food insecurity (WFP, 2024).</a:t>
            </a:r>
          </a:p>
          <a:p>
            <a:r>
              <a:rPr lang="en-US" dirty="0"/>
              <a:t>Widespread health crises: recurrent cholera, measles, Ebola outbreaks.</a:t>
            </a:r>
          </a:p>
        </p:txBody>
      </p:sp>
    </p:spTree>
    <p:extLst>
      <p:ext uri="{BB962C8B-B14F-4D97-AF65-F5344CB8AC3E}">
        <p14:creationId xmlns:p14="http://schemas.microsoft.com/office/powerpoint/2010/main" val="2542388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79861" y="209005"/>
            <a:ext cx="8334102" cy="1162595"/>
          </a:xfrm>
        </p:spPr>
        <p:txBody>
          <a:bodyPr>
            <a:normAutofit fontScale="90000"/>
          </a:bodyPr>
          <a:lstStyle/>
          <a:p>
            <a:r>
              <a:rPr lang="en-US" dirty="0"/>
              <a:t> Time-line of Key events that have contributed to the instability in the DRC</a:t>
            </a:r>
          </a:p>
        </p:txBody>
      </p:sp>
      <p:sp>
        <p:nvSpPr>
          <p:cNvPr id="3" name="Content Placeholder 2"/>
          <p:cNvSpPr>
            <a:spLocks noGrp="1"/>
          </p:cNvSpPr>
          <p:nvPr>
            <p:ph idx="1"/>
          </p:nvPr>
        </p:nvSpPr>
        <p:spPr>
          <a:xfrm>
            <a:off x="2589212" y="1645920"/>
            <a:ext cx="8915400" cy="4963886"/>
          </a:xfrm>
        </p:spPr>
        <p:txBody>
          <a:bodyPr>
            <a:normAutofit lnSpcReduction="10000"/>
          </a:bodyPr>
          <a:lstStyle/>
          <a:p>
            <a:r>
              <a:rPr lang="en-US" dirty="0"/>
              <a:t>The instability in the can be traced to four issues that include; governance short-comings (marginalization of certain communities), the colonial-era migration under Belgium’s </a:t>
            </a:r>
            <a:r>
              <a:rPr lang="en-US" i="1" dirty="0"/>
              <a:t>Mission </a:t>
            </a:r>
            <a:r>
              <a:rPr lang="en-US" i="1" dirty="0" err="1"/>
              <a:t>d’Immigration</a:t>
            </a:r>
            <a:r>
              <a:rPr lang="en-US" i="1" dirty="0"/>
              <a:t> des </a:t>
            </a:r>
            <a:r>
              <a:rPr lang="en-US" i="1" dirty="0" err="1"/>
              <a:t>Banyarwanda</a:t>
            </a:r>
            <a:r>
              <a:rPr lang="en-US" dirty="0"/>
              <a:t> (MIB) policy, the 1959 Rwandan Revolution, and the 1994 Rwandan Genocide. </a:t>
            </a:r>
          </a:p>
          <a:p>
            <a:r>
              <a:rPr lang="en-US" dirty="0"/>
              <a:t>Historically neglected by Mobutu and earlier regimes, with little to no investment in infrastructure or development.</a:t>
            </a:r>
          </a:p>
          <a:p>
            <a:r>
              <a:rPr lang="en-US" b="1" dirty="0"/>
              <a:t>Deliberate political marginalization </a:t>
            </a:r>
            <a:r>
              <a:rPr lang="en-US" dirty="0"/>
              <a:t>— leaders focused resources on Kinshasa and western regions to consolidate power. The Result: a vast, underdeveloped territory where the central government has limited presence and weak jurisdiction.</a:t>
            </a:r>
          </a:p>
          <a:p>
            <a:r>
              <a:rPr lang="en-US" dirty="0"/>
              <a:t>The Ruanda-Urundi territory was administered by the Belgians, following the defeat of Germany after World War II</a:t>
            </a:r>
          </a:p>
          <a:p>
            <a:r>
              <a:rPr lang="en-US" dirty="0"/>
              <a:t>The Belgian administration imposed the </a:t>
            </a:r>
            <a:r>
              <a:rPr lang="en-US" b="1" dirty="0"/>
              <a:t>MIB </a:t>
            </a:r>
            <a:r>
              <a:rPr lang="en-US" dirty="0"/>
              <a:t>policy that entailed relocating Rwandese nationals to the Congo (Eastern Region) which was a Belgian colony as well</a:t>
            </a:r>
          </a:p>
          <a:p>
            <a:r>
              <a:rPr lang="en-US" dirty="0"/>
              <a:t>The 1959 revolution in Rwanda led to mass exodus of Tutsi’s to neighboring countries, including DRC.</a:t>
            </a:r>
          </a:p>
          <a:p>
            <a:endParaRPr lang="en-US" dirty="0"/>
          </a:p>
        </p:txBody>
      </p:sp>
    </p:spTree>
    <p:extLst>
      <p:ext uri="{BB962C8B-B14F-4D97-AF65-F5344CB8AC3E}">
        <p14:creationId xmlns:p14="http://schemas.microsoft.com/office/powerpoint/2010/main" val="188289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7177" y="624110"/>
            <a:ext cx="9597435" cy="642987"/>
          </a:xfrm>
        </p:spPr>
        <p:txBody>
          <a:bodyPr/>
          <a:lstStyle/>
          <a:p>
            <a:r>
              <a:rPr lang="en-US" dirty="0" err="1"/>
              <a:t>Cont</a:t>
            </a:r>
            <a:r>
              <a:rPr lang="en-US" dirty="0"/>
              <a:t>…</a:t>
            </a:r>
          </a:p>
        </p:txBody>
      </p:sp>
      <p:sp>
        <p:nvSpPr>
          <p:cNvPr id="3" name="Content Placeholder 2"/>
          <p:cNvSpPr>
            <a:spLocks noGrp="1"/>
          </p:cNvSpPr>
          <p:nvPr>
            <p:ph idx="1"/>
          </p:nvPr>
        </p:nvSpPr>
        <p:spPr>
          <a:xfrm>
            <a:off x="2070411" y="1476103"/>
            <a:ext cx="8915400" cy="4160799"/>
          </a:xfrm>
        </p:spPr>
        <p:txBody>
          <a:bodyPr>
            <a:normAutofit lnSpcReduction="10000"/>
          </a:bodyPr>
          <a:lstStyle/>
          <a:p>
            <a:r>
              <a:rPr lang="en-US" b="1" dirty="0"/>
              <a:t>1972: </a:t>
            </a:r>
            <a:r>
              <a:rPr lang="en-US" dirty="0"/>
              <a:t>Mobutu granted citizenship to ethnic Rwandese communities, but this was later revoked in 1981, fueling tensions.</a:t>
            </a:r>
          </a:p>
          <a:p>
            <a:r>
              <a:rPr lang="en-US" dirty="0"/>
              <a:t>The</a:t>
            </a:r>
            <a:r>
              <a:rPr lang="en-US" b="1" dirty="0"/>
              <a:t> 1994 Rwandan Genocide: </a:t>
            </a:r>
            <a:r>
              <a:rPr lang="en-US" dirty="0"/>
              <a:t>Triggered a mass exodus of Tutsis and Hutus; many crossed into DRC and Uganda. </a:t>
            </a:r>
          </a:p>
          <a:p>
            <a:r>
              <a:rPr lang="en-US" dirty="0"/>
              <a:t>By the mid-1990s, hundreds of thousands of ethnic Rwandese were settled in eastern DRC.</a:t>
            </a:r>
          </a:p>
          <a:p>
            <a:r>
              <a:rPr lang="en-US" dirty="0"/>
              <a:t>Ethnic Rwandese faced systemic discrimination, documented by the UN Panel of Experts (including Congolese government support for FDLR).</a:t>
            </a:r>
          </a:p>
          <a:p>
            <a:r>
              <a:rPr lang="en-US" dirty="0"/>
              <a:t>The Tutsi/</a:t>
            </a:r>
            <a:r>
              <a:rPr lang="en-US" dirty="0" err="1"/>
              <a:t>Banyarwanda</a:t>
            </a:r>
            <a:r>
              <a:rPr lang="en-US" dirty="0"/>
              <a:t> community organized politically and militarily, forming the CNDP (National Congress for the </a:t>
            </a:r>
            <a:r>
              <a:rPr lang="en-US" dirty="0" err="1"/>
              <a:t>Defence</a:t>
            </a:r>
            <a:r>
              <a:rPr lang="en-US" dirty="0"/>
              <a:t> of the People).</a:t>
            </a:r>
          </a:p>
          <a:p>
            <a:r>
              <a:rPr lang="en-US" dirty="0"/>
              <a:t>Stated aims: To </a:t>
            </a:r>
            <a:r>
              <a:rPr lang="en-US" b="1" dirty="0"/>
              <a:t>protect Tutsi populations in eastern DRC</a:t>
            </a:r>
            <a:r>
              <a:rPr lang="en-US" dirty="0"/>
              <a:t>, ensure political inclusion, and combat the FDLR (Democratic Forces for the Liberation of Rwanda).</a:t>
            </a:r>
          </a:p>
        </p:txBody>
      </p:sp>
    </p:spTree>
    <p:extLst>
      <p:ext uri="{BB962C8B-B14F-4D97-AF65-F5344CB8AC3E}">
        <p14:creationId xmlns:p14="http://schemas.microsoft.com/office/powerpoint/2010/main" val="4080664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08301"/>
          </a:xfrm>
        </p:spPr>
        <p:txBody>
          <a:bodyPr/>
          <a:lstStyle/>
          <a:p>
            <a:r>
              <a:rPr lang="en-US" dirty="0" err="1"/>
              <a:t>Cont</a:t>
            </a:r>
            <a:r>
              <a:rPr lang="en-US" dirty="0"/>
              <a:t>…</a:t>
            </a:r>
          </a:p>
        </p:txBody>
      </p:sp>
      <p:sp>
        <p:nvSpPr>
          <p:cNvPr id="3" name="Content Placeholder 2"/>
          <p:cNvSpPr>
            <a:spLocks noGrp="1"/>
          </p:cNvSpPr>
          <p:nvPr>
            <p:ph idx="1"/>
          </p:nvPr>
        </p:nvSpPr>
        <p:spPr>
          <a:xfrm>
            <a:off x="2589212" y="1476103"/>
            <a:ext cx="8915400" cy="4435119"/>
          </a:xfrm>
        </p:spPr>
        <p:txBody>
          <a:bodyPr/>
          <a:lstStyle/>
          <a:p>
            <a:r>
              <a:rPr lang="en-US" dirty="0"/>
              <a:t>The CNDP, primarily composed of Congolese Tutsis, launched a rebellion and at one point captured key territories in eastern DRC.</a:t>
            </a:r>
          </a:p>
          <a:p>
            <a:r>
              <a:rPr lang="en-US" b="1" dirty="0"/>
              <a:t>March 23, 2009 Agreement</a:t>
            </a:r>
            <a:r>
              <a:rPr lang="en-US" dirty="0"/>
              <a:t>: Integrated CNDP fighters into the Congolese army (FARDC) and promised political, security, and socio-economic reforms.</a:t>
            </a:r>
          </a:p>
          <a:p>
            <a:r>
              <a:rPr lang="en-US" dirty="0"/>
              <a:t>2012: A faction of ex-CNDP members, citing discrimination, poor integration, and unfulfilled promises, mutinied to form the M23 (March 23 Movement).</a:t>
            </a:r>
          </a:p>
          <a:p>
            <a:r>
              <a:rPr lang="en-US" b="1" dirty="0"/>
              <a:t>M23 Rebellion: </a:t>
            </a:r>
            <a:r>
              <a:rPr lang="en-US" dirty="0"/>
              <a:t>Captured several territories, including the strategic city of Goma in North Kivu (November 2012).</a:t>
            </a:r>
          </a:p>
        </p:txBody>
      </p:sp>
    </p:spTree>
    <p:extLst>
      <p:ext uri="{BB962C8B-B14F-4D97-AF65-F5344CB8AC3E}">
        <p14:creationId xmlns:p14="http://schemas.microsoft.com/office/powerpoint/2010/main" val="11452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43433"/>
          </a:xfrm>
        </p:spPr>
        <p:txBody>
          <a:bodyPr>
            <a:normAutofit fontScale="90000"/>
          </a:bodyPr>
          <a:lstStyle/>
          <a:p>
            <a:r>
              <a:rPr lang="en-US" dirty="0"/>
              <a:t>Kenya’s Interests linked to the stability of DRC</a:t>
            </a:r>
          </a:p>
        </p:txBody>
      </p:sp>
      <p:sp>
        <p:nvSpPr>
          <p:cNvPr id="3" name="Content Placeholder 2"/>
          <p:cNvSpPr>
            <a:spLocks noGrp="1"/>
          </p:cNvSpPr>
          <p:nvPr>
            <p:ph idx="1"/>
          </p:nvPr>
        </p:nvSpPr>
        <p:spPr>
          <a:xfrm>
            <a:off x="2589212" y="1672046"/>
            <a:ext cx="8915400" cy="4239176"/>
          </a:xfrm>
        </p:spPr>
        <p:txBody>
          <a:bodyPr>
            <a:normAutofit fontScale="85000" lnSpcReduction="10000"/>
          </a:bodyPr>
          <a:lstStyle/>
          <a:p>
            <a:r>
              <a:rPr lang="en-US" dirty="0"/>
              <a:t>Kenya has significant strategic interests in the Democratic Republic of Congo (DRC), encompassing economic and political interests.</a:t>
            </a:r>
          </a:p>
          <a:p>
            <a:r>
              <a:rPr lang="en-US" dirty="0"/>
              <a:t>Kenya’s economic interests in the DRC are centered on </a:t>
            </a:r>
            <a:r>
              <a:rPr lang="en-US" b="1" dirty="0"/>
              <a:t>expanding bilateral trade </a:t>
            </a:r>
            <a:r>
              <a:rPr lang="en-US" dirty="0"/>
              <a:t>and </a:t>
            </a:r>
            <a:r>
              <a:rPr lang="en-US" b="1" dirty="0"/>
              <a:t>securing</a:t>
            </a:r>
            <a:r>
              <a:rPr lang="en-US" dirty="0"/>
              <a:t> and </a:t>
            </a:r>
            <a:r>
              <a:rPr lang="en-US" b="1" dirty="0"/>
              <a:t>promoting Kenyan private investments </a:t>
            </a:r>
            <a:r>
              <a:rPr lang="en-US" dirty="0"/>
              <a:t>in key sectors of the DRC economy. </a:t>
            </a:r>
          </a:p>
          <a:p>
            <a:r>
              <a:rPr lang="en-US" dirty="0"/>
              <a:t>Between 2014 and 2023, Kenya’s exports to DRC  averaged at USD 181.1 million while her imports from DRC averaged at USD 15.5 Million.  </a:t>
            </a:r>
          </a:p>
          <a:p>
            <a:r>
              <a:rPr lang="en-US" dirty="0"/>
              <a:t>The statistics denote that the balance of trade between the two countries has widened in favor of Kenya between 2014 and 2024 all through the past decade with the peak value being USD 236.4 Million in 2014 </a:t>
            </a:r>
          </a:p>
          <a:p>
            <a:r>
              <a:rPr lang="en-US" dirty="0"/>
              <a:t>Besides bilateral trade, the need to safeguard and promote Kenyan investments in the DRC is Kenya’s strategic interest in the DRC.  The Kenyan government has demonstrated a vested interests in promoting and protecting the growth of its private sector enterprises in the Congolese market</a:t>
            </a:r>
          </a:p>
          <a:p>
            <a:r>
              <a:rPr lang="en-US" dirty="0"/>
              <a:t>According to a joint survey by joint survey by KNBS, CBK, and </a:t>
            </a:r>
            <a:r>
              <a:rPr lang="en-US" dirty="0" err="1"/>
              <a:t>KenInvest</a:t>
            </a:r>
            <a:r>
              <a:rPr lang="en-US" dirty="0"/>
              <a:t>, Kenyan investments in the DRC soared to </a:t>
            </a:r>
            <a:r>
              <a:rPr lang="en-US" b="1" dirty="0"/>
              <a:t>approximately </a:t>
            </a:r>
            <a:r>
              <a:rPr lang="en-US" b="1" dirty="0" err="1"/>
              <a:t>Ksh</a:t>
            </a:r>
            <a:r>
              <a:rPr lang="en-US" b="1" dirty="0"/>
              <a:t> 99.4 billion</a:t>
            </a:r>
            <a:r>
              <a:rPr lang="en-US" dirty="0"/>
              <a:t> (~USD ~0.99 billion) in 2022 — a sharp rise correlating with DRC’s entry into the EAC. </a:t>
            </a:r>
          </a:p>
          <a:p>
            <a:endParaRPr lang="en-US" dirty="0"/>
          </a:p>
          <a:p>
            <a:endParaRPr lang="en-US" dirty="0"/>
          </a:p>
        </p:txBody>
      </p:sp>
    </p:spTree>
    <p:extLst>
      <p:ext uri="{BB962C8B-B14F-4D97-AF65-F5344CB8AC3E}">
        <p14:creationId xmlns:p14="http://schemas.microsoft.com/office/powerpoint/2010/main" val="2012110991"/>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3459</TotalTime>
  <Words>2578</Words>
  <Application>Microsoft Office PowerPoint</Application>
  <PresentationFormat>Widescreen</PresentationFormat>
  <Paragraphs>114</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Book Antiqua</vt:lpstr>
      <vt:lpstr>Century Gothic</vt:lpstr>
      <vt:lpstr>Wingdings 3</vt:lpstr>
      <vt:lpstr>Wisp</vt:lpstr>
      <vt:lpstr>An Assessment of Kenya’s Efforts in Restoring Peace and Security in the DRC</vt:lpstr>
      <vt:lpstr>Methodology</vt:lpstr>
      <vt:lpstr>Overview of the presentation</vt:lpstr>
      <vt:lpstr>Introduction : Country Profile</vt:lpstr>
      <vt:lpstr>Security landscape and an overview of the humanitarian situation in DRC</vt:lpstr>
      <vt:lpstr> Time-line of Key events that have contributed to the instability in the DRC</vt:lpstr>
      <vt:lpstr>Cont…</vt:lpstr>
      <vt:lpstr>Cont…</vt:lpstr>
      <vt:lpstr>Kenya’s Interests linked to the stability of DRC</vt:lpstr>
      <vt:lpstr>Kenya’s economic interests cont…</vt:lpstr>
      <vt:lpstr>Kenya’s political interests</vt:lpstr>
      <vt:lpstr>The Effectiveness of Kenya’s Intervention-methods: MONUSCO</vt:lpstr>
      <vt:lpstr>Cont…</vt:lpstr>
      <vt:lpstr>Cont…</vt:lpstr>
      <vt:lpstr>The Nairobi Process</vt:lpstr>
      <vt:lpstr>Achievements of the political track</vt:lpstr>
      <vt:lpstr>Military track of the Nairobi Process- EACRF</vt:lpstr>
      <vt:lpstr>Cont…</vt:lpstr>
      <vt:lpstr>Cont…</vt:lpstr>
      <vt:lpstr>Way Forward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Assessment of Kenya’s Efforts in Restoring Peace and Security in the DRC</dc:title>
  <dc:creator>melissa nuru</dc:creator>
  <cp:lastModifiedBy>Peter</cp:lastModifiedBy>
  <cp:revision>38</cp:revision>
  <dcterms:created xsi:type="dcterms:W3CDTF">2025-09-24T06:54:15Z</dcterms:created>
  <dcterms:modified xsi:type="dcterms:W3CDTF">2025-10-02T07:48:47Z</dcterms:modified>
</cp:coreProperties>
</file>