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8" r:id="rId22"/>
  </p:sldIdLst>
  <p:sldSz cx="18288000" cy="10287000"/>
  <p:notesSz cx="6858000" cy="9144000"/>
  <p:embeddedFontLst>
    <p:embeddedFont>
      <p:font typeface="Bricolage Grotesque Bold" panose="020B0604020202020204" charset="0"/>
      <p:regular r:id="rId23"/>
    </p:embeddedFont>
    <p:embeddedFont>
      <p:font typeface="Canva Sans" panose="020B0604020202020204" charset="0"/>
      <p:regular r:id="rId24"/>
    </p:embeddedFont>
    <p:embeddedFont>
      <p:font typeface="Nunito" pitchFamily="2" charset="0"/>
      <p:regular r:id="rId25"/>
      <p:bold r:id="rId26"/>
    </p:embeddedFont>
    <p:embeddedFont>
      <p:font typeface="Play" panose="020B0604020202020204" charset="0"/>
      <p:regular r:id="rId27"/>
    </p:embeddedFont>
    <p:embeddedFont>
      <p:font typeface="Play Bold" panose="020B0604020202020204" charset="0"/>
      <p:regular r:id="rId28"/>
    </p:embeddedFont>
    <p:embeddedFont>
      <p:font typeface="Poppins" panose="00000500000000000000" pitchFamily="2" charset="0"/>
      <p:regular r:id="rId29"/>
    </p:embeddedFont>
    <p:embeddedFont>
      <p:font typeface="Poppins Semi-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24403" y="2749043"/>
            <a:ext cx="7411749" cy="7752270"/>
          </a:xfrm>
          <a:custGeom>
            <a:avLst/>
            <a:gdLst/>
            <a:ahLst/>
            <a:cxnLst/>
            <a:rect l="l" t="t" r="r" b="b"/>
            <a:pathLst>
              <a:path w="7411749" h="7752270">
                <a:moveTo>
                  <a:pt x="0" y="0"/>
                </a:moveTo>
                <a:lnTo>
                  <a:pt x="7411749" y="0"/>
                </a:lnTo>
                <a:lnTo>
                  <a:pt x="7411749" y="7752270"/>
                </a:lnTo>
                <a:lnTo>
                  <a:pt x="0" y="7752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3" name="Freeform 3"/>
          <p:cNvSpPr/>
          <p:nvPr/>
        </p:nvSpPr>
        <p:spPr>
          <a:xfrm rot="-10800000">
            <a:off x="-1653231" y="-1638698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grpSp>
        <p:nvGrpSpPr>
          <p:cNvPr id="4" name="Group 4"/>
          <p:cNvGrpSpPr/>
          <p:nvPr/>
        </p:nvGrpSpPr>
        <p:grpSpPr>
          <a:xfrm>
            <a:off x="523781" y="236330"/>
            <a:ext cx="7959932" cy="930120"/>
            <a:chOff x="0" y="0"/>
            <a:chExt cx="10613243" cy="12401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0160" cy="1240160"/>
            </a:xfrm>
            <a:custGeom>
              <a:avLst/>
              <a:gdLst/>
              <a:ahLst/>
              <a:cxnLst/>
              <a:rect l="l" t="t" r="r" b="b"/>
              <a:pathLst>
                <a:path w="1240160" h="1240160">
                  <a:moveTo>
                    <a:pt x="0" y="0"/>
                  </a:moveTo>
                  <a:lnTo>
                    <a:pt x="1240160" y="0"/>
                  </a:lnTo>
                  <a:lnTo>
                    <a:pt x="1240160" y="1240160"/>
                  </a:lnTo>
                  <a:lnTo>
                    <a:pt x="0" y="1240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K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734919" y="144298"/>
              <a:ext cx="8878324" cy="875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49"/>
                </a:lnSpc>
              </a:pPr>
              <a:r>
                <a:rPr lang="en-US" sz="3892">
                  <a:solidFill>
                    <a:srgbClr val="000F22"/>
                  </a:solidFill>
                  <a:latin typeface="Play"/>
                  <a:ea typeface="Play"/>
                  <a:cs typeface="Play"/>
                  <a:sym typeface="Play"/>
                </a:rPr>
                <a:t>IRSK Annual Conference 2025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23781" y="1423625"/>
            <a:ext cx="14306497" cy="3594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786"/>
              </a:lnSpc>
            </a:pPr>
            <a:r>
              <a:rPr lang="en-US" sz="13786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Resilience Amid Rising Disorder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314607" y="6398368"/>
            <a:ext cx="3738767" cy="373876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KE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601220" y="1791943"/>
            <a:ext cx="4200790" cy="4359310"/>
          </a:xfrm>
          <a:custGeom>
            <a:avLst/>
            <a:gdLst/>
            <a:ahLst/>
            <a:cxnLst/>
            <a:rect l="l" t="t" r="r" b="b"/>
            <a:pathLst>
              <a:path w="4200790" h="4359310">
                <a:moveTo>
                  <a:pt x="0" y="0"/>
                </a:moveTo>
                <a:lnTo>
                  <a:pt x="4200790" y="0"/>
                </a:lnTo>
                <a:lnTo>
                  <a:pt x="4200790" y="4359310"/>
                </a:lnTo>
                <a:lnTo>
                  <a:pt x="0" y="43593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11" name="TextBox 11"/>
          <p:cNvSpPr txBox="1"/>
          <p:nvPr/>
        </p:nvSpPr>
        <p:spPr>
          <a:xfrm>
            <a:off x="523781" y="5550800"/>
            <a:ext cx="13126239" cy="1590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17"/>
              </a:lnSpc>
              <a:spcBef>
                <a:spcPct val="0"/>
              </a:spcBef>
            </a:pPr>
            <a:r>
              <a:rPr lang="en-US" sz="4512" b="1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Rethinking Regional Peace Architectures in the COMESA Bloc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4755" y="7692744"/>
            <a:ext cx="8479245" cy="664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52"/>
              </a:lnSpc>
            </a:pPr>
            <a:r>
              <a:rPr lang="en-US" sz="3823" b="1" dirty="0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By Singo </a:t>
            </a:r>
            <a:r>
              <a:rPr lang="en-US" sz="3823" b="1" dirty="0" err="1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Mwachofi</a:t>
            </a:r>
            <a:r>
              <a:rPr lang="en-US" sz="3823" b="1" dirty="0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 &amp; Barrack Ogada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197398" y="5143500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5363862" y="0"/>
                </a:moveTo>
                <a:lnTo>
                  <a:pt x="0" y="0"/>
                </a:lnTo>
                <a:lnTo>
                  <a:pt x="0" y="5610296"/>
                </a:lnTo>
                <a:lnTo>
                  <a:pt x="5363862" y="5610296"/>
                </a:lnTo>
                <a:lnTo>
                  <a:pt x="53638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3" name="Freeform 3"/>
          <p:cNvSpPr/>
          <p:nvPr/>
        </p:nvSpPr>
        <p:spPr>
          <a:xfrm>
            <a:off x="14121536" y="5143500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4" name="TextBox 4"/>
          <p:cNvSpPr txBox="1"/>
          <p:nvPr/>
        </p:nvSpPr>
        <p:spPr>
          <a:xfrm>
            <a:off x="1028700" y="613769"/>
            <a:ext cx="14178159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79"/>
              </a:lnSpc>
              <a:spcBef>
                <a:spcPct val="0"/>
              </a:spcBef>
            </a:pPr>
            <a:r>
              <a:rPr lang="en-US" sz="8149" b="1" u="none" strike="noStrike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Treaty Provisions Overview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l">
              <a:lnSpc>
                <a:spcPts val="2461"/>
              </a:lnSpc>
              <a:spcBef>
                <a:spcPct val="0"/>
              </a:spcBef>
            </a:pPr>
            <a:r>
              <a:rPr lang="en-US" sz="1758">
                <a:solidFill>
                  <a:srgbClr val="000F22"/>
                </a:solidFill>
                <a:latin typeface="Canva Sans"/>
                <a:ea typeface="Canva Sans"/>
                <a:cs typeface="Canva Sans"/>
                <a:sym typeface="Canva Sans"/>
              </a:rPr>
              <a:t>10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173949"/>
            <a:ext cx="16859492" cy="616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737" lvl="1" indent="-571500" algn="l">
              <a:lnSpc>
                <a:spcPts val="6117"/>
              </a:lnSpc>
              <a:buFont typeface="Wingdings" panose="05000000000000000000" pitchFamily="2" charset="2"/>
              <a:buChar char="q"/>
            </a:pPr>
            <a:r>
              <a:rPr lang="en-US" sz="370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Article 3(d): peace, security, stability essential for integration</a:t>
            </a:r>
          </a:p>
          <a:p>
            <a:pPr marL="971737" lvl="1" indent="-571500" algn="l">
              <a:lnSpc>
                <a:spcPts val="6117"/>
              </a:lnSpc>
              <a:buFont typeface="Wingdings" panose="05000000000000000000" pitchFamily="2" charset="2"/>
              <a:buChar char="q"/>
            </a:pPr>
            <a:r>
              <a:rPr lang="en-US" sz="370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Article 124: peace as a foundation for growth</a:t>
            </a:r>
          </a:p>
          <a:p>
            <a:pPr marL="971737" lvl="1" indent="-571500" algn="l">
              <a:lnSpc>
                <a:spcPts val="6117"/>
              </a:lnSpc>
              <a:buFont typeface="Wingdings" panose="05000000000000000000" pitchFamily="2" charset="2"/>
              <a:buChar char="q"/>
            </a:pPr>
            <a:r>
              <a:rPr lang="en-US" sz="370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Article 125: cooperation against terrorism &amp; transnational crime</a:t>
            </a:r>
          </a:p>
          <a:p>
            <a:pPr marL="971737" lvl="1" indent="-571500" algn="l">
              <a:lnSpc>
                <a:spcPts val="6117"/>
              </a:lnSpc>
              <a:buFont typeface="Wingdings" panose="05000000000000000000" pitchFamily="2" charset="2"/>
              <a:buChar char="q"/>
            </a:pPr>
            <a:r>
              <a:rPr lang="en-US" sz="370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Article 126: conflict prevention, management, and resolution framework</a:t>
            </a:r>
          </a:p>
          <a:p>
            <a:pPr marL="971737" lvl="1" indent="-571500" algn="l">
              <a:lnSpc>
                <a:spcPts val="6117"/>
              </a:lnSpc>
              <a:buFont typeface="Wingdings" panose="05000000000000000000" pitchFamily="2" charset="2"/>
              <a:buChar char="q"/>
            </a:pPr>
            <a:r>
              <a:rPr lang="en-US" sz="370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Provisions align COMESA with the AU Peace and Security Architecture</a:t>
            </a:r>
          </a:p>
          <a:p>
            <a:pPr marL="971737" lvl="1" indent="-571500" algn="l">
              <a:lnSpc>
                <a:spcPts val="6117"/>
              </a:lnSpc>
              <a:buFont typeface="Wingdings" panose="05000000000000000000" pitchFamily="2" charset="2"/>
              <a:buChar char="q"/>
            </a:pPr>
            <a:r>
              <a:rPr lang="en-US" sz="370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Anchors COMESA as both an economic and peacebuilding REC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3715989"/>
            <a:ext cx="6854227" cy="7169134"/>
          </a:xfrm>
          <a:custGeom>
            <a:avLst/>
            <a:gdLst/>
            <a:ahLst/>
            <a:cxnLst/>
            <a:rect l="l" t="t" r="r" b="b"/>
            <a:pathLst>
              <a:path w="6854227" h="7169134">
                <a:moveTo>
                  <a:pt x="6854227" y="0"/>
                </a:moveTo>
                <a:lnTo>
                  <a:pt x="0" y="0"/>
                </a:lnTo>
                <a:lnTo>
                  <a:pt x="0" y="7169134"/>
                </a:lnTo>
                <a:lnTo>
                  <a:pt x="6854227" y="7169134"/>
                </a:lnTo>
                <a:lnTo>
                  <a:pt x="68542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3" name="TextBox 3"/>
          <p:cNvSpPr txBox="1"/>
          <p:nvPr/>
        </p:nvSpPr>
        <p:spPr>
          <a:xfrm>
            <a:off x="1028700" y="700302"/>
            <a:ext cx="15878605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59"/>
              </a:lnSpc>
            </a:pPr>
            <a:r>
              <a:rPr lang="en-US" sz="8299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Achievements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F22"/>
                </a:solidFill>
                <a:latin typeface="Canva Sans"/>
                <a:ea typeface="Canva Sans"/>
                <a:cs typeface="Canva Sans"/>
                <a:sym typeface="Canva Sans"/>
              </a:rPr>
              <a:t>11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0309" y="2561287"/>
            <a:ext cx="17207691" cy="495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9755" lvl="1" indent="-571500" algn="l">
              <a:lnSpc>
                <a:spcPts val="6545"/>
              </a:lnSpc>
              <a:buFont typeface="Wingdings" panose="05000000000000000000" pitchFamily="2" charset="2"/>
              <a:buChar char="q"/>
            </a:pPr>
            <a:r>
              <a:rPr lang="en-US" sz="396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Trained mediators and civil society in conflict prevention</a:t>
            </a:r>
          </a:p>
          <a:p>
            <a:pPr marL="999755" lvl="1" indent="-571500" algn="l">
              <a:lnSpc>
                <a:spcPts val="6545"/>
              </a:lnSpc>
              <a:buFont typeface="Wingdings" panose="05000000000000000000" pitchFamily="2" charset="2"/>
              <a:buChar char="q"/>
            </a:pPr>
            <a:r>
              <a:rPr lang="en-US" sz="396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CEWARN improved risk analysis and election monitoring</a:t>
            </a:r>
          </a:p>
          <a:p>
            <a:pPr marL="999755" lvl="1" indent="-571500" algn="l">
              <a:lnSpc>
                <a:spcPts val="6545"/>
              </a:lnSpc>
              <a:buFont typeface="Wingdings" panose="05000000000000000000" pitchFamily="2" charset="2"/>
              <a:buChar char="q"/>
            </a:pPr>
            <a:r>
              <a:rPr lang="en-US" sz="396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Committee of Elders engaged in discreet preventive diplomacy</a:t>
            </a:r>
          </a:p>
          <a:p>
            <a:pPr marL="999755" lvl="1" indent="-571500" algn="l">
              <a:lnSpc>
                <a:spcPts val="6545"/>
              </a:lnSpc>
              <a:buFont typeface="Wingdings" panose="05000000000000000000" pitchFamily="2" charset="2"/>
              <a:buChar char="q"/>
            </a:pPr>
            <a:r>
              <a:rPr lang="en-US" sz="396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Women’s networks supported through COMFWB</a:t>
            </a:r>
          </a:p>
          <a:p>
            <a:pPr marL="999755" lvl="1" indent="-571500" algn="l">
              <a:lnSpc>
                <a:spcPts val="6545"/>
              </a:lnSpc>
              <a:buFont typeface="Wingdings" panose="05000000000000000000" pitchFamily="2" charset="2"/>
              <a:buChar char="q"/>
            </a:pPr>
            <a:r>
              <a:rPr lang="en-US" sz="396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Integrated gender in security frameworks</a:t>
            </a:r>
          </a:p>
          <a:p>
            <a:pPr marL="999755" lvl="1" indent="-571500" algn="l">
              <a:lnSpc>
                <a:spcPts val="6545"/>
              </a:lnSpc>
              <a:buFont typeface="Wingdings" panose="05000000000000000000" pitchFamily="2" charset="2"/>
              <a:buChar char="q"/>
            </a:pPr>
            <a:r>
              <a:rPr lang="en-US" sz="3967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Reinforced AU and SADC peace efforts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0233" y="3200812"/>
            <a:ext cx="5550930" cy="55509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9751" y="2826231"/>
            <a:ext cx="14719596" cy="668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4641" lvl="1" indent="-571500" algn="l">
              <a:lnSpc>
                <a:spcPts val="6620"/>
              </a:lnSpc>
              <a:buFont typeface="Wingdings" panose="05000000000000000000" pitchFamily="2" charset="2"/>
              <a:buChar char="q"/>
            </a:pPr>
            <a:r>
              <a:rPr lang="en-US" sz="4012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Overdependence on donor funding undermines ownership</a:t>
            </a:r>
          </a:p>
          <a:p>
            <a:pPr marL="1004641" lvl="1" indent="-571500" algn="l">
              <a:lnSpc>
                <a:spcPts val="6620"/>
              </a:lnSpc>
              <a:buFont typeface="Wingdings" panose="05000000000000000000" pitchFamily="2" charset="2"/>
              <a:buChar char="q"/>
            </a:pPr>
            <a:r>
              <a:rPr lang="en-US" sz="4012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Overlaps with IGAD and SADC create duplication</a:t>
            </a:r>
          </a:p>
          <a:p>
            <a:pPr marL="1004641" lvl="1" indent="-571500" algn="l">
              <a:lnSpc>
                <a:spcPts val="6620"/>
              </a:lnSpc>
              <a:buFont typeface="Wingdings" panose="05000000000000000000" pitchFamily="2" charset="2"/>
              <a:buChar char="q"/>
            </a:pPr>
            <a:r>
              <a:rPr lang="en-US" sz="4012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Reliance on state inputs limits early warning effectiveness</a:t>
            </a:r>
          </a:p>
          <a:p>
            <a:pPr marL="1004641" lvl="1" indent="-571500" algn="l">
              <a:lnSpc>
                <a:spcPts val="6620"/>
              </a:lnSpc>
              <a:buFont typeface="Wingdings" panose="05000000000000000000" pitchFamily="2" charset="2"/>
              <a:buChar char="q"/>
            </a:pPr>
            <a:r>
              <a:rPr lang="en-US" sz="4012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Weak enforcement due to sovereignty sensitivities</a:t>
            </a:r>
          </a:p>
          <a:p>
            <a:pPr marL="1004641" lvl="1" indent="-571500" algn="l">
              <a:lnSpc>
                <a:spcPts val="6620"/>
              </a:lnSpc>
              <a:buFont typeface="Wingdings" panose="05000000000000000000" pitchFamily="2" charset="2"/>
              <a:buChar char="q"/>
            </a:pPr>
            <a:r>
              <a:rPr lang="en-US" sz="4012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Political will is lacking for timely interventions</a:t>
            </a:r>
          </a:p>
          <a:p>
            <a:pPr marL="1004641" lvl="1" indent="-571500" algn="l">
              <a:lnSpc>
                <a:spcPts val="6620"/>
              </a:lnSpc>
              <a:buFont typeface="Wingdings" panose="05000000000000000000" pitchFamily="2" charset="2"/>
              <a:buChar char="q"/>
            </a:pPr>
            <a:r>
              <a:rPr lang="en-US" sz="4012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Visibility of COMESA interventions remains low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538696" y="561474"/>
            <a:ext cx="8125218" cy="1524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</a:pPr>
            <a:r>
              <a:rPr lang="en-US" sz="9999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Limitations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-781157" y="-97684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1" y="0"/>
                </a:lnTo>
                <a:lnTo>
                  <a:pt x="5363861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8" name="Freeform 8"/>
          <p:cNvSpPr/>
          <p:nvPr/>
        </p:nvSpPr>
        <p:spPr>
          <a:xfrm rot="-10800000" flipH="1">
            <a:off x="14010096" y="-97684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5363861" y="0"/>
                </a:moveTo>
                <a:lnTo>
                  <a:pt x="0" y="0"/>
                </a:lnTo>
                <a:lnTo>
                  <a:pt x="0" y="5610296"/>
                </a:lnTo>
                <a:lnTo>
                  <a:pt x="5363861" y="5610296"/>
                </a:lnTo>
                <a:lnTo>
                  <a:pt x="53638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0233" y="3200812"/>
            <a:ext cx="5550930" cy="55509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34557" y="3374274"/>
            <a:ext cx="15218886" cy="6061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3528" lvl="1" indent="-571500" algn="l">
              <a:lnSpc>
                <a:spcPts val="5992"/>
              </a:lnSpc>
              <a:buFont typeface="Wingdings" panose="05000000000000000000" pitchFamily="2" charset="2"/>
              <a:buChar char="q"/>
            </a:pPr>
            <a:r>
              <a:rPr lang="en-US" sz="3631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Rising transnational crime (arms, trafficking, resource smuggling)</a:t>
            </a:r>
          </a:p>
          <a:p>
            <a:pPr marL="963528" lvl="1" indent="-571500" algn="l">
              <a:lnSpc>
                <a:spcPts val="5992"/>
              </a:lnSpc>
              <a:buFont typeface="Wingdings" panose="05000000000000000000" pitchFamily="2" charset="2"/>
              <a:buChar char="q"/>
            </a:pPr>
            <a:r>
              <a:rPr lang="en-US" sz="3631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Climate change intensifies communal and cross-border conflicts</a:t>
            </a:r>
          </a:p>
          <a:p>
            <a:pPr marL="963528" lvl="1" indent="-571500" algn="l">
              <a:lnSpc>
                <a:spcPts val="5992"/>
              </a:lnSpc>
              <a:buFont typeface="Wingdings" panose="05000000000000000000" pitchFamily="2" charset="2"/>
              <a:buChar char="q"/>
            </a:pPr>
            <a:r>
              <a:rPr lang="en-US" sz="3631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Terrorist groups tied to illicit financing networks</a:t>
            </a:r>
          </a:p>
          <a:p>
            <a:pPr marL="963528" lvl="1" indent="-571500" algn="l">
              <a:lnSpc>
                <a:spcPts val="5992"/>
              </a:lnSpc>
              <a:buFont typeface="Wingdings" panose="05000000000000000000" pitchFamily="2" charset="2"/>
              <a:buChar char="q"/>
            </a:pPr>
            <a:r>
              <a:rPr lang="en-US" sz="3631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Porous borders enable the free movement of armed groups</a:t>
            </a:r>
          </a:p>
          <a:p>
            <a:pPr marL="963528" lvl="1" indent="-571500" algn="l">
              <a:lnSpc>
                <a:spcPts val="5992"/>
              </a:lnSpc>
              <a:buFont typeface="Wingdings" panose="05000000000000000000" pitchFamily="2" charset="2"/>
              <a:buChar char="q"/>
            </a:pPr>
            <a:r>
              <a:rPr lang="en-US" sz="3631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Weak state institutions create governance vacuums</a:t>
            </a:r>
          </a:p>
          <a:p>
            <a:pPr marL="963528" lvl="1" indent="-571500" algn="l">
              <a:lnSpc>
                <a:spcPts val="5992"/>
              </a:lnSpc>
              <a:buFont typeface="Wingdings" panose="05000000000000000000" pitchFamily="2" charset="2"/>
              <a:buChar char="q"/>
            </a:pPr>
            <a:r>
              <a:rPr lang="en-US" sz="3631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Unequal development fosters resentment and radicalization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45548" y="162337"/>
            <a:ext cx="14596904" cy="303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</a:pPr>
            <a:r>
              <a:rPr lang="en-US" sz="9999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Contemporary Security Challenges</a:t>
            </a:r>
          </a:p>
        </p:txBody>
      </p:sp>
      <p:sp>
        <p:nvSpPr>
          <p:cNvPr id="7" name="Freeform 7"/>
          <p:cNvSpPr/>
          <p:nvPr/>
        </p:nvSpPr>
        <p:spPr>
          <a:xfrm rot="-10800000">
            <a:off x="-628757" y="-82444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1" y="0"/>
                </a:lnTo>
                <a:lnTo>
                  <a:pt x="5363861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8" name="Freeform 8"/>
          <p:cNvSpPr/>
          <p:nvPr/>
        </p:nvSpPr>
        <p:spPr>
          <a:xfrm>
            <a:off x="13463403" y="5676668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0233" y="3200812"/>
            <a:ext cx="5550930" cy="55509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62396" y="532849"/>
            <a:ext cx="13954752" cy="2895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471"/>
              </a:lnSpc>
            </a:pPr>
            <a:r>
              <a:rPr lang="en-US" sz="9559" b="1" dirty="0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Case Study – Eastern DRC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-628757" y="-82444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1" y="0"/>
                </a:lnTo>
                <a:lnTo>
                  <a:pt x="5363861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7" name="Freeform 7"/>
          <p:cNvSpPr/>
          <p:nvPr/>
        </p:nvSpPr>
        <p:spPr>
          <a:xfrm>
            <a:off x="13463403" y="5676668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8" name="TextBox 8"/>
          <p:cNvSpPr txBox="1"/>
          <p:nvPr/>
        </p:nvSpPr>
        <p:spPr>
          <a:xfrm>
            <a:off x="1255232" y="3565646"/>
            <a:ext cx="16300034" cy="569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1378" lvl="1" indent="-571500" algn="l">
              <a:lnSpc>
                <a:spcPts val="6417"/>
              </a:lnSpc>
              <a:buFont typeface="Wingdings" panose="05000000000000000000" pitchFamily="2" charset="2"/>
              <a:buChar char="q"/>
            </a:pPr>
            <a:r>
              <a:rPr lang="en-US" sz="3889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Over 120 armed groups linked to mineral wealth and ethnic divides</a:t>
            </a:r>
          </a:p>
          <a:p>
            <a:pPr marL="991378" lvl="1" indent="-571500" algn="l">
              <a:lnSpc>
                <a:spcPts val="6417"/>
              </a:lnSpc>
              <a:buFont typeface="Wingdings" panose="05000000000000000000" pitchFamily="2" charset="2"/>
              <a:buChar char="q"/>
            </a:pPr>
            <a:r>
              <a:rPr lang="en-US" sz="3889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Conflicts spill into Uganda, Rwanda, and Burundi</a:t>
            </a:r>
          </a:p>
          <a:p>
            <a:pPr marL="991378" lvl="1" indent="-571500" algn="l">
              <a:lnSpc>
                <a:spcPts val="6417"/>
              </a:lnSpc>
              <a:buFont typeface="Wingdings" panose="05000000000000000000" pitchFamily="2" charset="2"/>
              <a:buChar char="q"/>
            </a:pPr>
            <a:r>
              <a:rPr lang="en-US" sz="3889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ADF and FDLR </a:t>
            </a:r>
            <a:r>
              <a:rPr lang="en-US" sz="3889" spc="1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destabilise</a:t>
            </a:r>
            <a:r>
              <a:rPr lang="en-US" sz="3889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the entire Great Lakes region</a:t>
            </a:r>
          </a:p>
          <a:p>
            <a:pPr marL="991378" lvl="1" indent="-571500" algn="l">
              <a:lnSpc>
                <a:spcPts val="6417"/>
              </a:lnSpc>
              <a:buFont typeface="Wingdings" panose="05000000000000000000" pitchFamily="2" charset="2"/>
              <a:buChar char="q"/>
            </a:pPr>
            <a:r>
              <a:rPr lang="en-US" sz="3889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Smuggling networks finance violence via illicit trade routes</a:t>
            </a:r>
          </a:p>
          <a:p>
            <a:pPr marL="991378" lvl="1" indent="-571500" algn="l">
              <a:lnSpc>
                <a:spcPts val="6417"/>
              </a:lnSpc>
              <a:buFont typeface="Wingdings" panose="05000000000000000000" pitchFamily="2" charset="2"/>
              <a:buChar char="q"/>
            </a:pPr>
            <a:r>
              <a:rPr lang="en-US" sz="3889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COMESA is limited to data collection and dialogue forums</a:t>
            </a:r>
          </a:p>
          <a:p>
            <a:pPr marL="991378" lvl="1" indent="-571500" algn="l">
              <a:lnSpc>
                <a:spcPts val="6417"/>
              </a:lnSpc>
              <a:buFont typeface="Wingdings" panose="05000000000000000000" pitchFamily="2" charset="2"/>
              <a:buChar char="q"/>
            </a:pPr>
            <a:r>
              <a:rPr lang="en-US" sz="3889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Interventions overshadowed by ICGLR, AU, SADC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0233" y="3200812"/>
            <a:ext cx="5550930" cy="55509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62396" y="387110"/>
            <a:ext cx="12568773" cy="26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32"/>
              </a:lnSpc>
            </a:pPr>
            <a:r>
              <a:rPr lang="en-US" sz="8610" b="1" dirty="0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Case Study – Cabo Delgado (Mozambique)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-628757" y="-82444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1" y="0"/>
                </a:lnTo>
                <a:lnTo>
                  <a:pt x="5363861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7" name="Freeform 7"/>
          <p:cNvSpPr/>
          <p:nvPr/>
        </p:nvSpPr>
        <p:spPr>
          <a:xfrm>
            <a:off x="13463403" y="5676668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8" name="TextBox 8"/>
          <p:cNvSpPr txBox="1"/>
          <p:nvPr/>
        </p:nvSpPr>
        <p:spPr>
          <a:xfrm>
            <a:off x="1443648" y="3382545"/>
            <a:ext cx="16844352" cy="587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5399" lvl="1" indent="-571500" algn="l">
              <a:lnSpc>
                <a:spcPts val="6632"/>
              </a:lnSpc>
              <a:buFont typeface="Wingdings" panose="05000000000000000000" pitchFamily="2" charset="2"/>
              <a:buChar char="q"/>
            </a:pPr>
            <a:r>
              <a:rPr lang="en-US" sz="40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Islamist insurgency since 2017: poverty, marginalization, illicit trade drivers</a:t>
            </a:r>
          </a:p>
          <a:p>
            <a:pPr marL="1005399" lvl="1" indent="-571500" algn="l">
              <a:lnSpc>
                <a:spcPts val="6632"/>
              </a:lnSpc>
              <a:buFont typeface="Wingdings" panose="05000000000000000000" pitchFamily="2" charset="2"/>
              <a:buChar char="q"/>
            </a:pPr>
            <a:r>
              <a:rPr lang="en-US" sz="40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Nearly 1M displaced and 4,000+ killed by 2022</a:t>
            </a:r>
          </a:p>
          <a:p>
            <a:pPr marL="1005399" lvl="1" indent="-571500" algn="l">
              <a:lnSpc>
                <a:spcPts val="6632"/>
              </a:lnSpc>
              <a:buFont typeface="Wingdings" panose="05000000000000000000" pitchFamily="2" charset="2"/>
              <a:buChar char="q"/>
            </a:pPr>
            <a:r>
              <a:rPr lang="en-US" sz="40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LNG projects disrupted, threatening regional economies</a:t>
            </a:r>
          </a:p>
          <a:p>
            <a:pPr marL="1005399" lvl="1" indent="-571500" algn="l">
              <a:lnSpc>
                <a:spcPts val="6632"/>
              </a:lnSpc>
              <a:buFont typeface="Wingdings" panose="05000000000000000000" pitchFamily="2" charset="2"/>
              <a:buChar char="q"/>
            </a:pPr>
            <a:r>
              <a:rPr lang="en-US" sz="40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Insurgents linked to global extremist networks</a:t>
            </a:r>
          </a:p>
          <a:p>
            <a:pPr marL="1005399" lvl="1" indent="-571500" algn="l">
              <a:lnSpc>
                <a:spcPts val="6632"/>
              </a:lnSpc>
              <a:buFont typeface="Wingdings" panose="05000000000000000000" pitchFamily="2" charset="2"/>
              <a:buChar char="q"/>
            </a:pPr>
            <a:r>
              <a:rPr lang="en-US" sz="40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SADC and Rwanda led interventions, not COMESA</a:t>
            </a:r>
          </a:p>
          <a:p>
            <a:pPr marL="1005399" lvl="1" indent="-571500" algn="l">
              <a:lnSpc>
                <a:spcPts val="6632"/>
              </a:lnSpc>
              <a:buFont typeface="Wingdings" panose="05000000000000000000" pitchFamily="2" charset="2"/>
              <a:buChar char="q"/>
            </a:pPr>
            <a:r>
              <a:rPr lang="en-US" sz="40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Lack of rapid deployment highlights institutional gaps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0233" y="3200812"/>
            <a:ext cx="5550930" cy="55509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62396" y="412448"/>
            <a:ext cx="12568773" cy="26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32"/>
              </a:lnSpc>
            </a:pPr>
            <a:r>
              <a:rPr lang="en-US" sz="8610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Case Study – Horn of Africa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-628757" y="-82444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1" y="0"/>
                </a:lnTo>
                <a:lnTo>
                  <a:pt x="5363861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7" name="Freeform 7"/>
          <p:cNvSpPr/>
          <p:nvPr/>
        </p:nvSpPr>
        <p:spPr>
          <a:xfrm>
            <a:off x="13463403" y="5676668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8" name="TextBox 8"/>
          <p:cNvSpPr txBox="1"/>
          <p:nvPr/>
        </p:nvSpPr>
        <p:spPr>
          <a:xfrm>
            <a:off x="1028700" y="3241048"/>
            <a:ext cx="17264990" cy="6017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6235" lvl="1" indent="-571500" algn="l">
              <a:lnSpc>
                <a:spcPts val="6797"/>
              </a:lnSpc>
              <a:buFont typeface="Wingdings" panose="05000000000000000000" pitchFamily="2" charset="2"/>
              <a:buChar char="q"/>
            </a:pPr>
            <a:r>
              <a:rPr lang="en-US" sz="41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Conflicts: Tigray (Ethiopia), Sudan civil war, Eritrea border tensions</a:t>
            </a:r>
          </a:p>
          <a:p>
            <a:pPr marL="1016235" lvl="1" indent="-571500" algn="l">
              <a:lnSpc>
                <a:spcPts val="6797"/>
              </a:lnSpc>
              <a:buFont typeface="Wingdings" panose="05000000000000000000" pitchFamily="2" charset="2"/>
              <a:buChar char="q"/>
            </a:pPr>
            <a:r>
              <a:rPr lang="en-US" sz="41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Al-Shabaab attacks destabilize Kenya and Uganda</a:t>
            </a:r>
          </a:p>
          <a:p>
            <a:pPr marL="1016235" lvl="1" indent="-571500" algn="l">
              <a:lnSpc>
                <a:spcPts val="6797"/>
              </a:lnSpc>
              <a:buFont typeface="Wingdings" panose="05000000000000000000" pitchFamily="2" charset="2"/>
              <a:buChar char="q"/>
            </a:pPr>
            <a:r>
              <a:rPr lang="en-US" sz="41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Drought-induced famine displaces millions</a:t>
            </a:r>
          </a:p>
          <a:p>
            <a:pPr marL="1016235" lvl="1" indent="-571500" algn="l">
              <a:lnSpc>
                <a:spcPts val="6797"/>
              </a:lnSpc>
              <a:buFont typeface="Wingdings" panose="05000000000000000000" pitchFamily="2" charset="2"/>
              <a:buChar char="q"/>
            </a:pPr>
            <a:r>
              <a:rPr lang="en-US" sz="41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IGAD dominates peace mediation in the region</a:t>
            </a:r>
          </a:p>
          <a:p>
            <a:pPr marL="1016235" lvl="1" indent="-571500" algn="l">
              <a:lnSpc>
                <a:spcPts val="6797"/>
              </a:lnSpc>
              <a:buFont typeface="Wingdings" panose="05000000000000000000" pitchFamily="2" charset="2"/>
              <a:buChar char="q"/>
            </a:pPr>
            <a:r>
              <a:rPr lang="en-US" sz="41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COMESA is limited to trade-related peace initiatives</a:t>
            </a:r>
          </a:p>
          <a:p>
            <a:pPr marL="1016235" lvl="1" indent="-571500" algn="l">
              <a:lnSpc>
                <a:spcPts val="6797"/>
              </a:lnSpc>
              <a:buFont typeface="Wingdings" panose="05000000000000000000" pitchFamily="2" charset="2"/>
              <a:buChar char="q"/>
            </a:pPr>
            <a:r>
              <a:rPr lang="en-US" sz="4119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Overlaps with other RECs dilute COMESA’s role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0233" y="3200812"/>
            <a:ext cx="5550930" cy="55509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859613" y="573662"/>
            <a:ext cx="12568773" cy="26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32"/>
              </a:lnSpc>
            </a:pPr>
            <a:r>
              <a:rPr lang="en-US" sz="8610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Gaps Between Policy &amp; Practice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-628757" y="-82444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1" y="0"/>
                </a:lnTo>
                <a:lnTo>
                  <a:pt x="5363861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7" name="Freeform 7"/>
          <p:cNvSpPr/>
          <p:nvPr/>
        </p:nvSpPr>
        <p:spPr>
          <a:xfrm>
            <a:off x="13463403" y="5676668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8" name="TextBox 8"/>
          <p:cNvSpPr txBox="1"/>
          <p:nvPr/>
        </p:nvSpPr>
        <p:spPr>
          <a:xfrm>
            <a:off x="875418" y="3796707"/>
            <a:ext cx="17060312" cy="5461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42193" lvl="1" indent="-571500" algn="l">
              <a:lnSpc>
                <a:spcPts val="7194"/>
              </a:lnSpc>
              <a:buFont typeface="Wingdings" panose="05000000000000000000" pitchFamily="2" charset="2"/>
              <a:buChar char="q"/>
            </a:pPr>
            <a:r>
              <a:rPr lang="en-US" sz="4360" spc="1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Ambitious treaties vs. weak practical implementation</a:t>
            </a:r>
          </a:p>
          <a:p>
            <a:pPr marL="1042193" lvl="1" indent="-571500" algn="l">
              <a:lnSpc>
                <a:spcPts val="7194"/>
              </a:lnSpc>
              <a:buFont typeface="Wingdings" panose="05000000000000000000" pitchFamily="2" charset="2"/>
              <a:buChar char="q"/>
            </a:pPr>
            <a:r>
              <a:rPr lang="en-US" sz="4360" spc="1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Preventive diplomacy limited to elite-driven initiatives</a:t>
            </a:r>
          </a:p>
          <a:p>
            <a:pPr marL="1042193" lvl="1" indent="-571500" algn="l">
              <a:lnSpc>
                <a:spcPts val="7194"/>
              </a:lnSpc>
              <a:buFont typeface="Wingdings" panose="05000000000000000000" pitchFamily="2" charset="2"/>
              <a:buChar char="q"/>
            </a:pPr>
            <a:r>
              <a:rPr lang="en-US" sz="4360" spc="1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Gender mainstreaming is underfunded and marginalized</a:t>
            </a:r>
          </a:p>
          <a:p>
            <a:pPr marL="1042193" lvl="1" indent="-571500" algn="l">
              <a:lnSpc>
                <a:spcPts val="7194"/>
              </a:lnSpc>
              <a:buFont typeface="Wingdings" panose="05000000000000000000" pitchFamily="2" charset="2"/>
              <a:buChar char="q"/>
            </a:pPr>
            <a:r>
              <a:rPr lang="en-US" sz="4360" spc="1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Local communities excluded from decision-making</a:t>
            </a:r>
          </a:p>
          <a:p>
            <a:pPr marL="1042193" lvl="1" indent="-571500" algn="l">
              <a:lnSpc>
                <a:spcPts val="7194"/>
              </a:lnSpc>
              <a:buFont typeface="Wingdings" panose="05000000000000000000" pitchFamily="2" charset="2"/>
              <a:buChar char="q"/>
            </a:pPr>
            <a:r>
              <a:rPr lang="en-US" sz="4360" spc="1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Donor reliance creates shifting priorities</a:t>
            </a:r>
          </a:p>
          <a:p>
            <a:pPr marL="1042193" lvl="1" indent="-571500" algn="l">
              <a:lnSpc>
                <a:spcPts val="7194"/>
              </a:lnSpc>
              <a:buFont typeface="Wingdings" panose="05000000000000000000" pitchFamily="2" charset="2"/>
              <a:buChar char="q"/>
            </a:pPr>
            <a:r>
              <a:rPr lang="en-US" sz="4360" spc="13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Institutions slow to adapt to hybrid threats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0233" y="3200812"/>
            <a:ext cx="5550930" cy="55509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08767" y="396297"/>
            <a:ext cx="14950533" cy="26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32"/>
              </a:lnSpc>
            </a:pPr>
            <a:r>
              <a:rPr lang="en-US" sz="8610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Paradigm Shift – Towards Human Security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-628757" y="-82444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1" y="0"/>
                </a:lnTo>
                <a:lnTo>
                  <a:pt x="5363861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7" name="Freeform 7"/>
          <p:cNvSpPr/>
          <p:nvPr/>
        </p:nvSpPr>
        <p:spPr>
          <a:xfrm>
            <a:off x="13463403" y="5676668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8" name="TextBox 8"/>
          <p:cNvSpPr txBox="1"/>
          <p:nvPr/>
        </p:nvSpPr>
        <p:spPr>
          <a:xfrm>
            <a:off x="874503" y="3000787"/>
            <a:ext cx="17197778" cy="6411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85616" lvl="1" indent="-571500" algn="l">
              <a:lnSpc>
                <a:spcPts val="6329"/>
              </a:lnSpc>
              <a:buFont typeface="Wingdings" panose="05000000000000000000" pitchFamily="2" charset="2"/>
              <a:buChar char="q"/>
            </a:pPr>
            <a:r>
              <a:rPr lang="en-US" sz="3836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Move beyond sovereignty-focused security to people-</a:t>
            </a:r>
            <a:r>
              <a:rPr lang="en-US" sz="3836" spc="11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centred</a:t>
            </a:r>
            <a:r>
              <a:rPr lang="en-US" sz="3836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models</a:t>
            </a:r>
          </a:p>
          <a:p>
            <a:pPr marL="985616" lvl="1" indent="-571500" algn="l">
              <a:lnSpc>
                <a:spcPts val="6329"/>
              </a:lnSpc>
              <a:buFont typeface="Wingdings" panose="05000000000000000000" pitchFamily="2" charset="2"/>
              <a:buChar char="q"/>
            </a:pPr>
            <a:r>
              <a:rPr lang="en-US" sz="3836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Empower local peace infrastructures and community leaders</a:t>
            </a:r>
          </a:p>
          <a:p>
            <a:pPr marL="985616" lvl="1" indent="-571500" algn="l">
              <a:lnSpc>
                <a:spcPts val="6329"/>
              </a:lnSpc>
              <a:buFont typeface="Wingdings" panose="05000000000000000000" pitchFamily="2" charset="2"/>
              <a:buChar char="q"/>
            </a:pPr>
            <a:r>
              <a:rPr lang="en-US" sz="3836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Prioritize governance reforms: decentralization, accountability, inclusion</a:t>
            </a:r>
          </a:p>
          <a:p>
            <a:pPr marL="985616" lvl="1" indent="-571500" algn="l">
              <a:lnSpc>
                <a:spcPts val="6329"/>
              </a:lnSpc>
              <a:buFont typeface="Wingdings" panose="05000000000000000000" pitchFamily="2" charset="2"/>
              <a:buChar char="q"/>
            </a:pPr>
            <a:r>
              <a:rPr lang="en-US" sz="3836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Strengthen women’s and youth participation in peacebuilding</a:t>
            </a:r>
          </a:p>
          <a:p>
            <a:pPr marL="985616" lvl="1" indent="-571500" algn="l">
              <a:lnSpc>
                <a:spcPts val="6329"/>
              </a:lnSpc>
              <a:buFont typeface="Wingdings" panose="05000000000000000000" pitchFamily="2" charset="2"/>
              <a:buChar char="q"/>
            </a:pPr>
            <a:r>
              <a:rPr lang="en-US" sz="3836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Build trust through community–government collaboration</a:t>
            </a:r>
          </a:p>
          <a:p>
            <a:pPr marL="985616" lvl="1" indent="-571500" algn="l">
              <a:lnSpc>
                <a:spcPts val="6329"/>
              </a:lnSpc>
              <a:buFont typeface="Wingdings" panose="05000000000000000000" pitchFamily="2" charset="2"/>
              <a:buChar char="q"/>
            </a:pPr>
            <a:r>
              <a:rPr lang="en-US" sz="3836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Align COMESA security with AU Agenda 2063 and UN SDGs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0233" y="3200812"/>
            <a:ext cx="5550930" cy="55509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57599"/>
            <a:ext cx="14950533" cy="262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32"/>
              </a:lnSpc>
            </a:pPr>
            <a:r>
              <a:rPr lang="en-US" sz="8610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Peace Resilience Compact (PRC)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-628757" y="-82444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1" y="0"/>
                </a:lnTo>
                <a:lnTo>
                  <a:pt x="5363861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7" name="Freeform 7"/>
          <p:cNvSpPr/>
          <p:nvPr/>
        </p:nvSpPr>
        <p:spPr>
          <a:xfrm>
            <a:off x="13463403" y="5676668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8" name="TextBox 8"/>
          <p:cNvSpPr txBox="1"/>
          <p:nvPr/>
        </p:nvSpPr>
        <p:spPr>
          <a:xfrm>
            <a:off x="1028700" y="3572257"/>
            <a:ext cx="16960877" cy="599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Regionally owned framework under Article 3(d)</a:t>
            </a:r>
          </a:p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Principles: human security, local ownership, inclusivity</a:t>
            </a:r>
          </a:p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Conflict-sensitive trade corridors as peace dividends</a:t>
            </a:r>
          </a:p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Fusion centers for intelligence and early warning</a:t>
            </a:r>
          </a:p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Cross-border cooperation and joint development zones</a:t>
            </a:r>
          </a:p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Embeds peacebuilding in economic and governance strategies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3134633" y="-34357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3" name="Freeform 3"/>
          <p:cNvSpPr/>
          <p:nvPr/>
        </p:nvSpPr>
        <p:spPr>
          <a:xfrm flipH="1">
            <a:off x="-1950475" y="5076684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5363862" y="0"/>
                </a:moveTo>
                <a:lnTo>
                  <a:pt x="0" y="0"/>
                </a:lnTo>
                <a:lnTo>
                  <a:pt x="0" y="5610296"/>
                </a:lnTo>
                <a:lnTo>
                  <a:pt x="5363862" y="5610296"/>
                </a:lnTo>
                <a:lnTo>
                  <a:pt x="53638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4" name="AutoShape 4"/>
          <p:cNvSpPr/>
          <p:nvPr/>
        </p:nvSpPr>
        <p:spPr>
          <a:xfrm flipH="1">
            <a:off x="3489386" y="5143586"/>
            <a:ext cx="50676" cy="2805148"/>
          </a:xfrm>
          <a:prstGeom prst="line">
            <a:avLst/>
          </a:prstGeom>
          <a:ln w="9525" cap="rnd">
            <a:solidFill>
              <a:srgbClr val="002F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KE"/>
          </a:p>
        </p:txBody>
      </p:sp>
      <p:sp>
        <p:nvSpPr>
          <p:cNvPr id="5" name="AutoShape 5"/>
          <p:cNvSpPr/>
          <p:nvPr/>
        </p:nvSpPr>
        <p:spPr>
          <a:xfrm flipH="1">
            <a:off x="660324" y="5076684"/>
            <a:ext cx="71133" cy="2805148"/>
          </a:xfrm>
          <a:prstGeom prst="line">
            <a:avLst/>
          </a:prstGeom>
          <a:ln w="9525" cap="rnd">
            <a:solidFill>
              <a:srgbClr val="002F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KE"/>
          </a:p>
        </p:txBody>
      </p:sp>
      <p:sp>
        <p:nvSpPr>
          <p:cNvPr id="6" name="AutoShape 6"/>
          <p:cNvSpPr/>
          <p:nvPr/>
        </p:nvSpPr>
        <p:spPr>
          <a:xfrm>
            <a:off x="6581426" y="5143586"/>
            <a:ext cx="0" cy="2805148"/>
          </a:xfrm>
          <a:prstGeom prst="line">
            <a:avLst/>
          </a:prstGeom>
          <a:ln w="9525" cap="rnd">
            <a:solidFill>
              <a:srgbClr val="002F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KE"/>
          </a:p>
        </p:txBody>
      </p:sp>
      <p:sp>
        <p:nvSpPr>
          <p:cNvPr id="7" name="AutoShape 7"/>
          <p:cNvSpPr/>
          <p:nvPr/>
        </p:nvSpPr>
        <p:spPr>
          <a:xfrm flipH="1">
            <a:off x="9674623" y="5272999"/>
            <a:ext cx="172789" cy="2675735"/>
          </a:xfrm>
          <a:prstGeom prst="line">
            <a:avLst/>
          </a:prstGeom>
          <a:ln w="9525" cap="rnd">
            <a:solidFill>
              <a:srgbClr val="002F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KE"/>
          </a:p>
        </p:txBody>
      </p:sp>
      <p:sp>
        <p:nvSpPr>
          <p:cNvPr id="8" name="AutoShape 8"/>
          <p:cNvSpPr/>
          <p:nvPr/>
        </p:nvSpPr>
        <p:spPr>
          <a:xfrm>
            <a:off x="13752715" y="5222323"/>
            <a:ext cx="0" cy="2659509"/>
          </a:xfrm>
          <a:prstGeom prst="line">
            <a:avLst/>
          </a:prstGeom>
          <a:ln w="9525" cap="rnd">
            <a:solidFill>
              <a:srgbClr val="002F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KE"/>
          </a:p>
        </p:txBody>
      </p:sp>
      <p:sp>
        <p:nvSpPr>
          <p:cNvPr id="9" name="TextBox 9"/>
          <p:cNvSpPr txBox="1"/>
          <p:nvPr/>
        </p:nvSpPr>
        <p:spPr>
          <a:xfrm>
            <a:off x="736217" y="748801"/>
            <a:ext cx="14921849" cy="207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74"/>
              </a:lnSpc>
            </a:pPr>
            <a:r>
              <a:rPr lang="en-US" sz="7974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Agenda: Rethinking Regional Peace Architectures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6217" y="3115058"/>
            <a:ext cx="14378409" cy="127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65"/>
              </a:lnSpc>
            </a:pPr>
            <a:r>
              <a:rPr lang="en-US" sz="3896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This presentation will cover critical topics regarding COMESA's security challenges and resilience strategies.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029059"/>
            <a:ext cx="2298127" cy="253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12"/>
              </a:lnSpc>
            </a:pPr>
            <a:r>
              <a:rPr lang="en-US" sz="3086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Hybrid threats facing the COMESA region today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840098" y="5095961"/>
            <a:ext cx="2441291" cy="253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12"/>
              </a:lnSpc>
            </a:pPr>
            <a:r>
              <a:rPr lang="en-US" sz="3086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Limitations of the current security framework in COMESA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81464" y="5174698"/>
            <a:ext cx="2793159" cy="253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12"/>
              </a:lnSpc>
            </a:pPr>
            <a:r>
              <a:rPr lang="en-US" sz="3086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Exploring realism and constructivism as theoretical lenses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974661" y="5278848"/>
            <a:ext cx="2888972" cy="209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42"/>
              </a:lnSpc>
            </a:pPr>
            <a:r>
              <a:rPr lang="en-US" sz="3186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Human security issues affecting the COMESA member states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36777" y="5174698"/>
            <a:ext cx="3965498" cy="2532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12"/>
              </a:lnSpc>
            </a:pPr>
            <a:r>
              <a:rPr lang="en-US" sz="3086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Enhancing institutional resilience through effective mechanisms and strategies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259300" y="9201150"/>
            <a:ext cx="152400" cy="20955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0233" y="3200812"/>
            <a:ext cx="5550930" cy="55509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357625"/>
            <a:ext cx="14950533" cy="132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32"/>
              </a:lnSpc>
            </a:pPr>
            <a:r>
              <a:rPr lang="en-US" sz="8610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Conclusion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-628757" y="-82444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1" y="0"/>
                </a:lnTo>
                <a:lnTo>
                  <a:pt x="5363861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7" name="Freeform 7"/>
          <p:cNvSpPr/>
          <p:nvPr/>
        </p:nvSpPr>
        <p:spPr>
          <a:xfrm>
            <a:off x="13463403" y="5676668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8" name="TextBox 8"/>
          <p:cNvSpPr txBox="1"/>
          <p:nvPr/>
        </p:nvSpPr>
        <p:spPr>
          <a:xfrm>
            <a:off x="1686230" y="2012660"/>
            <a:ext cx="15998615" cy="7708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COMESA has strong frameworks but weak implementation</a:t>
            </a:r>
          </a:p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Hybrid threats demand adaptability and inclusion</a:t>
            </a:r>
          </a:p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Human security must complement state security</a:t>
            </a:r>
          </a:p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Local peace structures, women, and youth are central to solutions</a:t>
            </a:r>
          </a:p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PRC offers a holistic, sustainable peace model</a:t>
            </a:r>
          </a:p>
          <a:p>
            <a:pPr marL="1013564" lvl="1" indent="-571500" algn="l">
              <a:lnSpc>
                <a:spcPts val="6756"/>
              </a:lnSpc>
              <a:buFont typeface="Wingdings" panose="05000000000000000000" pitchFamily="2" charset="2"/>
              <a:buChar char="q"/>
            </a:pPr>
            <a:r>
              <a:rPr lang="en-US" sz="4095" spc="1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Path forward: shared prosperity, resilience, and regional trust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43000" y="1488846"/>
            <a:ext cx="16549687" cy="8050795"/>
            <a:chOff x="0" y="0"/>
            <a:chExt cx="4358765" cy="21203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58765" cy="2120374"/>
            </a:xfrm>
            <a:custGeom>
              <a:avLst/>
              <a:gdLst/>
              <a:ahLst/>
              <a:cxnLst/>
              <a:rect l="l" t="t" r="r" b="b"/>
              <a:pathLst>
                <a:path w="4358765" h="2120374">
                  <a:moveTo>
                    <a:pt x="0" y="0"/>
                  </a:moveTo>
                  <a:lnTo>
                    <a:pt x="4358765" y="0"/>
                  </a:lnTo>
                  <a:lnTo>
                    <a:pt x="4358765" y="2120374"/>
                  </a:lnTo>
                  <a:lnTo>
                    <a:pt x="0" y="21203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58765" cy="2158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155252"/>
            <a:ext cx="16230600" cy="397649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05000" y="8039100"/>
            <a:ext cx="13223798" cy="759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79"/>
              </a:lnSpc>
            </a:pPr>
            <a:r>
              <a:rPr lang="en-US" sz="48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Presented by: </a:t>
            </a:r>
            <a:r>
              <a:rPr lang="en-US" sz="4800" b="1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Singo</a:t>
            </a:r>
            <a:r>
              <a:rPr lang="en-US" sz="48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Mwachofi</a:t>
            </a:r>
            <a:r>
              <a:rPr lang="en-US" sz="4800" b="1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&amp; Barrack Ogada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117672" y="-196676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5610296"/>
                </a:moveTo>
                <a:lnTo>
                  <a:pt x="5363862" y="5610296"/>
                </a:lnTo>
                <a:lnTo>
                  <a:pt x="5363862" y="0"/>
                </a:lnTo>
                <a:lnTo>
                  <a:pt x="0" y="0"/>
                </a:lnTo>
                <a:lnTo>
                  <a:pt x="0" y="561029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3" name="AutoShape 3"/>
          <p:cNvSpPr/>
          <p:nvPr/>
        </p:nvSpPr>
        <p:spPr>
          <a:xfrm>
            <a:off x="6476564" y="2967368"/>
            <a:ext cx="9323039" cy="0"/>
          </a:xfrm>
          <a:prstGeom prst="line">
            <a:avLst/>
          </a:prstGeom>
          <a:ln w="28575" cap="rnd">
            <a:solidFill>
              <a:srgbClr val="002F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KE"/>
          </a:p>
        </p:txBody>
      </p:sp>
      <p:sp>
        <p:nvSpPr>
          <p:cNvPr id="4" name="Freeform 4"/>
          <p:cNvSpPr/>
          <p:nvPr/>
        </p:nvSpPr>
        <p:spPr>
          <a:xfrm rot="-10800000" flipV="1">
            <a:off x="-763640" y="5941983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5610296"/>
                </a:moveTo>
                <a:lnTo>
                  <a:pt x="5363862" y="5610296"/>
                </a:lnTo>
                <a:lnTo>
                  <a:pt x="5363862" y="0"/>
                </a:lnTo>
                <a:lnTo>
                  <a:pt x="0" y="0"/>
                </a:lnTo>
                <a:lnTo>
                  <a:pt x="0" y="561029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85136" y="1411692"/>
            <a:ext cx="4352508" cy="8229600"/>
            <a:chOff x="0" y="0"/>
            <a:chExt cx="3371850" cy="6375400"/>
          </a:xfrm>
        </p:grpSpPr>
        <p:sp>
          <p:nvSpPr>
            <p:cNvPr id="6" name="Freeform 6"/>
            <p:cNvSpPr/>
            <p:nvPr/>
          </p:nvSpPr>
          <p:spPr>
            <a:xfrm>
              <a:off x="12700" y="12700"/>
              <a:ext cx="3346450" cy="6350000"/>
            </a:xfrm>
            <a:custGeom>
              <a:avLst/>
              <a:gdLst/>
              <a:ahLst/>
              <a:cxnLst/>
              <a:rect l="l" t="t" r="r" b="b"/>
              <a:pathLst>
                <a:path w="3346450" h="6350000">
                  <a:moveTo>
                    <a:pt x="3346450" y="6350000"/>
                  </a:moveTo>
                  <a:lnTo>
                    <a:pt x="1403350" y="6350000"/>
                  </a:lnTo>
                  <a:cubicBezTo>
                    <a:pt x="628650" y="6350000"/>
                    <a:pt x="0" y="5721350"/>
                    <a:pt x="0" y="4946650"/>
                  </a:cubicBezTo>
                  <a:lnTo>
                    <a:pt x="0" y="0"/>
                  </a:lnTo>
                  <a:lnTo>
                    <a:pt x="1849120" y="0"/>
                  </a:lnTo>
                  <a:cubicBezTo>
                    <a:pt x="2675890" y="0"/>
                    <a:pt x="3346450" y="670560"/>
                    <a:pt x="3346450" y="1497330"/>
                  </a:cubicBezTo>
                  <a:lnTo>
                    <a:pt x="3346450" y="6350000"/>
                  </a:lnTo>
                  <a:lnTo>
                    <a:pt x="3346450" y="6350000"/>
                  </a:lnTo>
                  <a:close/>
                </a:path>
              </a:pathLst>
            </a:custGeom>
            <a:blipFill>
              <a:blip r:embed="rId4"/>
              <a:stretch>
                <a:fillRect l="-25327" t="-217" r="-24308" b="-1206"/>
              </a:stretch>
            </a:blipFill>
          </p:spPr>
          <p:txBody>
            <a:bodyPr/>
            <a:lstStyle/>
            <a:p>
              <a:endParaRPr lang="en-KE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371850" cy="6375400"/>
            </a:xfrm>
            <a:custGeom>
              <a:avLst/>
              <a:gdLst/>
              <a:ahLst/>
              <a:cxnLst/>
              <a:rect l="l" t="t" r="r" b="b"/>
              <a:pathLst>
                <a:path w="3371850" h="6375400">
                  <a:moveTo>
                    <a:pt x="3371850" y="6375400"/>
                  </a:moveTo>
                  <a:lnTo>
                    <a:pt x="1416050" y="6375400"/>
                  </a:lnTo>
                  <a:cubicBezTo>
                    <a:pt x="635000" y="6375400"/>
                    <a:pt x="0" y="5740400"/>
                    <a:pt x="0" y="4959350"/>
                  </a:cubicBezTo>
                  <a:lnTo>
                    <a:pt x="0" y="0"/>
                  </a:lnTo>
                  <a:lnTo>
                    <a:pt x="1861820" y="0"/>
                  </a:lnTo>
                  <a:cubicBezTo>
                    <a:pt x="2694940" y="0"/>
                    <a:pt x="3371850" y="676910"/>
                    <a:pt x="3371850" y="1510030"/>
                  </a:cubicBezTo>
                  <a:lnTo>
                    <a:pt x="3371850" y="6375400"/>
                  </a:lnTo>
                  <a:lnTo>
                    <a:pt x="3371850" y="6375400"/>
                  </a:lnTo>
                  <a:close/>
                  <a:moveTo>
                    <a:pt x="25400" y="25400"/>
                  </a:moveTo>
                  <a:lnTo>
                    <a:pt x="25400" y="4959350"/>
                  </a:lnTo>
                  <a:cubicBezTo>
                    <a:pt x="25400" y="5726430"/>
                    <a:pt x="648970" y="6350000"/>
                    <a:pt x="1416050" y="6350000"/>
                  </a:cubicBezTo>
                  <a:lnTo>
                    <a:pt x="3345180" y="6350000"/>
                  </a:lnTo>
                  <a:lnTo>
                    <a:pt x="3345180" y="1510030"/>
                  </a:lnTo>
                  <a:cubicBezTo>
                    <a:pt x="3346450" y="690880"/>
                    <a:pt x="2679700" y="25400"/>
                    <a:pt x="1861820" y="25400"/>
                  </a:cubicBezTo>
                  <a:lnTo>
                    <a:pt x="25400" y="25400"/>
                  </a:lnTo>
                  <a:close/>
                </a:path>
              </a:pathLst>
            </a:custGeom>
            <a:solidFill>
              <a:srgbClr val="002F6D"/>
            </a:solidFill>
          </p:spPr>
          <p:txBody>
            <a:bodyPr/>
            <a:lstStyle/>
            <a:p>
              <a:endParaRPr lang="en-KE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l">
              <a:lnSpc>
                <a:spcPts val="2555"/>
              </a:lnSpc>
              <a:spcBef>
                <a:spcPct val="0"/>
              </a:spcBef>
            </a:pPr>
            <a:r>
              <a:rPr lang="en-US" sz="1825">
                <a:solidFill>
                  <a:srgbClr val="000F22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34259" y="1181434"/>
            <a:ext cx="8701088" cy="153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8"/>
              </a:lnSpc>
            </a:pPr>
            <a:r>
              <a:rPr lang="en-US" sz="5535" b="1">
                <a:solidFill>
                  <a:srgbClr val="201D1A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Current Security Framework Limitations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41639" y="3374748"/>
            <a:ext cx="11017661" cy="5469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3432" lvl="1" indent="-457200" algn="l">
              <a:lnSpc>
                <a:spcPts val="5444"/>
              </a:lnSpc>
              <a:buFont typeface="Wingdings" panose="05000000000000000000" pitchFamily="2" charset="2"/>
              <a:buChar char="q"/>
            </a:pPr>
            <a:r>
              <a:rPr lang="en-US" sz="3299" spc="9" dirty="0">
                <a:solidFill>
                  <a:srgbClr val="000F22"/>
                </a:solidFill>
                <a:latin typeface="Poppins"/>
                <a:ea typeface="Poppins"/>
                <a:cs typeface="Poppins"/>
                <a:sym typeface="Poppins"/>
              </a:rPr>
              <a:t>Over-reliance on the state-centric model</a:t>
            </a:r>
          </a:p>
          <a:p>
            <a:pPr marL="813432" lvl="1" indent="-457200" algn="l">
              <a:lnSpc>
                <a:spcPts val="5444"/>
              </a:lnSpc>
              <a:buFont typeface="Wingdings" panose="05000000000000000000" pitchFamily="2" charset="2"/>
              <a:buChar char="q"/>
            </a:pPr>
            <a:r>
              <a:rPr lang="en-US" sz="3299" spc="9" dirty="0">
                <a:solidFill>
                  <a:srgbClr val="000F22"/>
                </a:solidFill>
                <a:latin typeface="Poppins"/>
                <a:ea typeface="Poppins"/>
                <a:cs typeface="Poppins"/>
                <a:sym typeface="Poppins"/>
              </a:rPr>
              <a:t>Fragile institutions are unable to sustain peace</a:t>
            </a:r>
          </a:p>
          <a:p>
            <a:pPr marL="813432" lvl="1" indent="-457200" algn="l">
              <a:lnSpc>
                <a:spcPts val="5444"/>
              </a:lnSpc>
              <a:buFont typeface="Wingdings" panose="05000000000000000000" pitchFamily="2" charset="2"/>
              <a:buChar char="q"/>
            </a:pPr>
            <a:r>
              <a:rPr lang="en-US" sz="3299" spc="9" dirty="0">
                <a:solidFill>
                  <a:srgbClr val="000F22"/>
                </a:solidFill>
                <a:latin typeface="Poppins"/>
                <a:ea typeface="Poppins"/>
                <a:cs typeface="Poppins"/>
                <a:sym typeface="Poppins"/>
              </a:rPr>
              <a:t>Exclusion and marginalization fuel recurring violence</a:t>
            </a:r>
          </a:p>
          <a:p>
            <a:pPr marL="813432" lvl="1" indent="-457200" algn="l">
              <a:lnSpc>
                <a:spcPts val="5444"/>
              </a:lnSpc>
              <a:buFont typeface="Wingdings" panose="05000000000000000000" pitchFamily="2" charset="2"/>
              <a:buChar char="q"/>
            </a:pPr>
            <a:r>
              <a:rPr lang="en-US" sz="3299" spc="9" dirty="0">
                <a:solidFill>
                  <a:srgbClr val="000F22"/>
                </a:solidFill>
                <a:latin typeface="Poppins"/>
                <a:ea typeface="Poppins"/>
                <a:cs typeface="Poppins"/>
                <a:sym typeface="Poppins"/>
              </a:rPr>
              <a:t>Overlaps with IGAD, SADC, and AU dilute focus</a:t>
            </a:r>
          </a:p>
          <a:p>
            <a:pPr marL="813432" lvl="1" indent="-457200" algn="l">
              <a:lnSpc>
                <a:spcPts val="5444"/>
              </a:lnSpc>
              <a:buFont typeface="Wingdings" panose="05000000000000000000" pitchFamily="2" charset="2"/>
              <a:buChar char="q"/>
            </a:pPr>
            <a:r>
              <a:rPr lang="en-US" sz="3299" spc="9" dirty="0">
                <a:solidFill>
                  <a:srgbClr val="000F22"/>
                </a:solidFill>
                <a:latin typeface="Poppins"/>
                <a:ea typeface="Poppins"/>
                <a:cs typeface="Poppins"/>
                <a:sym typeface="Poppins"/>
              </a:rPr>
              <a:t>Weak operational capacity in crisis situations</a:t>
            </a:r>
          </a:p>
          <a:p>
            <a:pPr marL="813432" lvl="1" indent="-457200" algn="l">
              <a:lnSpc>
                <a:spcPts val="5444"/>
              </a:lnSpc>
              <a:buFont typeface="Wingdings" panose="05000000000000000000" pitchFamily="2" charset="2"/>
              <a:buChar char="q"/>
            </a:pPr>
            <a:r>
              <a:rPr lang="en-US" sz="3299" spc="9" dirty="0">
                <a:solidFill>
                  <a:srgbClr val="000F22"/>
                </a:solidFill>
                <a:latin typeface="Poppins"/>
                <a:ea typeface="Poppins"/>
                <a:cs typeface="Poppins"/>
                <a:sym typeface="Poppins"/>
              </a:rPr>
              <a:t>Policy commitments often outpace practical delivery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-446644" y="-729856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0"/>
                </a:moveTo>
                <a:lnTo>
                  <a:pt x="5363862" y="0"/>
                </a:lnTo>
                <a:lnTo>
                  <a:pt x="5363862" y="5610296"/>
                </a:lnTo>
                <a:lnTo>
                  <a:pt x="0" y="56102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3" name="Freeform 3"/>
          <p:cNvSpPr/>
          <p:nvPr/>
        </p:nvSpPr>
        <p:spPr>
          <a:xfrm rot="-10800000" flipH="1">
            <a:off x="13370782" y="-729856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5363862" y="0"/>
                </a:moveTo>
                <a:lnTo>
                  <a:pt x="0" y="0"/>
                </a:lnTo>
                <a:lnTo>
                  <a:pt x="0" y="5610296"/>
                </a:lnTo>
                <a:lnTo>
                  <a:pt x="5363862" y="5610296"/>
                </a:lnTo>
                <a:lnTo>
                  <a:pt x="53638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4" name="TextBox 4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l">
              <a:lnSpc>
                <a:spcPts val="2130"/>
              </a:lnSpc>
              <a:spcBef>
                <a:spcPct val="0"/>
              </a:spcBef>
            </a:pPr>
            <a:r>
              <a:rPr lang="en-US" sz="1521">
                <a:solidFill>
                  <a:srgbClr val="000F22"/>
                </a:solidFill>
                <a:latin typeface="Canva Sans"/>
                <a:ea typeface="Canva Sans"/>
                <a:cs typeface="Canva Sans"/>
                <a:sym typeface="Canva Sans"/>
              </a:rPr>
              <a:t>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80158" y="499520"/>
            <a:ext cx="8349197" cy="115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64"/>
              </a:lnSpc>
            </a:pPr>
            <a:r>
              <a:rPr lang="en-US" sz="8207" b="1">
                <a:solidFill>
                  <a:srgbClr val="201D1A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Theoretical Lens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369496" y="2405972"/>
            <a:ext cx="539416" cy="337311"/>
            <a:chOff x="0" y="0"/>
            <a:chExt cx="1299803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9803" cy="812800"/>
            </a:xfrm>
            <a:custGeom>
              <a:avLst/>
              <a:gdLst/>
              <a:ahLst/>
              <a:cxnLst/>
              <a:rect l="l" t="t" r="r" b="b"/>
              <a:pathLst>
                <a:path w="1299803" h="812800">
                  <a:moveTo>
                    <a:pt x="59931" y="0"/>
                  </a:moveTo>
                  <a:lnTo>
                    <a:pt x="1239872" y="0"/>
                  </a:lnTo>
                  <a:cubicBezTo>
                    <a:pt x="1255767" y="0"/>
                    <a:pt x="1271011" y="6314"/>
                    <a:pt x="1282250" y="17553"/>
                  </a:cubicBezTo>
                  <a:cubicBezTo>
                    <a:pt x="1293489" y="28792"/>
                    <a:pt x="1299803" y="44036"/>
                    <a:pt x="1299803" y="59931"/>
                  </a:cubicBezTo>
                  <a:lnTo>
                    <a:pt x="1299803" y="752869"/>
                  </a:lnTo>
                  <a:cubicBezTo>
                    <a:pt x="1299803" y="785968"/>
                    <a:pt x="1272971" y="812800"/>
                    <a:pt x="1239872" y="812800"/>
                  </a:cubicBezTo>
                  <a:lnTo>
                    <a:pt x="59931" y="812800"/>
                  </a:lnTo>
                  <a:cubicBezTo>
                    <a:pt x="26832" y="812800"/>
                    <a:pt x="0" y="785968"/>
                    <a:pt x="0" y="752869"/>
                  </a:cubicBezTo>
                  <a:lnTo>
                    <a:pt x="0" y="59931"/>
                  </a:lnTo>
                  <a:cubicBezTo>
                    <a:pt x="0" y="26832"/>
                    <a:pt x="26832" y="0"/>
                    <a:pt x="59931" y="0"/>
                  </a:cubicBezTo>
                  <a:close/>
                </a:path>
              </a:pathLst>
            </a:custGeom>
            <a:solidFill>
              <a:srgbClr val="000F22"/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1299803" cy="793750"/>
            </a:xfrm>
            <a:prstGeom prst="rect">
              <a:avLst/>
            </a:prstGeom>
          </p:spPr>
          <p:txBody>
            <a:bodyPr lIns="67317" tIns="67317" rIns="67317" bIns="67317" rtlCol="0" anchor="ctr"/>
            <a:lstStyle/>
            <a:p>
              <a:pPr algn="ctr">
                <a:lnSpc>
                  <a:spcPts val="212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306468" y="2298047"/>
            <a:ext cx="11490163" cy="928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9"/>
              </a:lnSpc>
              <a:spcBef>
                <a:spcPct val="0"/>
              </a:spcBef>
            </a:pPr>
            <a:r>
              <a:rPr lang="en-US" sz="3445" b="1" spc="-68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Realism: States prioritize sovereignty, power, and security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89346" y="3361411"/>
            <a:ext cx="12831797" cy="315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6211" lvl="1" indent="-457200" algn="l">
              <a:lnSpc>
                <a:spcPts val="5028"/>
              </a:lnSpc>
              <a:buFont typeface="Wingdings" panose="05000000000000000000" pitchFamily="2" charset="2"/>
              <a:buChar char="q"/>
            </a:pPr>
            <a:r>
              <a:rPr lang="en-US" sz="3047" spc="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Security dilemma fosters mistrust and fragmented cooperation</a:t>
            </a:r>
          </a:p>
          <a:p>
            <a:pPr marL="786211" lvl="1" indent="-457200" algn="l">
              <a:lnSpc>
                <a:spcPts val="5028"/>
              </a:lnSpc>
              <a:buFont typeface="Wingdings" panose="05000000000000000000" pitchFamily="2" charset="2"/>
              <a:buChar char="q"/>
            </a:pPr>
            <a:r>
              <a:rPr lang="en-US" sz="3047" spc="9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Larger states dominate smaller ones (Egypt, Kenya vs. Comoros, Burundi)</a:t>
            </a:r>
          </a:p>
          <a:p>
            <a:pPr algn="l">
              <a:lnSpc>
                <a:spcPts val="5028"/>
              </a:lnSpc>
            </a:pPr>
            <a:endParaRPr lang="en-US" sz="3047" spc="9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369496" y="6744784"/>
            <a:ext cx="544067" cy="292031"/>
            <a:chOff x="0" y="0"/>
            <a:chExt cx="1514282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14282" cy="812800"/>
            </a:xfrm>
            <a:custGeom>
              <a:avLst/>
              <a:gdLst/>
              <a:ahLst/>
              <a:cxnLst/>
              <a:rect l="l" t="t" r="r" b="b"/>
              <a:pathLst>
                <a:path w="1514282" h="812800">
                  <a:moveTo>
                    <a:pt x="59418" y="0"/>
                  </a:moveTo>
                  <a:lnTo>
                    <a:pt x="1454864" y="0"/>
                  </a:lnTo>
                  <a:cubicBezTo>
                    <a:pt x="1470622" y="0"/>
                    <a:pt x="1485736" y="6260"/>
                    <a:pt x="1496879" y="17403"/>
                  </a:cubicBezTo>
                  <a:cubicBezTo>
                    <a:pt x="1508022" y="28546"/>
                    <a:pt x="1514282" y="43660"/>
                    <a:pt x="1514282" y="59418"/>
                  </a:cubicBezTo>
                  <a:lnTo>
                    <a:pt x="1514282" y="753382"/>
                  </a:lnTo>
                  <a:cubicBezTo>
                    <a:pt x="1514282" y="769140"/>
                    <a:pt x="1508022" y="784254"/>
                    <a:pt x="1496879" y="795397"/>
                  </a:cubicBezTo>
                  <a:cubicBezTo>
                    <a:pt x="1485736" y="806540"/>
                    <a:pt x="1470622" y="812800"/>
                    <a:pt x="1454864" y="812800"/>
                  </a:cubicBezTo>
                  <a:lnTo>
                    <a:pt x="59418" y="812800"/>
                  </a:lnTo>
                  <a:cubicBezTo>
                    <a:pt x="43660" y="812800"/>
                    <a:pt x="28546" y="806540"/>
                    <a:pt x="17403" y="795397"/>
                  </a:cubicBezTo>
                  <a:cubicBezTo>
                    <a:pt x="6260" y="784254"/>
                    <a:pt x="0" y="769140"/>
                    <a:pt x="0" y="753382"/>
                  </a:cubicBezTo>
                  <a:lnTo>
                    <a:pt x="0" y="59418"/>
                  </a:lnTo>
                  <a:cubicBezTo>
                    <a:pt x="0" y="43660"/>
                    <a:pt x="6260" y="28546"/>
                    <a:pt x="17403" y="17403"/>
                  </a:cubicBezTo>
                  <a:cubicBezTo>
                    <a:pt x="28546" y="6260"/>
                    <a:pt x="43660" y="0"/>
                    <a:pt x="59418" y="0"/>
                  </a:cubicBezTo>
                  <a:close/>
                </a:path>
              </a:pathLst>
            </a:custGeom>
            <a:solidFill>
              <a:srgbClr val="000F22"/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1514282" cy="793750"/>
            </a:xfrm>
            <a:prstGeom prst="rect">
              <a:avLst/>
            </a:prstGeom>
          </p:spPr>
          <p:txBody>
            <a:bodyPr lIns="58281" tIns="58281" rIns="58281" bIns="58281" rtlCol="0" anchor="ctr"/>
            <a:lstStyle/>
            <a:p>
              <a:pPr algn="ctr">
                <a:lnSpc>
                  <a:spcPts val="212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235379" y="6552263"/>
            <a:ext cx="13023921" cy="921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8"/>
              </a:lnSpc>
              <a:spcBef>
                <a:spcPct val="0"/>
              </a:spcBef>
            </a:pPr>
            <a:r>
              <a:rPr lang="en-US" sz="3453" b="1" spc="-69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Constructivism: Norms, trust, and identities shape security cooperation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89838" y="7607150"/>
            <a:ext cx="13524790" cy="1884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4635" lvl="1" indent="-457200" algn="l">
              <a:lnSpc>
                <a:spcPts val="5004"/>
              </a:lnSpc>
              <a:buFont typeface="Wingdings" panose="05000000000000000000" pitchFamily="2" charset="2"/>
              <a:buChar char="q"/>
            </a:pPr>
            <a:r>
              <a:rPr lang="en-US" sz="3033" spc="9" dirty="0">
                <a:solidFill>
                  <a:srgbClr val="000F22"/>
                </a:solidFill>
                <a:latin typeface="Poppins"/>
                <a:ea typeface="Poppins"/>
                <a:cs typeface="Poppins"/>
                <a:sym typeface="Poppins"/>
              </a:rPr>
              <a:t>COMESA reflects the African principle of “African solutions to African problems”</a:t>
            </a:r>
          </a:p>
          <a:p>
            <a:pPr marL="784635" lvl="1" indent="-457200" algn="l">
              <a:lnSpc>
                <a:spcPts val="5004"/>
              </a:lnSpc>
              <a:buFont typeface="Wingdings" panose="05000000000000000000" pitchFamily="2" charset="2"/>
              <a:buChar char="q"/>
            </a:pPr>
            <a:r>
              <a:rPr lang="en-US" sz="3033" spc="9" dirty="0">
                <a:solidFill>
                  <a:srgbClr val="000F22"/>
                </a:solidFill>
                <a:latin typeface="Poppins"/>
                <a:ea typeface="Poppins"/>
                <a:cs typeface="Poppins"/>
                <a:sym typeface="Poppins"/>
              </a:rPr>
              <a:t>Resistance to supranational authority slows norm diffusion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339957" y="-71918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5610295"/>
                </a:moveTo>
                <a:lnTo>
                  <a:pt x="5363862" y="5610295"/>
                </a:lnTo>
                <a:lnTo>
                  <a:pt x="5363862" y="0"/>
                </a:lnTo>
                <a:lnTo>
                  <a:pt x="0" y="0"/>
                </a:lnTo>
                <a:lnTo>
                  <a:pt x="0" y="561029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3" name="Freeform 3"/>
          <p:cNvSpPr/>
          <p:nvPr/>
        </p:nvSpPr>
        <p:spPr>
          <a:xfrm flipH="1" flipV="1">
            <a:off x="-415819" y="-71918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5363862" y="5610295"/>
                </a:moveTo>
                <a:lnTo>
                  <a:pt x="0" y="5610295"/>
                </a:lnTo>
                <a:lnTo>
                  <a:pt x="0" y="0"/>
                </a:lnTo>
                <a:lnTo>
                  <a:pt x="5363862" y="0"/>
                </a:lnTo>
                <a:lnTo>
                  <a:pt x="5363862" y="561029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grpSp>
        <p:nvGrpSpPr>
          <p:cNvPr id="4" name="Group 4"/>
          <p:cNvGrpSpPr/>
          <p:nvPr/>
        </p:nvGrpSpPr>
        <p:grpSpPr>
          <a:xfrm>
            <a:off x="1237583" y="2016612"/>
            <a:ext cx="4217984" cy="3652584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 rot="24000">
              <a:off x="52" y="-7429"/>
              <a:ext cx="4282336" cy="3723258"/>
            </a:xfrm>
            <a:custGeom>
              <a:avLst/>
              <a:gdLst/>
              <a:ahLst/>
              <a:cxnLst/>
              <a:rect l="l" t="t" r="r" b="b"/>
              <a:pathLst>
                <a:path w="4282336" h="3723258">
                  <a:moveTo>
                    <a:pt x="3198807" y="0"/>
                  </a:moveTo>
                  <a:lnTo>
                    <a:pt x="1057639" y="14948"/>
                  </a:lnTo>
                  <a:lnTo>
                    <a:pt x="0" y="1876577"/>
                  </a:lnTo>
                  <a:lnTo>
                    <a:pt x="1083529" y="3723258"/>
                  </a:lnTo>
                  <a:lnTo>
                    <a:pt x="3224697" y="3708310"/>
                  </a:lnTo>
                  <a:lnTo>
                    <a:pt x="4282336" y="1846681"/>
                  </a:lnTo>
                  <a:close/>
                </a:path>
              </a:pathLst>
            </a:custGeom>
            <a:blipFill>
              <a:blip r:embed="rId4"/>
              <a:stretch>
                <a:fillRect l="-25118" t="-349" r="-25696" b="-15218"/>
              </a:stretch>
            </a:blipFill>
          </p:spPr>
          <p:txBody>
            <a:bodyPr/>
            <a:lstStyle/>
            <a:p>
              <a:endParaRPr lang="en-K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468250" y="2016612"/>
            <a:ext cx="4217984" cy="3652584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2631" t="-45585" r="-2631" b="-36864"/>
              </a:stretch>
            </a:blipFill>
          </p:spPr>
          <p:txBody>
            <a:bodyPr/>
            <a:lstStyle/>
            <a:p>
              <a:endParaRPr lang="en-KE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355075" y="2016612"/>
            <a:ext cx="3652584" cy="3652584"/>
            <a:chOff x="0" y="0"/>
            <a:chExt cx="6311900" cy="6311900"/>
          </a:xfrm>
        </p:grpSpPr>
        <p:sp>
          <p:nvSpPr>
            <p:cNvPr id="9" name="Freeform 9"/>
            <p:cNvSpPr/>
            <p:nvPr/>
          </p:nvSpPr>
          <p:spPr>
            <a:xfrm rot="-822000">
              <a:off x="-647685" y="-647685"/>
              <a:ext cx="7607269" cy="7607269"/>
            </a:xfrm>
            <a:custGeom>
              <a:avLst/>
              <a:gdLst/>
              <a:ahLst/>
              <a:cxnLst/>
              <a:rect l="l" t="t" r="r" b="b"/>
              <a:pathLst>
                <a:path w="7607269" h="7607269">
                  <a:moveTo>
                    <a:pt x="1490989" y="0"/>
                  </a:moveTo>
                  <a:lnTo>
                    <a:pt x="7607270" y="1490989"/>
                  </a:lnTo>
                  <a:lnTo>
                    <a:pt x="6116281" y="7607270"/>
                  </a:lnTo>
                  <a:lnTo>
                    <a:pt x="0" y="6116281"/>
                  </a:lnTo>
                  <a:close/>
                </a:path>
              </a:pathLst>
            </a:custGeom>
            <a:blipFill>
              <a:blip r:embed="rId6"/>
              <a:stretch>
                <a:fillRect l="-21534" t="-54282" r="-12772" b="-46926"/>
              </a:stretch>
            </a:blipFill>
          </p:spPr>
          <p:txBody>
            <a:bodyPr/>
            <a:lstStyle/>
            <a:p>
              <a:endParaRPr lang="en-K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311900" cy="6311900"/>
            </a:xfrm>
            <a:custGeom>
              <a:avLst/>
              <a:gdLst/>
              <a:ahLst/>
              <a:cxnLst/>
              <a:rect l="l" t="t" r="r" b="b"/>
              <a:pathLst>
                <a:path w="6311900" h="6311900">
                  <a:moveTo>
                    <a:pt x="6311900" y="6311900"/>
                  </a:moveTo>
                  <a:lnTo>
                    <a:pt x="0" y="6311900"/>
                  </a:lnTo>
                  <a:lnTo>
                    <a:pt x="0" y="0"/>
                  </a:lnTo>
                  <a:lnTo>
                    <a:pt x="6311900" y="0"/>
                  </a:lnTo>
                  <a:lnTo>
                    <a:pt x="6311900" y="6311900"/>
                  </a:lnTo>
                  <a:close/>
                  <a:moveTo>
                    <a:pt x="16510" y="6295390"/>
                  </a:moveTo>
                  <a:lnTo>
                    <a:pt x="6295390" y="6295390"/>
                  </a:lnTo>
                  <a:lnTo>
                    <a:pt x="6295390" y="16510"/>
                  </a:lnTo>
                  <a:lnTo>
                    <a:pt x="16510" y="16510"/>
                  </a:lnTo>
                  <a:lnTo>
                    <a:pt x="16510" y="6295390"/>
                  </a:lnTo>
                  <a:close/>
                </a:path>
              </a:pathLst>
            </a:custGeom>
            <a:solidFill>
              <a:srgbClr val="002F6D"/>
            </a:solidFill>
          </p:spPr>
          <p:txBody>
            <a:bodyPr/>
            <a:lstStyle/>
            <a:p>
              <a:endParaRPr lang="en-K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68637" y="419100"/>
            <a:ext cx="1581759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08"/>
              </a:lnSpc>
              <a:spcBef>
                <a:spcPct val="0"/>
              </a:spcBef>
            </a:pPr>
            <a:r>
              <a:rPr lang="en-US" sz="7923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Hybrid Threats</a:t>
            </a:r>
          </a:p>
        </p:txBody>
      </p:sp>
      <p:sp>
        <p:nvSpPr>
          <p:cNvPr id="12" name="AutoShape 12"/>
          <p:cNvSpPr/>
          <p:nvPr/>
        </p:nvSpPr>
        <p:spPr>
          <a:xfrm flipH="1">
            <a:off x="1253371" y="6195743"/>
            <a:ext cx="0" cy="1825685"/>
          </a:xfrm>
          <a:prstGeom prst="line">
            <a:avLst/>
          </a:prstGeom>
          <a:ln w="9525" cap="rnd">
            <a:solidFill>
              <a:srgbClr val="002F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KE"/>
          </a:p>
        </p:txBody>
      </p:sp>
      <p:sp>
        <p:nvSpPr>
          <p:cNvPr id="13" name="AutoShape 13"/>
          <p:cNvSpPr/>
          <p:nvPr/>
        </p:nvSpPr>
        <p:spPr>
          <a:xfrm flipH="1">
            <a:off x="6966932" y="6195743"/>
            <a:ext cx="0" cy="1825685"/>
          </a:xfrm>
          <a:prstGeom prst="line">
            <a:avLst/>
          </a:prstGeom>
          <a:ln w="9525" cap="rnd">
            <a:solidFill>
              <a:srgbClr val="002F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KE"/>
          </a:p>
        </p:txBody>
      </p:sp>
      <p:sp>
        <p:nvSpPr>
          <p:cNvPr id="14" name="AutoShape 14"/>
          <p:cNvSpPr/>
          <p:nvPr/>
        </p:nvSpPr>
        <p:spPr>
          <a:xfrm>
            <a:off x="12680492" y="6195743"/>
            <a:ext cx="0" cy="1825685"/>
          </a:xfrm>
          <a:prstGeom prst="line">
            <a:avLst/>
          </a:prstGeom>
          <a:ln w="9525" cap="rnd">
            <a:solidFill>
              <a:srgbClr val="002F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KE"/>
          </a:p>
        </p:txBody>
      </p:sp>
      <p:sp>
        <p:nvSpPr>
          <p:cNvPr id="15" name="TextBox 15"/>
          <p:cNvSpPr txBox="1"/>
          <p:nvPr/>
        </p:nvSpPr>
        <p:spPr>
          <a:xfrm>
            <a:off x="13066255" y="6009408"/>
            <a:ext cx="4002008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79"/>
              </a:lnSpc>
              <a:spcBef>
                <a:spcPct val="0"/>
              </a:spcBef>
            </a:pPr>
            <a:r>
              <a:rPr lang="en-US" sz="3599" b="1" u="none" strike="noStrike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Organized Crime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066255" y="6954289"/>
            <a:ext cx="4888833" cy="224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53"/>
              </a:lnSpc>
              <a:spcBef>
                <a:spcPct val="0"/>
              </a:spcBef>
            </a:pPr>
            <a:r>
              <a:rPr lang="en-US" sz="3426" u="none" strike="noStrike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Organized crime undermines governance and </a:t>
            </a:r>
            <a:r>
              <a:rPr lang="en-US" sz="3426" b="1" u="none" strike="noStrike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fuels corruption</a:t>
            </a:r>
            <a:r>
              <a:rPr lang="en-US" sz="3426" u="none" strike="noStrike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 in societies.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487848" y="6009408"/>
            <a:ext cx="4008123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79"/>
              </a:lnSpc>
              <a:spcBef>
                <a:spcPct val="0"/>
              </a:spcBef>
            </a:pPr>
            <a:r>
              <a:rPr lang="en-US" sz="3599" b="1" u="none" strike="noStrike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Cyber-attacks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55075" y="6881133"/>
            <a:ext cx="5327798" cy="224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53"/>
              </a:lnSpc>
              <a:spcBef>
                <a:spcPct val="0"/>
              </a:spcBef>
            </a:pPr>
            <a:r>
              <a:rPr lang="en-US" sz="3426" u="none" strike="noStrike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Cyber-attacks target critical infrastructure, threatening </a:t>
            </a:r>
            <a:r>
              <a:rPr lang="en-US" sz="3426" b="1" u="none" strike="noStrike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economic resilience</a:t>
            </a:r>
            <a:r>
              <a:rPr lang="en-US" sz="3426" u="none" strike="noStrike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 and safety.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38986" y="6009408"/>
            <a:ext cx="4008733" cy="592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79"/>
              </a:lnSpc>
              <a:spcBef>
                <a:spcPct val="0"/>
              </a:spcBef>
            </a:pPr>
            <a:r>
              <a:rPr lang="en-US" sz="3599" b="1" u="none" strike="noStrike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Terrorism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35115" y="7015811"/>
            <a:ext cx="4946055" cy="224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53"/>
              </a:lnSpc>
              <a:spcBef>
                <a:spcPct val="0"/>
              </a:spcBef>
            </a:pPr>
            <a:r>
              <a:rPr lang="en-US" sz="3426" u="none" strike="noStrike" dirty="0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Terrorism poses a significant threat to </a:t>
            </a:r>
            <a:r>
              <a:rPr lang="en-US" sz="3426" u="none" strike="noStrike" dirty="0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regional stability</a:t>
            </a:r>
            <a:r>
              <a:rPr lang="en-US" sz="3426" u="none" strike="noStrike" dirty="0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 and security.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l">
              <a:lnSpc>
                <a:spcPts val="2013"/>
              </a:lnSpc>
              <a:spcBef>
                <a:spcPct val="0"/>
              </a:spcBef>
            </a:pPr>
            <a:r>
              <a:rPr lang="en-US" sz="1438">
                <a:solidFill>
                  <a:srgbClr val="000F22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339957" y="-71918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5610295"/>
                </a:moveTo>
                <a:lnTo>
                  <a:pt x="5363862" y="5610295"/>
                </a:lnTo>
                <a:lnTo>
                  <a:pt x="5363862" y="0"/>
                </a:lnTo>
                <a:lnTo>
                  <a:pt x="0" y="0"/>
                </a:lnTo>
                <a:lnTo>
                  <a:pt x="0" y="561029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3" name="Freeform 3"/>
          <p:cNvSpPr/>
          <p:nvPr/>
        </p:nvSpPr>
        <p:spPr>
          <a:xfrm flipH="1" flipV="1">
            <a:off x="-415819" y="-719189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5363862" y="5610295"/>
                </a:moveTo>
                <a:lnTo>
                  <a:pt x="0" y="5610295"/>
                </a:lnTo>
                <a:lnTo>
                  <a:pt x="0" y="0"/>
                </a:lnTo>
                <a:lnTo>
                  <a:pt x="5363862" y="0"/>
                </a:lnTo>
                <a:lnTo>
                  <a:pt x="5363862" y="561029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grpSp>
        <p:nvGrpSpPr>
          <p:cNvPr id="4" name="Group 4"/>
          <p:cNvGrpSpPr/>
          <p:nvPr/>
        </p:nvGrpSpPr>
        <p:grpSpPr>
          <a:xfrm>
            <a:off x="1028700" y="1852650"/>
            <a:ext cx="4217984" cy="3652584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 rot="72000">
              <a:off x="470" y="-22015"/>
              <a:ext cx="4281501" cy="3752429"/>
            </a:xfrm>
            <a:custGeom>
              <a:avLst/>
              <a:gdLst/>
              <a:ahLst/>
              <a:cxnLst/>
              <a:rect l="l" t="t" r="r" b="b"/>
              <a:pathLst>
                <a:path w="4281501" h="3752429">
                  <a:moveTo>
                    <a:pt x="3172294" y="0"/>
                  </a:moveTo>
                  <a:lnTo>
                    <a:pt x="1031543" y="44843"/>
                  </a:lnTo>
                  <a:lnTo>
                    <a:pt x="0" y="1921057"/>
                  </a:lnTo>
                  <a:lnTo>
                    <a:pt x="1109206" y="3752430"/>
                  </a:lnTo>
                  <a:lnTo>
                    <a:pt x="3249957" y="3707587"/>
                  </a:lnTo>
                  <a:lnTo>
                    <a:pt x="4281501" y="1831373"/>
                  </a:lnTo>
                  <a:close/>
                </a:path>
              </a:pathLst>
            </a:custGeom>
            <a:blipFill>
              <a:blip r:embed="rId4"/>
              <a:stretch>
                <a:fillRect l="-28326" t="-2124" r="-28515" b="-12406"/>
              </a:stretch>
            </a:blipFill>
          </p:spPr>
          <p:txBody>
            <a:bodyPr/>
            <a:lstStyle/>
            <a:p>
              <a:endParaRPr lang="en-K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664704" y="1852650"/>
            <a:ext cx="4217984" cy="3652584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14987" r="-14987"/>
              </a:stretch>
            </a:blipFill>
          </p:spPr>
          <p:txBody>
            <a:bodyPr/>
            <a:lstStyle/>
            <a:p>
              <a:endParaRPr lang="en-KE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951143" y="1852650"/>
            <a:ext cx="3652584" cy="3652584"/>
            <a:chOff x="0" y="0"/>
            <a:chExt cx="6311900" cy="6311900"/>
          </a:xfrm>
        </p:grpSpPr>
        <p:sp>
          <p:nvSpPr>
            <p:cNvPr id="9" name="Freeform 9"/>
            <p:cNvSpPr/>
            <p:nvPr/>
          </p:nvSpPr>
          <p:spPr>
            <a:xfrm rot="-59999">
              <a:off x="-46200" y="-46200"/>
              <a:ext cx="6404301" cy="6404301"/>
            </a:xfrm>
            <a:custGeom>
              <a:avLst/>
              <a:gdLst/>
              <a:ahLst/>
              <a:cxnLst/>
              <a:rect l="l" t="t" r="r" b="b"/>
              <a:pathLst>
                <a:path w="6404301" h="6404301">
                  <a:moveTo>
                    <a:pt x="109869" y="0"/>
                  </a:moveTo>
                  <a:lnTo>
                    <a:pt x="6404301" y="109869"/>
                  </a:lnTo>
                  <a:lnTo>
                    <a:pt x="6294431" y="6404301"/>
                  </a:lnTo>
                  <a:lnTo>
                    <a:pt x="0" y="6294431"/>
                  </a:lnTo>
                  <a:close/>
                </a:path>
              </a:pathLst>
            </a:custGeom>
            <a:blipFill>
              <a:blip r:embed="rId6"/>
              <a:stretch>
                <a:fillRect l="-36721" t="-763" r="-16698" b="-1452"/>
              </a:stretch>
            </a:blipFill>
          </p:spPr>
          <p:txBody>
            <a:bodyPr/>
            <a:lstStyle/>
            <a:p>
              <a:endParaRPr lang="en-K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311900" cy="6311900"/>
            </a:xfrm>
            <a:custGeom>
              <a:avLst/>
              <a:gdLst/>
              <a:ahLst/>
              <a:cxnLst/>
              <a:rect l="l" t="t" r="r" b="b"/>
              <a:pathLst>
                <a:path w="6311900" h="6311900">
                  <a:moveTo>
                    <a:pt x="6311900" y="6311900"/>
                  </a:moveTo>
                  <a:lnTo>
                    <a:pt x="0" y="6311900"/>
                  </a:lnTo>
                  <a:lnTo>
                    <a:pt x="0" y="0"/>
                  </a:lnTo>
                  <a:lnTo>
                    <a:pt x="6311900" y="0"/>
                  </a:lnTo>
                  <a:lnTo>
                    <a:pt x="6311900" y="6311900"/>
                  </a:lnTo>
                  <a:close/>
                  <a:moveTo>
                    <a:pt x="16510" y="6295390"/>
                  </a:moveTo>
                  <a:lnTo>
                    <a:pt x="6295390" y="6295390"/>
                  </a:lnTo>
                  <a:lnTo>
                    <a:pt x="6295390" y="16510"/>
                  </a:lnTo>
                  <a:lnTo>
                    <a:pt x="16510" y="16510"/>
                  </a:lnTo>
                  <a:lnTo>
                    <a:pt x="16510" y="6295390"/>
                  </a:lnTo>
                  <a:close/>
                </a:path>
              </a:pathLst>
            </a:custGeom>
            <a:solidFill>
              <a:srgbClr val="002F6D"/>
            </a:solidFill>
          </p:spPr>
          <p:txBody>
            <a:bodyPr/>
            <a:lstStyle/>
            <a:p>
              <a:endParaRPr lang="en-K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35202" y="528675"/>
            <a:ext cx="15817597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08"/>
              </a:lnSpc>
              <a:spcBef>
                <a:spcPct val="0"/>
              </a:spcBef>
            </a:pPr>
            <a:r>
              <a:rPr lang="en-US" sz="5923" b="1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Human Security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285992" y="5582387"/>
            <a:ext cx="4002008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69"/>
              </a:lnSpc>
              <a:spcBef>
                <a:spcPct val="0"/>
              </a:spcBef>
            </a:pPr>
            <a:r>
              <a:rPr lang="en-US" sz="3899" b="1" u="none" strike="noStrike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GBV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51143" y="5582387"/>
            <a:ext cx="4008123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69"/>
              </a:lnSpc>
              <a:spcBef>
                <a:spcPct val="0"/>
              </a:spcBef>
            </a:pPr>
            <a:r>
              <a:rPr lang="en-US" sz="3899" b="1" u="none" strike="noStrike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Food Insecurity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7299" y="5582387"/>
            <a:ext cx="4008733" cy="6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69"/>
              </a:lnSpc>
              <a:spcBef>
                <a:spcPct val="0"/>
              </a:spcBef>
            </a:pPr>
            <a:r>
              <a:rPr lang="en-US" sz="3899" b="1" u="none" strike="noStrike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Displacement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259300" y="9229725"/>
            <a:ext cx="152400" cy="18097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l">
              <a:lnSpc>
                <a:spcPts val="2013"/>
              </a:lnSpc>
              <a:spcBef>
                <a:spcPct val="0"/>
              </a:spcBef>
            </a:pPr>
            <a:r>
              <a:rPr lang="en-US" sz="1438">
                <a:solidFill>
                  <a:srgbClr val="000F22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37583" y="6456782"/>
            <a:ext cx="16072634" cy="3612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1126" lvl="1" indent="-457200" algn="l">
              <a:lnSpc>
                <a:spcPts val="5715"/>
              </a:lnSpc>
              <a:buFont typeface="Wingdings" panose="05000000000000000000" pitchFamily="2" charset="2"/>
              <a:buChar char="q"/>
            </a:pPr>
            <a:r>
              <a:rPr lang="en-US" sz="3463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Shifts focus from states to communities and individuals</a:t>
            </a:r>
          </a:p>
          <a:p>
            <a:pPr marL="831126" lvl="1" indent="-457200" algn="l">
              <a:lnSpc>
                <a:spcPts val="5715"/>
              </a:lnSpc>
              <a:buFont typeface="Wingdings" panose="05000000000000000000" pitchFamily="2" charset="2"/>
              <a:buChar char="q"/>
            </a:pPr>
            <a:r>
              <a:rPr lang="en-US" sz="3463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Defined by freedom from fear, want, and indignity (UNDP 1994)</a:t>
            </a:r>
          </a:p>
          <a:p>
            <a:pPr marL="831126" lvl="1" indent="-457200" algn="l">
              <a:lnSpc>
                <a:spcPts val="5715"/>
              </a:lnSpc>
              <a:buFont typeface="Wingdings" panose="05000000000000000000" pitchFamily="2" charset="2"/>
              <a:buChar char="q"/>
            </a:pPr>
            <a:r>
              <a:rPr lang="en-US" sz="3463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Conflict-affected communities are most vulnerable</a:t>
            </a:r>
          </a:p>
          <a:p>
            <a:pPr marL="831126" lvl="1" indent="-457200" algn="l">
              <a:lnSpc>
                <a:spcPts val="5715"/>
              </a:lnSpc>
              <a:buFont typeface="Wingdings" panose="05000000000000000000" pitchFamily="2" charset="2"/>
              <a:buChar char="q"/>
            </a:pPr>
            <a:r>
              <a:rPr lang="en-US" sz="3463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Prioritizes dignity, livelihoods, and protection of civilians</a:t>
            </a:r>
          </a:p>
          <a:p>
            <a:pPr marL="831126" lvl="1" indent="-457200" algn="l">
              <a:lnSpc>
                <a:spcPts val="5715"/>
              </a:lnSpc>
              <a:buFont typeface="Wingdings" panose="05000000000000000000" pitchFamily="2" charset="2"/>
              <a:buChar char="q"/>
            </a:pPr>
            <a:r>
              <a:rPr lang="en-US" sz="3463" spc="1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Critical to sustainable and inclusive peacebuilding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>
            <a:off x="13240594" y="-729856"/>
            <a:ext cx="5494050" cy="5746466"/>
          </a:xfrm>
          <a:custGeom>
            <a:avLst/>
            <a:gdLst/>
            <a:ahLst/>
            <a:cxnLst/>
            <a:rect l="l" t="t" r="r" b="b"/>
            <a:pathLst>
              <a:path w="5494050" h="5746466">
                <a:moveTo>
                  <a:pt x="5494050" y="0"/>
                </a:moveTo>
                <a:lnTo>
                  <a:pt x="0" y="0"/>
                </a:lnTo>
                <a:lnTo>
                  <a:pt x="0" y="5746466"/>
                </a:lnTo>
                <a:lnTo>
                  <a:pt x="5494050" y="5746466"/>
                </a:lnTo>
                <a:lnTo>
                  <a:pt x="54940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5335801" cy="10287000"/>
            <a:chOff x="0" y="0"/>
            <a:chExt cx="812800" cy="15670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567014"/>
            </a:xfrm>
            <a:custGeom>
              <a:avLst/>
              <a:gdLst/>
              <a:ahLst/>
              <a:cxnLst/>
              <a:rect l="l" t="t" r="r" b="b"/>
              <a:pathLst>
                <a:path w="812800" h="1567014">
                  <a:moveTo>
                    <a:pt x="0" y="0"/>
                  </a:moveTo>
                  <a:lnTo>
                    <a:pt x="812800" y="0"/>
                  </a:lnTo>
                  <a:lnTo>
                    <a:pt x="812800" y="1567014"/>
                  </a:lnTo>
                  <a:lnTo>
                    <a:pt x="0" y="1567014"/>
                  </a:lnTo>
                  <a:close/>
                </a:path>
              </a:pathLst>
            </a:custGeom>
            <a:blipFill>
              <a:blip r:embed="rId4"/>
              <a:stretch>
                <a:fillRect l="-110077" t="-10676" r="-103709"/>
              </a:stretch>
            </a:blipFill>
          </p:spPr>
          <p:txBody>
            <a:bodyPr/>
            <a:lstStyle/>
            <a:p>
              <a:endParaRPr lang="en-KE"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213731" y="4458061"/>
            <a:ext cx="5763263" cy="6028046"/>
          </a:xfrm>
          <a:custGeom>
            <a:avLst/>
            <a:gdLst/>
            <a:ahLst/>
            <a:cxnLst/>
            <a:rect l="l" t="t" r="r" b="b"/>
            <a:pathLst>
              <a:path w="5763263" h="6028046">
                <a:moveTo>
                  <a:pt x="5763263" y="0"/>
                </a:moveTo>
                <a:lnTo>
                  <a:pt x="0" y="0"/>
                </a:lnTo>
                <a:lnTo>
                  <a:pt x="0" y="6028046"/>
                </a:lnTo>
                <a:lnTo>
                  <a:pt x="5763263" y="6028046"/>
                </a:lnTo>
                <a:lnTo>
                  <a:pt x="57632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6" name="TextBox 6"/>
          <p:cNvSpPr txBox="1"/>
          <p:nvPr/>
        </p:nvSpPr>
        <p:spPr>
          <a:xfrm>
            <a:off x="6155524" y="924177"/>
            <a:ext cx="11103776" cy="242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69"/>
              </a:lnSpc>
              <a:spcBef>
                <a:spcPct val="0"/>
              </a:spcBef>
            </a:pPr>
            <a:r>
              <a:rPr lang="en-US" sz="7974" b="1" u="none" strike="noStrike">
                <a:solidFill>
                  <a:srgbClr val="000000"/>
                </a:solidFill>
                <a:latin typeface="Play Bold"/>
                <a:ea typeface="Play Bold"/>
                <a:cs typeface="Play Bold"/>
                <a:sym typeface="Play Bold"/>
              </a:rPr>
              <a:t>Enhancing Institutional Resilience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155524" y="3847826"/>
            <a:ext cx="12132476" cy="61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09"/>
              </a:lnSpc>
              <a:spcBef>
                <a:spcPct val="0"/>
              </a:spcBef>
            </a:pPr>
            <a:r>
              <a:rPr lang="en-US" sz="3699" u="none" strike="noStrike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Key mechanisms supporting regional peace and stability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079054" y="4893852"/>
            <a:ext cx="5628358" cy="3427431"/>
            <a:chOff x="0" y="-38100"/>
            <a:chExt cx="7504478" cy="4569909"/>
          </a:xfrm>
        </p:grpSpPr>
        <p:sp>
          <p:nvSpPr>
            <p:cNvPr id="9" name="TextBox 9"/>
            <p:cNvSpPr txBox="1"/>
            <p:nvPr/>
          </p:nvSpPr>
          <p:spPr>
            <a:xfrm>
              <a:off x="0" y="-38100"/>
              <a:ext cx="7504478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59"/>
                </a:lnSpc>
                <a:spcBef>
                  <a:spcPct val="0"/>
                </a:spcBef>
              </a:pPr>
              <a:r>
                <a:rPr lang="en-US" sz="3199" b="1" u="none" strike="noStrike">
                  <a:solidFill>
                    <a:srgbClr val="000F22"/>
                  </a:solidFill>
                  <a:latin typeface="Play Bold"/>
                  <a:ea typeface="Play Bold"/>
                  <a:cs typeface="Play Bold"/>
                  <a:sym typeface="Play Bold"/>
                </a:rPr>
                <a:t>CEWARN (Early Warning)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247234"/>
              <a:ext cx="7504478" cy="3284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81049" lvl="1" indent="-457200" algn="l">
                <a:lnSpc>
                  <a:spcPts val="3899"/>
                </a:lnSpc>
                <a:buFont typeface="Wingdings" panose="05000000000000000000" pitchFamily="2" charset="2"/>
                <a:buChar char="q"/>
              </a:pPr>
              <a:r>
                <a:rPr lang="en-US" sz="2999" u="none" strike="noStrike" dirty="0">
                  <a:solidFill>
                    <a:srgbClr val="000F22"/>
                  </a:solidFill>
                  <a:latin typeface="Play"/>
                  <a:ea typeface="Play"/>
                  <a:cs typeface="Play"/>
                  <a:sym typeface="Play"/>
                </a:rPr>
                <a:t>Monitoring conflict indicators</a:t>
              </a:r>
            </a:p>
            <a:p>
              <a:pPr marL="781049" lvl="1" indent="-457200" algn="l">
                <a:lnSpc>
                  <a:spcPts val="3899"/>
                </a:lnSpc>
                <a:buFont typeface="Wingdings" panose="05000000000000000000" pitchFamily="2" charset="2"/>
                <a:buChar char="q"/>
              </a:pPr>
              <a:r>
                <a:rPr lang="en-US" sz="2999" u="none" strike="noStrike" dirty="0">
                  <a:solidFill>
                    <a:srgbClr val="000F22"/>
                  </a:solidFill>
                  <a:latin typeface="Play"/>
                  <a:ea typeface="Play"/>
                  <a:cs typeface="Play"/>
                  <a:sym typeface="Play"/>
                </a:rPr>
                <a:t>Timely information dissemination</a:t>
              </a:r>
            </a:p>
            <a:p>
              <a:pPr marL="781049" lvl="1" indent="-457200" algn="l">
                <a:lnSpc>
                  <a:spcPts val="3899"/>
                </a:lnSpc>
                <a:buFont typeface="Wingdings" panose="05000000000000000000" pitchFamily="2" charset="2"/>
                <a:buChar char="q"/>
              </a:pPr>
              <a:r>
                <a:rPr lang="en-US" sz="2999" u="none" strike="noStrike" dirty="0">
                  <a:solidFill>
                    <a:srgbClr val="000F22"/>
                  </a:solidFill>
                  <a:latin typeface="Play"/>
                  <a:ea typeface="Play"/>
                  <a:cs typeface="Play"/>
                  <a:sym typeface="Play"/>
                </a:rPr>
                <a:t>Engaging local communities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36758" y="4893852"/>
            <a:ext cx="6047188" cy="4451444"/>
            <a:chOff x="0" y="-38100"/>
            <a:chExt cx="8062917" cy="593525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38100"/>
              <a:ext cx="8062917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59"/>
                </a:lnSpc>
                <a:spcBef>
                  <a:spcPct val="0"/>
                </a:spcBef>
              </a:pPr>
              <a:r>
                <a:rPr lang="en-US" sz="3199" b="1" u="none" strike="noStrike">
                  <a:solidFill>
                    <a:srgbClr val="000F22"/>
                  </a:solidFill>
                  <a:latin typeface="Play Bold"/>
                  <a:ea typeface="Play Bold"/>
                  <a:cs typeface="Play Bold"/>
                  <a:sym typeface="Play Bold"/>
                </a:rPr>
                <a:t>Committee of Elders (Mediation)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945734"/>
              <a:ext cx="8062917" cy="3951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81049" lvl="1" indent="-457200" algn="l">
                <a:lnSpc>
                  <a:spcPts val="3899"/>
                </a:lnSpc>
                <a:buFont typeface="Wingdings" panose="05000000000000000000" pitchFamily="2" charset="2"/>
                <a:buChar char="q"/>
              </a:pPr>
              <a:r>
                <a:rPr lang="en-US" sz="2999" u="none" strike="noStrike" dirty="0">
                  <a:solidFill>
                    <a:srgbClr val="000F22"/>
                  </a:solidFill>
                  <a:latin typeface="Play"/>
                  <a:ea typeface="Play"/>
                  <a:cs typeface="Play"/>
                  <a:sym typeface="Play"/>
                </a:rPr>
                <a:t>Mandate for peaceful conflict resolution</a:t>
              </a:r>
            </a:p>
            <a:p>
              <a:pPr marL="781049" lvl="1" indent="-457200" algn="l">
                <a:lnSpc>
                  <a:spcPts val="3899"/>
                </a:lnSpc>
                <a:buFont typeface="Wingdings" panose="05000000000000000000" pitchFamily="2" charset="2"/>
                <a:buChar char="q"/>
              </a:pPr>
              <a:r>
                <a:rPr lang="en-US" sz="2999" u="none" strike="noStrike" dirty="0">
                  <a:solidFill>
                    <a:srgbClr val="000F22"/>
                  </a:solidFill>
                  <a:latin typeface="Play"/>
                  <a:ea typeface="Play"/>
                  <a:cs typeface="Play"/>
                  <a:sym typeface="Play"/>
                </a:rPr>
                <a:t>Structured mediation processes</a:t>
              </a:r>
            </a:p>
            <a:p>
              <a:pPr marL="781049" lvl="1" indent="-457200" algn="l">
                <a:lnSpc>
                  <a:spcPts val="3899"/>
                </a:lnSpc>
                <a:buFont typeface="Wingdings" panose="05000000000000000000" pitchFamily="2" charset="2"/>
                <a:buChar char="q"/>
              </a:pPr>
              <a:r>
                <a:rPr lang="en-US" sz="2999" u="none" strike="noStrike" dirty="0">
                  <a:solidFill>
                    <a:srgbClr val="000F22"/>
                  </a:solidFill>
                  <a:latin typeface="Play"/>
                  <a:ea typeface="Play"/>
                  <a:cs typeface="Play"/>
                  <a:sym typeface="Play"/>
                </a:rPr>
                <a:t>Active community engagement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F22"/>
                </a:solidFill>
                <a:latin typeface="Canva Sans"/>
                <a:ea typeface="Canva Sans"/>
                <a:cs typeface="Canva Sans"/>
                <a:sym typeface="Canva Sans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3117672" y="-196676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5610296"/>
                </a:moveTo>
                <a:lnTo>
                  <a:pt x="5363862" y="5610296"/>
                </a:lnTo>
                <a:lnTo>
                  <a:pt x="5363862" y="0"/>
                </a:lnTo>
                <a:lnTo>
                  <a:pt x="0" y="0"/>
                </a:lnTo>
                <a:lnTo>
                  <a:pt x="0" y="561029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3" name="TextBox 3"/>
          <p:cNvSpPr txBox="1"/>
          <p:nvPr/>
        </p:nvSpPr>
        <p:spPr>
          <a:xfrm>
            <a:off x="1586212" y="3717983"/>
            <a:ext cx="14213390" cy="2024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lvl="0" indent="-571500" algn="l">
              <a:lnSpc>
                <a:spcPts val="5329"/>
              </a:lnSpc>
              <a:buFont typeface="Wingdings" panose="05000000000000000000" pitchFamily="2" charset="2"/>
              <a:buChar char="q"/>
            </a:pPr>
            <a:r>
              <a:rPr lang="en-US" sz="4099" dirty="0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Regional trade corridors can significantly enhance </a:t>
            </a:r>
            <a:r>
              <a:rPr lang="en-US" sz="4099" b="1" dirty="0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economic stability</a:t>
            </a:r>
            <a:r>
              <a:rPr lang="en-US" sz="4099" dirty="0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 and promote peace among COMESA member states.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6212" y="6485901"/>
            <a:ext cx="14669472" cy="2467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lvl="0" indent="-571500" algn="l">
              <a:lnSpc>
                <a:spcPts val="4939"/>
              </a:lnSpc>
              <a:buFont typeface="Wingdings" panose="05000000000000000000" pitchFamily="2" charset="2"/>
              <a:buChar char="q"/>
            </a:pPr>
            <a:r>
              <a:rPr lang="en-US" sz="3799" dirty="0">
                <a:solidFill>
                  <a:srgbClr val="000F22"/>
                </a:solidFill>
                <a:latin typeface="Play"/>
                <a:ea typeface="Play"/>
                <a:cs typeface="Play"/>
                <a:sym typeface="Play"/>
              </a:rPr>
              <a:t>By improving connectivity and facilitating trade, these corridors create interdependence that may help mitigate conflicts and foster collaboration in addressing shared challenges within the region.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408847" y="579732"/>
            <a:ext cx="14213390" cy="2479581"/>
            <a:chOff x="0" y="0"/>
            <a:chExt cx="18951187" cy="3306108"/>
          </a:xfrm>
        </p:grpSpPr>
        <p:sp>
          <p:nvSpPr>
            <p:cNvPr id="6" name="TextBox 6"/>
            <p:cNvSpPr txBox="1"/>
            <p:nvPr/>
          </p:nvSpPr>
          <p:spPr>
            <a:xfrm>
              <a:off x="0" y="-57150"/>
              <a:ext cx="18951187" cy="2571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799"/>
                </a:lnSpc>
              </a:pPr>
              <a:r>
                <a:rPr lang="en-US" sz="5999">
                  <a:solidFill>
                    <a:srgbClr val="000000"/>
                  </a:solidFill>
                  <a:latin typeface="Play"/>
                  <a:ea typeface="Play"/>
                  <a:cs typeface="Play"/>
                  <a:sym typeface="Play"/>
                </a:rPr>
                <a:t>Examining the Role of Regional Trade Corridors in Fostering Peace 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3299758"/>
              <a:ext cx="18951187" cy="0"/>
            </a:xfrm>
            <a:prstGeom prst="line">
              <a:avLst/>
            </a:prstGeom>
            <a:ln w="12700" cap="rnd">
              <a:solidFill>
                <a:srgbClr val="002F6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KE"/>
            </a:p>
          </p:txBody>
        </p:sp>
      </p:grpSp>
      <p:sp>
        <p:nvSpPr>
          <p:cNvPr id="8" name="Freeform 8"/>
          <p:cNvSpPr/>
          <p:nvPr/>
        </p:nvSpPr>
        <p:spPr>
          <a:xfrm rot="-10800000" flipV="1">
            <a:off x="-763640" y="5941983"/>
            <a:ext cx="5363862" cy="5610296"/>
          </a:xfrm>
          <a:custGeom>
            <a:avLst/>
            <a:gdLst/>
            <a:ahLst/>
            <a:cxnLst/>
            <a:rect l="l" t="t" r="r" b="b"/>
            <a:pathLst>
              <a:path w="5363862" h="5610296">
                <a:moveTo>
                  <a:pt x="0" y="5610296"/>
                </a:moveTo>
                <a:lnTo>
                  <a:pt x="5363862" y="5610296"/>
                </a:lnTo>
                <a:lnTo>
                  <a:pt x="5363862" y="0"/>
                </a:lnTo>
                <a:lnTo>
                  <a:pt x="0" y="0"/>
                </a:lnTo>
                <a:lnTo>
                  <a:pt x="0" y="561029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  <p:sp>
        <p:nvSpPr>
          <p:cNvPr id="9" name="TextBox 9"/>
          <p:cNvSpPr txBox="1"/>
          <p:nvPr/>
        </p:nvSpPr>
        <p:spPr>
          <a:xfrm>
            <a:off x="17259300" y="9210675"/>
            <a:ext cx="152400" cy="200025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F22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83835" y="6859332"/>
            <a:ext cx="5550930" cy="55509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67843"/>
              </a:srgbClr>
            </a:solidFill>
          </p:spPr>
          <p:txBody>
            <a:bodyPr/>
            <a:lstStyle/>
            <a:p>
              <a:endParaRPr lang="en-K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83342" y="3464394"/>
            <a:ext cx="14772450" cy="617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0710" lvl="1" indent="-571500" algn="l">
              <a:lnSpc>
                <a:spcPts val="6101"/>
              </a:lnSpc>
              <a:buFont typeface="Wingdings" panose="05000000000000000000" pitchFamily="2" charset="2"/>
              <a:buChar char="q"/>
            </a:pPr>
            <a:r>
              <a:rPr lang="en-US" sz="3698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Founded in 1994 from the Preferential Trade Area framework</a:t>
            </a:r>
          </a:p>
          <a:p>
            <a:pPr marL="970710" lvl="1" indent="-571500" algn="l">
              <a:lnSpc>
                <a:spcPts val="6101"/>
              </a:lnSpc>
              <a:buFont typeface="Wingdings" panose="05000000000000000000" pitchFamily="2" charset="2"/>
              <a:buChar char="q"/>
            </a:pPr>
            <a:r>
              <a:rPr lang="en-US" sz="3698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21 member states, 560+ million people, GDP $768B</a:t>
            </a:r>
          </a:p>
          <a:p>
            <a:pPr marL="970710" lvl="1" indent="-571500" algn="l">
              <a:lnSpc>
                <a:spcPts val="6101"/>
              </a:lnSpc>
              <a:buFont typeface="Wingdings" panose="05000000000000000000" pitchFamily="2" charset="2"/>
              <a:buChar char="q"/>
            </a:pPr>
            <a:r>
              <a:rPr lang="en-US" sz="3698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Conflict Early Warning and Response Mechanism (CEWARN)</a:t>
            </a:r>
          </a:p>
          <a:p>
            <a:pPr marL="970710" lvl="1" indent="-571500" algn="l">
              <a:lnSpc>
                <a:spcPts val="6101"/>
              </a:lnSpc>
              <a:buFont typeface="Wingdings" panose="05000000000000000000" pitchFamily="2" charset="2"/>
              <a:buChar char="q"/>
            </a:pPr>
            <a:r>
              <a:rPr lang="en-US" sz="3698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Committee of Elders for preventive diplomacy</a:t>
            </a:r>
          </a:p>
          <a:p>
            <a:pPr marL="970710" lvl="1" indent="-571500" algn="l">
              <a:lnSpc>
                <a:spcPts val="6101"/>
              </a:lnSpc>
              <a:buFont typeface="Wingdings" panose="05000000000000000000" pitchFamily="2" charset="2"/>
              <a:buChar char="q"/>
            </a:pPr>
            <a:r>
              <a:rPr lang="en-US" sz="3698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Gender and Social Affairs Division mainstreams inclusivity</a:t>
            </a:r>
          </a:p>
          <a:p>
            <a:pPr marL="970710" lvl="1" indent="-571500" algn="l">
              <a:lnSpc>
                <a:spcPts val="6101"/>
              </a:lnSpc>
              <a:buFont typeface="Wingdings" panose="05000000000000000000" pitchFamily="2" charset="2"/>
              <a:buChar char="q"/>
            </a:pPr>
            <a:r>
              <a:rPr lang="en-US" sz="3698" spc="11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Economic integration tied to the peace and stability vision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13026"/>
            <a:ext cx="16461376" cy="276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</a:pPr>
            <a:r>
              <a:rPr lang="en-US" sz="9000" b="1" dirty="0">
                <a:solidFill>
                  <a:srgbClr val="000F22"/>
                </a:solidFill>
                <a:latin typeface="Play Bold"/>
                <a:ea typeface="Play Bold"/>
                <a:cs typeface="Play Bold"/>
                <a:sym typeface="Play Bold"/>
              </a:rPr>
              <a:t>COMESA Peace &amp; Security Architecture Overview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-2188550" y="3175276"/>
            <a:ext cx="7298515" cy="7633833"/>
          </a:xfrm>
          <a:custGeom>
            <a:avLst/>
            <a:gdLst/>
            <a:ahLst/>
            <a:cxnLst/>
            <a:rect l="l" t="t" r="r" b="b"/>
            <a:pathLst>
              <a:path w="7298515" h="7633833">
                <a:moveTo>
                  <a:pt x="7298514" y="0"/>
                </a:moveTo>
                <a:lnTo>
                  <a:pt x="0" y="0"/>
                </a:lnTo>
                <a:lnTo>
                  <a:pt x="0" y="7633833"/>
                </a:lnTo>
                <a:lnTo>
                  <a:pt x="7298514" y="7633833"/>
                </a:lnTo>
                <a:lnTo>
                  <a:pt x="72985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K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999</Words>
  <Application>Microsoft Office PowerPoint</Application>
  <PresentationFormat>Custom</PresentationFormat>
  <Paragraphs>148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Play Bold</vt:lpstr>
      <vt:lpstr>Poppins Semi-Bold</vt:lpstr>
      <vt:lpstr>Poppins</vt:lpstr>
      <vt:lpstr>Wingdings</vt:lpstr>
      <vt:lpstr>Arial</vt:lpstr>
      <vt:lpstr>Calibri</vt:lpstr>
      <vt:lpstr>Play</vt:lpstr>
      <vt:lpstr>Canva Sans</vt:lpstr>
      <vt:lpstr>Nunito</vt:lpstr>
      <vt:lpstr>Bricolage Grotesque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Resilience Amid Rising Disorder</dc:title>
  <dc:creator>Barrack Ogada</dc:creator>
  <dc:description>Presentation - Resilience Amid Rising Disorder</dc:description>
  <cp:lastModifiedBy>Peter</cp:lastModifiedBy>
  <cp:revision>2</cp:revision>
  <dcterms:created xsi:type="dcterms:W3CDTF">2006-08-16T00:00:00Z</dcterms:created>
  <dcterms:modified xsi:type="dcterms:W3CDTF">2025-10-02T07:51:09Z</dcterms:modified>
  <dc:identifier>DAG0ATrx4-o</dc:identifier>
</cp:coreProperties>
</file>