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he Hand"/>
          <a:ea typeface="The Hand"/>
          <a:cs typeface="The Hand"/>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5D2CA"/>
          </a:solidFill>
        </a:fill>
      </a:tcStyle>
    </a:wholeTbl>
    <a:band2H>
      <a:tcTxStyle/>
      <a:tcStyle>
        <a:tcBdr/>
        <a:fill>
          <a:solidFill>
            <a:srgbClr val="FAEAE6"/>
          </a:solidFill>
        </a:fill>
      </a:tcStyle>
    </a:band2H>
    <a:firstCol>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he Hand"/>
          <a:ea typeface="The Hand"/>
          <a:cs typeface="The Hand"/>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CCD"/>
          </a:solidFill>
        </a:fill>
      </a:tcStyle>
    </a:wholeTbl>
    <a:band2H>
      <a:tcTxStyle/>
      <a:tcStyle>
        <a:tcBdr/>
        <a:fill>
          <a:solidFill>
            <a:srgbClr val="E6EEE7"/>
          </a:solidFill>
        </a:fill>
      </a:tcStyle>
    </a:band2H>
    <a:firstCol>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he Hand"/>
          <a:ea typeface="The Hand"/>
          <a:cs typeface="The Hand"/>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CFDA"/>
          </a:solidFill>
        </a:fill>
      </a:tcStyle>
    </a:wholeTbl>
    <a:band2H>
      <a:tcTxStyle/>
      <a:tcStyle>
        <a:tcBdr/>
        <a:fill>
          <a:solidFill>
            <a:srgbClr val="ECE8ED"/>
          </a:solidFill>
        </a:fill>
      </a:tcStyle>
    </a:band2H>
    <a:firstCol>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he Hand"/>
          <a:ea typeface="The Hand"/>
          <a:cs typeface="The Hand"/>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he Hand"/>
          <a:ea typeface="The Hand"/>
          <a:cs typeface="The Han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he Hand"/>
          <a:ea typeface="The Hand"/>
          <a:cs typeface="The Hand"/>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he Hand"/>
          <a:ea typeface="The Hand"/>
          <a:cs typeface="The Hand"/>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he Hand"/>
          <a:ea typeface="The Hand"/>
          <a:cs typeface="The Hand"/>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he Hand"/>
          <a:ea typeface="The Hand"/>
          <a:cs typeface="The Han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he Hand"/>
          <a:ea typeface="The Hand"/>
          <a:cs typeface="The Hand"/>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The Hand"/>
          <a:ea typeface="The Hand"/>
          <a:cs typeface="The Hand"/>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he Hand"/>
          <a:ea typeface="The Hand"/>
          <a:cs typeface="The Hand"/>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he Hand"/>
          <a:ea typeface="The Hand"/>
          <a:cs typeface="The Hand"/>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84"/>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1" name="Shape 121"/>
          <p:cNvSpPr>
            <a:spLocks noGrp="1" noRot="1" noChangeAspect="1"/>
          </p:cNvSpPr>
          <p:nvPr>
            <p:ph type="sldImg"/>
          </p:nvPr>
        </p:nvSpPr>
        <p:spPr>
          <a:xfrm>
            <a:off x="1143000" y="685800"/>
            <a:ext cx="4572000" cy="3429000"/>
          </a:xfrm>
          <a:prstGeom prst="rect">
            <a:avLst/>
          </a:prstGeom>
        </p:spPr>
        <p:txBody>
          <a:bodyPr/>
          <a:lstStyle/>
          <a:p>
            <a:endParaRPr/>
          </a:p>
        </p:txBody>
      </p:sp>
      <p:sp>
        <p:nvSpPr>
          <p:cNvPr id="122" name="Shape 12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hape 138"/>
          <p:cNvSpPr>
            <a:spLocks noGrp="1" noRot="1" noChangeAspect="1"/>
          </p:cNvSpPr>
          <p:nvPr>
            <p:ph type="sldImg"/>
          </p:nvPr>
        </p:nvSpPr>
        <p:spPr>
          <a:prstGeom prst="rect">
            <a:avLst/>
          </a:prstGeom>
        </p:spPr>
        <p:txBody>
          <a:bodyPr/>
          <a:lstStyle/>
          <a:p>
            <a:endParaRPr/>
          </a:p>
        </p:txBody>
      </p:sp>
      <p:sp>
        <p:nvSpPr>
          <p:cNvPr id="139" name="Shape 139"/>
          <p:cNvSpPr>
            <a:spLocks noGrp="1"/>
          </p:cNvSpPr>
          <p:nvPr>
            <p:ph type="body" sz="quarter" idx="1"/>
          </p:nvPr>
        </p:nvSpPr>
        <p:spPr>
          <a:prstGeom prst="rect">
            <a:avLst/>
          </a:prstGeom>
        </p:spPr>
        <p:txBody>
          <a:bodyPr/>
          <a:lstStyle/>
          <a:p>
            <a:r>
              <a:t>In Zimbabwe the ‘enemies of state’ became anyone opposed to any one of the following:: one party-ism, militarisation of elections and the deployment of security forces to intimidate voters, legal repression; criminalisation of protests; selective violence and surveillance under the pretext of maintaining national security; co-optation and politicisation of electoral bodies, undermining institutional impartiality and accountability; media control and information manipulation, diaspora disenfranchisement, and so forth. This meant that the targets became civil society actors, activists and opposition parties.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hape 146"/>
          <p:cNvSpPr>
            <a:spLocks noGrp="1" noRot="1" noChangeAspect="1"/>
          </p:cNvSpPr>
          <p:nvPr>
            <p:ph type="sldImg"/>
          </p:nvPr>
        </p:nvSpPr>
        <p:spPr>
          <a:prstGeom prst="rect">
            <a:avLst/>
          </a:prstGeom>
        </p:spPr>
        <p:txBody>
          <a:bodyPr/>
          <a:lstStyle/>
          <a:p>
            <a:endParaRPr/>
          </a:p>
        </p:txBody>
      </p:sp>
      <p:sp>
        <p:nvSpPr>
          <p:cNvPr id="147" name="Shape 147"/>
          <p:cNvSpPr>
            <a:spLocks noGrp="1"/>
          </p:cNvSpPr>
          <p:nvPr>
            <p:ph type="body" sz="quarter" idx="1"/>
          </p:nvPr>
        </p:nvSpPr>
        <p:spPr>
          <a:prstGeom prst="rect">
            <a:avLst/>
          </a:prstGeom>
        </p:spPr>
        <p:txBody>
          <a:bodyPr/>
          <a:lstStyle/>
          <a:p>
            <a:r>
              <a:t>Thus, the crisis of elections in Zimbabwe today reflects not only the failures of post-independence leadership but also the unfinished project of decolonisation, a failure to dismantle the structural and epistemic foundations of colonial rule that continue to shape the state and its political practices.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noRot="1" noChangeAspect="1"/>
          </p:cNvSpPr>
          <p:nvPr>
            <p:ph type="sldImg"/>
          </p:nvPr>
        </p:nvSpPr>
        <p:spPr>
          <a:prstGeom prst="rect">
            <a:avLst/>
          </a:prstGeom>
        </p:spPr>
        <p:txBody>
          <a:bodyPr/>
          <a:lstStyle/>
          <a:p>
            <a:endParaRPr/>
          </a:p>
        </p:txBody>
      </p:sp>
      <p:sp>
        <p:nvSpPr>
          <p:cNvPr id="158" name="Shape 158"/>
          <p:cNvSpPr>
            <a:spLocks noGrp="1"/>
          </p:cNvSpPr>
          <p:nvPr>
            <p:ph type="body" sz="quarter" idx="1"/>
          </p:nvPr>
        </p:nvSpPr>
        <p:spPr>
          <a:prstGeom prst="rect">
            <a:avLst/>
          </a:prstGeom>
        </p:spPr>
        <p:txBody>
          <a:bodyPr/>
          <a:lstStyle/>
          <a:p>
            <a:r>
              <a:t>This epistemic domination, he contends, was more destructive than material exploitation, as it delegitimized indigenous ways of knowing and being.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prstGeom prst="rect">
            <a:avLst/>
          </a:prstGeom>
        </p:spPr>
        <p:txBody>
          <a:bodyPr/>
          <a:lstStyle/>
          <a:p>
            <a:endParaRPr/>
          </a:p>
        </p:txBody>
      </p:sp>
      <p:sp>
        <p:nvSpPr>
          <p:cNvPr id="163" name="Shape 163"/>
          <p:cNvSpPr>
            <a:spLocks noGrp="1"/>
          </p:cNvSpPr>
          <p:nvPr>
            <p:ph type="body" sz="quarter" idx="1"/>
          </p:nvPr>
        </p:nvSpPr>
        <p:spPr>
          <a:prstGeom prst="rect">
            <a:avLst/>
          </a:prstGeom>
        </p:spPr>
        <p:txBody>
          <a:bodyPr/>
          <a:lstStyle/>
          <a:p>
            <a:r>
              <a:t>Despite attaining political independence in 1980, the country’s governance systems, political cultures, and elite behavior remain heavily influenced by colonial patterns, marked by authoritarianism, violence, and a winner-takes-all mentality. As Oelofsen (2015) notes, decolonisation must therefore go beyond constitutional change to encompass the transformation of institutions, knowledge systems, and the mindset of ruling elites.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noRot="1" noChangeAspect="1"/>
          </p:cNvSpPr>
          <p:nvPr>
            <p:ph type="sldImg"/>
          </p:nvPr>
        </p:nvSpPr>
        <p:spPr>
          <a:prstGeom prst="rect">
            <a:avLst/>
          </a:prstGeom>
        </p:spPr>
        <p:txBody>
          <a:bodyPr/>
          <a:lstStyle/>
          <a:p>
            <a:endParaRPr/>
          </a:p>
        </p:txBody>
      </p:sp>
      <p:sp>
        <p:nvSpPr>
          <p:cNvPr id="168" name="Shape 168"/>
          <p:cNvSpPr>
            <a:spLocks noGrp="1"/>
          </p:cNvSpPr>
          <p:nvPr>
            <p:ph type="body" sz="quarter" idx="1"/>
          </p:nvPr>
        </p:nvSpPr>
        <p:spPr>
          <a:prstGeom prst="rect">
            <a:avLst/>
          </a:prstGeom>
        </p:spPr>
        <p:txBody>
          <a:bodyPr/>
          <a:lstStyle/>
          <a:p>
            <a:r>
              <a:t>When the Federation of Rhodesia and Nyasaland collapsed in 1963 amid rising African nationalism to the north, Southern Rhodesia, unlike Zambia and Malawi, remained a white-ruled, “self-governing” colony. This continuity of settler dominance further reinforced the colonial state’s exclusionary logic and racialised structure of power.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noRot="1" noChangeAspect="1"/>
          </p:cNvSpPr>
          <p:nvPr>
            <p:ph type="sldImg"/>
          </p:nvPr>
        </p:nvSpPr>
        <p:spPr>
          <a:xfrm>
            <a:off x="381000" y="685800"/>
            <a:ext cx="6096000" cy="3429000"/>
          </a:xfrm>
          <a:prstGeom prst="rect">
            <a:avLst/>
          </a:prstGeom>
        </p:spPr>
        <p:txBody>
          <a:bodyPr/>
          <a:lstStyle/>
          <a:p>
            <a:endParaRPr/>
          </a:p>
        </p:txBody>
      </p:sp>
      <p:sp>
        <p:nvSpPr>
          <p:cNvPr id="173" name="Shape 173"/>
          <p:cNvSpPr>
            <a:spLocks noGrp="1"/>
          </p:cNvSpPr>
          <p:nvPr>
            <p:ph type="body" sz="quarter" idx="1"/>
          </p:nvPr>
        </p:nvSpPr>
        <p:spPr>
          <a:prstGeom prst="rect">
            <a:avLst/>
          </a:prstGeom>
        </p:spPr>
        <p:txBody>
          <a:bodyPr/>
          <a:lstStyle/>
          <a:p>
            <a:r>
              <a:t>As the Commission notes, this was to be expected, since the central purpose of both Constitutions, and the legal frameworks built upon them, was to uphold the political and economic dominance of the white minority: 277,000 white settlers ruling over a population of around 6 million Africans. </a:t>
            </a:r>
          </a:p>
          <a:p>
            <a:r>
              <a:t>Discriminatory provisions were particularly entrenched in areas such as land ownership and occupation, which enforced racial segregation, and in education, labour, and political participation, where African development was deliberately restricted so as not to pose a threat to white interests.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Shape 180"/>
          <p:cNvSpPr>
            <a:spLocks noGrp="1" noRot="1" noChangeAspect="1"/>
          </p:cNvSpPr>
          <p:nvPr>
            <p:ph type="sldImg"/>
          </p:nvPr>
        </p:nvSpPr>
        <p:spPr>
          <a:prstGeom prst="rect">
            <a:avLst/>
          </a:prstGeom>
        </p:spPr>
        <p:txBody>
          <a:bodyPr/>
          <a:lstStyle/>
          <a:p>
            <a:endParaRPr/>
          </a:p>
        </p:txBody>
      </p:sp>
      <p:sp>
        <p:nvSpPr>
          <p:cNvPr id="181" name="Shape 181"/>
          <p:cNvSpPr>
            <a:spLocks noGrp="1"/>
          </p:cNvSpPr>
          <p:nvPr>
            <p:ph type="body" sz="quarter" idx="1"/>
          </p:nvPr>
        </p:nvSpPr>
        <p:spPr>
          <a:prstGeom prst="rect">
            <a:avLst/>
          </a:prstGeom>
        </p:spPr>
        <p:txBody>
          <a:bodyPr/>
          <a:lstStyle/>
          <a:p>
            <a:r>
              <a:t>Under the pretext of rooting out "dissidents," the state carried out a brutal campaign that resulted in the mass killing, torture, and disappearance of thousands of civilians, effectively silencing opposition voices in the region and consolidating one-party rule under ZANU-PF.</a:t>
            </a:r>
          </a:p>
          <a:p>
            <a:endParaRPr/>
          </a:p>
          <a:p>
            <a:r>
              <a:t>All manner of political constructions, naming and labelling were conducted to create the conditions for and justification of an armed operation against ZAPU and its leader, Joshua Nkomo. The political and human identities of those that had to be eliminated were changed to enemies, dissidents, snakes and chaff itself, (William J. Mpofu, 2021).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a:spLocks noGrp="1" noRot="1" noChangeAspect="1"/>
          </p:cNvSpPr>
          <p:nvPr>
            <p:ph type="sldImg"/>
          </p:nvPr>
        </p:nvSpPr>
        <p:spPr>
          <a:prstGeom prst="rect">
            <a:avLst/>
          </a:prstGeom>
        </p:spPr>
        <p:txBody>
          <a:bodyPr/>
          <a:lstStyle/>
          <a:p>
            <a:endParaRPr/>
          </a:p>
        </p:txBody>
      </p:sp>
      <p:sp>
        <p:nvSpPr>
          <p:cNvPr id="189" name="Shape 189"/>
          <p:cNvSpPr>
            <a:spLocks noGrp="1"/>
          </p:cNvSpPr>
          <p:nvPr>
            <p:ph type="body" sz="quarter" idx="1"/>
          </p:nvPr>
        </p:nvSpPr>
        <p:spPr>
          <a:prstGeom prst="rect">
            <a:avLst/>
          </a:prstGeom>
        </p:spPr>
        <p:txBody>
          <a:bodyPr/>
          <a:lstStyle/>
          <a:p>
            <a:r>
              <a:t>This widespread disillusionment was vividly reflected in the events of February 2000, when the electorate decisively rejected a government-sponsored draft constitution.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16" name="Rectangle 6"/>
          <p:cNvGrpSpPr/>
          <p:nvPr/>
        </p:nvGrpSpPr>
        <p:grpSpPr>
          <a:xfrm>
            <a:off x="837386" y="4713993"/>
            <a:ext cx="4245095" cy="61535"/>
            <a:chOff x="0" y="0"/>
            <a:chExt cx="4245093" cy="61534"/>
          </a:xfrm>
        </p:grpSpPr>
        <p:sp>
          <p:nvSpPr>
            <p:cNvPr id="14" name="Shape"/>
            <p:cNvSpPr/>
            <p:nvPr/>
          </p:nvSpPr>
          <p:spPr>
            <a:xfrm>
              <a:off x="812" y="1604"/>
              <a:ext cx="4244282" cy="58976"/>
            </a:xfrm>
            <a:custGeom>
              <a:avLst/>
              <a:gdLst/>
              <a:ahLst/>
              <a:cxnLst>
                <a:cxn ang="0">
                  <a:pos x="wd2" y="hd2"/>
                </a:cxn>
                <a:cxn ang="5400000">
                  <a:pos x="wd2" y="hd2"/>
                </a:cxn>
                <a:cxn ang="10800000">
                  <a:pos x="wd2" y="hd2"/>
                </a:cxn>
                <a:cxn ang="16200000">
                  <a:pos x="wd2" y="hd2"/>
                </a:cxn>
              </a:cxnLst>
              <a:rect l="0" t="0" r="r" b="b"/>
              <a:pathLst>
                <a:path w="21597" h="14733" extrusionOk="0">
                  <a:moveTo>
                    <a:pt x="0" y="5317"/>
                  </a:moveTo>
                  <a:cubicBezTo>
                    <a:pt x="652" y="9615"/>
                    <a:pt x="1591" y="5599"/>
                    <a:pt x="2869" y="5317"/>
                  </a:cubicBezTo>
                  <a:cubicBezTo>
                    <a:pt x="4147" y="5035"/>
                    <a:pt x="4260" y="7441"/>
                    <a:pt x="5306" y="5317"/>
                  </a:cubicBezTo>
                  <a:cubicBezTo>
                    <a:pt x="6351" y="3193"/>
                    <a:pt x="8083" y="-1893"/>
                    <a:pt x="8822" y="5317"/>
                  </a:cubicBezTo>
                  <a:cubicBezTo>
                    <a:pt x="9562" y="12527"/>
                    <a:pt x="10446" y="6809"/>
                    <a:pt x="11691" y="5317"/>
                  </a:cubicBezTo>
                  <a:cubicBezTo>
                    <a:pt x="12937" y="3824"/>
                    <a:pt x="13739" y="-566"/>
                    <a:pt x="14560" y="5317"/>
                  </a:cubicBezTo>
                  <a:cubicBezTo>
                    <a:pt x="15382" y="11200"/>
                    <a:pt x="17252" y="11630"/>
                    <a:pt x="18077" y="5317"/>
                  </a:cubicBezTo>
                  <a:cubicBezTo>
                    <a:pt x="18902" y="-996"/>
                    <a:pt x="20103" y="-2509"/>
                    <a:pt x="21593" y="5317"/>
                  </a:cubicBezTo>
                  <a:cubicBezTo>
                    <a:pt x="21596" y="7648"/>
                    <a:pt x="21600" y="10238"/>
                    <a:pt x="21593" y="12170"/>
                  </a:cubicBezTo>
                  <a:cubicBezTo>
                    <a:pt x="21018" y="7291"/>
                    <a:pt x="20012" y="18155"/>
                    <a:pt x="18941" y="12170"/>
                  </a:cubicBezTo>
                  <a:cubicBezTo>
                    <a:pt x="17869" y="6184"/>
                    <a:pt x="16639" y="19091"/>
                    <a:pt x="15856" y="12170"/>
                  </a:cubicBezTo>
                  <a:cubicBezTo>
                    <a:pt x="15073" y="5248"/>
                    <a:pt x="13964" y="13403"/>
                    <a:pt x="12771" y="12170"/>
                  </a:cubicBezTo>
                  <a:cubicBezTo>
                    <a:pt x="11578" y="10937"/>
                    <a:pt x="10513" y="18509"/>
                    <a:pt x="9902" y="12170"/>
                  </a:cubicBezTo>
                  <a:cubicBezTo>
                    <a:pt x="9291" y="5830"/>
                    <a:pt x="7161" y="10753"/>
                    <a:pt x="6386" y="12170"/>
                  </a:cubicBezTo>
                  <a:cubicBezTo>
                    <a:pt x="5610" y="13587"/>
                    <a:pt x="4264" y="15513"/>
                    <a:pt x="2869" y="12170"/>
                  </a:cubicBezTo>
                  <a:cubicBezTo>
                    <a:pt x="1474" y="8826"/>
                    <a:pt x="676" y="9376"/>
                    <a:pt x="0" y="12170"/>
                  </a:cubicBezTo>
                  <a:cubicBezTo>
                    <a:pt x="1" y="9850"/>
                    <a:pt x="1" y="6936"/>
                    <a:pt x="0" y="5317"/>
                  </a:cubicBezTo>
                  <a:close/>
                </a:path>
              </a:pathLst>
            </a:custGeom>
            <a:solidFill>
              <a:srgbClr val="000000"/>
            </a:solidFill>
            <a:ln w="12700" cap="flat">
              <a:noFill/>
              <a:miter lim="400000"/>
            </a:ln>
            <a:effectLst/>
          </p:spPr>
          <p:txBody>
            <a:bodyPr wrap="square" lIns="45719" tIns="45719" rIns="45719" bIns="45719" numCol="1" anchor="ctr">
              <a:noAutofit/>
            </a:bodyPr>
            <a:lstStyle/>
            <a:p>
              <a:pPr algn="ctr"/>
              <a:endParaRPr/>
            </a:p>
          </p:txBody>
        </p:sp>
        <p:sp>
          <p:nvSpPr>
            <p:cNvPr id="15" name="Shape"/>
            <p:cNvSpPr/>
            <p:nvPr/>
          </p:nvSpPr>
          <p:spPr>
            <a:xfrm>
              <a:off x="0" y="0"/>
              <a:ext cx="4244403" cy="61535"/>
            </a:xfrm>
            <a:custGeom>
              <a:avLst/>
              <a:gdLst/>
              <a:ahLst/>
              <a:cxnLst>
                <a:cxn ang="0">
                  <a:pos x="wd2" y="hd2"/>
                </a:cxn>
                <a:cxn ang="5400000">
                  <a:pos x="wd2" y="hd2"/>
                </a:cxn>
                <a:cxn ang="10800000">
                  <a:pos x="wd2" y="hd2"/>
                </a:cxn>
                <a:cxn ang="16200000">
                  <a:pos x="wd2" y="hd2"/>
                </a:cxn>
              </a:cxnLst>
              <a:rect l="0" t="0" r="r" b="b"/>
              <a:pathLst>
                <a:path w="21598" h="14696" extrusionOk="0">
                  <a:moveTo>
                    <a:pt x="4" y="5467"/>
                  </a:moveTo>
                  <a:cubicBezTo>
                    <a:pt x="804" y="1728"/>
                    <a:pt x="1932" y="4075"/>
                    <a:pt x="2873" y="5467"/>
                  </a:cubicBezTo>
                  <a:cubicBezTo>
                    <a:pt x="3814" y="6858"/>
                    <a:pt x="4612" y="4147"/>
                    <a:pt x="5310" y="5467"/>
                  </a:cubicBezTo>
                  <a:cubicBezTo>
                    <a:pt x="6007" y="6786"/>
                    <a:pt x="6908" y="382"/>
                    <a:pt x="7963" y="5467"/>
                  </a:cubicBezTo>
                  <a:cubicBezTo>
                    <a:pt x="9017" y="10551"/>
                    <a:pt x="9734" y="11469"/>
                    <a:pt x="11264" y="5467"/>
                  </a:cubicBezTo>
                  <a:cubicBezTo>
                    <a:pt x="12793" y="-536"/>
                    <a:pt x="12801" y="-1010"/>
                    <a:pt x="14133" y="5467"/>
                  </a:cubicBezTo>
                  <a:cubicBezTo>
                    <a:pt x="15464" y="11943"/>
                    <a:pt x="16179" y="9793"/>
                    <a:pt x="16786" y="5467"/>
                  </a:cubicBezTo>
                  <a:cubicBezTo>
                    <a:pt x="17392" y="1140"/>
                    <a:pt x="20421" y="-4294"/>
                    <a:pt x="21598" y="5467"/>
                  </a:cubicBezTo>
                  <a:cubicBezTo>
                    <a:pt x="21593" y="7450"/>
                    <a:pt x="21596" y="10604"/>
                    <a:pt x="21598" y="12018"/>
                  </a:cubicBezTo>
                  <a:cubicBezTo>
                    <a:pt x="20933" y="6968"/>
                    <a:pt x="19992" y="8088"/>
                    <a:pt x="18513" y="12018"/>
                  </a:cubicBezTo>
                  <a:cubicBezTo>
                    <a:pt x="17034" y="15948"/>
                    <a:pt x="16565" y="14020"/>
                    <a:pt x="15860" y="12018"/>
                  </a:cubicBezTo>
                  <a:cubicBezTo>
                    <a:pt x="15156" y="10016"/>
                    <a:pt x="13337" y="14546"/>
                    <a:pt x="12343" y="12018"/>
                  </a:cubicBezTo>
                  <a:cubicBezTo>
                    <a:pt x="11349" y="9490"/>
                    <a:pt x="10630" y="6730"/>
                    <a:pt x="9474" y="12018"/>
                  </a:cubicBezTo>
                  <a:cubicBezTo>
                    <a:pt x="8318" y="17306"/>
                    <a:pt x="7649" y="7442"/>
                    <a:pt x="7037" y="12018"/>
                  </a:cubicBezTo>
                  <a:cubicBezTo>
                    <a:pt x="6425" y="16594"/>
                    <a:pt x="5324" y="14422"/>
                    <a:pt x="3736" y="12018"/>
                  </a:cubicBezTo>
                  <a:cubicBezTo>
                    <a:pt x="2149" y="9614"/>
                    <a:pt x="1740" y="3266"/>
                    <a:pt x="4" y="12018"/>
                  </a:cubicBezTo>
                  <a:cubicBezTo>
                    <a:pt x="-2" y="9047"/>
                    <a:pt x="-2" y="7245"/>
                    <a:pt x="4" y="5467"/>
                  </a:cubicBezTo>
                  <a:close/>
                </a:path>
              </a:pathLst>
            </a:custGeom>
            <a:noFill/>
            <a:ln w="38100" cap="rnd">
              <a:solidFill>
                <a:srgbClr val="000000"/>
              </a:solidFill>
              <a:prstDash val="solid"/>
              <a:round/>
            </a:ln>
            <a:effectLst/>
          </p:spPr>
          <p:txBody>
            <a:bodyPr wrap="square" lIns="45719" tIns="45719" rIns="45719" bIns="45719" numCol="1" anchor="ctr">
              <a:noAutofit/>
            </a:bodyPr>
            <a:lstStyle/>
            <a:p>
              <a:pPr algn="ctr"/>
              <a:endParaRPr/>
            </a:p>
          </p:txBody>
        </p:sp>
      </p:grpSp>
      <p:sp>
        <p:nvSpPr>
          <p:cNvPr id="17" name="Title Text"/>
          <p:cNvSpPr txBox="1">
            <a:spLocks noGrp="1"/>
          </p:cNvSpPr>
          <p:nvPr>
            <p:ph type="title"/>
          </p:nvPr>
        </p:nvSpPr>
        <p:spPr>
          <a:xfrm>
            <a:off x="841247" y="448055"/>
            <a:ext cx="10515601" cy="4069081"/>
          </a:xfrm>
          <a:prstGeom prst="rect">
            <a:avLst/>
          </a:prstGeom>
        </p:spPr>
        <p:txBody>
          <a:bodyPr anchor="b"/>
          <a:lstStyle>
            <a:lvl1pPr>
              <a:defRPr sz="9600"/>
            </a:lvl1pPr>
          </a:lstStyle>
          <a:p>
            <a:r>
              <a:t>Title Text</a:t>
            </a:r>
          </a:p>
        </p:txBody>
      </p:sp>
      <p:sp>
        <p:nvSpPr>
          <p:cNvPr id="18" name="Body Level One…"/>
          <p:cNvSpPr txBox="1">
            <a:spLocks noGrp="1"/>
          </p:cNvSpPr>
          <p:nvPr>
            <p:ph type="body" sz="quarter" idx="1"/>
          </p:nvPr>
        </p:nvSpPr>
        <p:spPr>
          <a:xfrm>
            <a:off x="841247" y="4983479"/>
            <a:ext cx="10515601" cy="1124713"/>
          </a:xfrm>
          <a:prstGeom prst="rect">
            <a:avLst/>
          </a:prstGeom>
        </p:spPr>
        <p:txBody>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09" name="Title Text"/>
          <p:cNvSpPr txBox="1">
            <a:spLocks noGrp="1"/>
          </p:cNvSpPr>
          <p:nvPr>
            <p:ph type="title"/>
          </p:nvPr>
        </p:nvSpPr>
        <p:spPr>
          <a:xfrm>
            <a:off x="839787" y="457200"/>
            <a:ext cx="3931922" cy="3429000"/>
          </a:xfrm>
          <a:prstGeom prst="rect">
            <a:avLst/>
          </a:prstGeom>
        </p:spPr>
        <p:txBody>
          <a:bodyPr anchor="b"/>
          <a:lstStyle>
            <a:lvl1pPr>
              <a:defRPr sz="6000"/>
            </a:lvl1pPr>
          </a:lstStyle>
          <a:p>
            <a:r>
              <a:t>Title Text</a:t>
            </a:r>
          </a:p>
        </p:txBody>
      </p:sp>
      <p:sp>
        <p:nvSpPr>
          <p:cNvPr id="110" name="Picture Placeholder 2"/>
          <p:cNvSpPr>
            <a:spLocks noGrp="1"/>
          </p:cNvSpPr>
          <p:nvPr>
            <p:ph type="pic" sz="half" idx="21"/>
          </p:nvPr>
        </p:nvSpPr>
        <p:spPr>
          <a:xfrm>
            <a:off x="5303520" y="548640"/>
            <a:ext cx="6053329" cy="5431536"/>
          </a:xfrm>
          <a:prstGeom prst="rect">
            <a:avLst/>
          </a:prstGeom>
        </p:spPr>
        <p:txBody>
          <a:bodyPr lIns="91439" rIns="91439">
            <a:noAutofit/>
          </a:bodyPr>
          <a:lstStyle/>
          <a:p>
            <a:endParaRPr/>
          </a:p>
        </p:txBody>
      </p:sp>
      <p:sp>
        <p:nvSpPr>
          <p:cNvPr id="111" name="Body Level One…"/>
          <p:cNvSpPr txBox="1">
            <a:spLocks noGrp="1"/>
          </p:cNvSpPr>
          <p:nvPr>
            <p:ph type="body" sz="quarter" idx="1"/>
          </p:nvPr>
        </p:nvSpPr>
        <p:spPr>
          <a:xfrm>
            <a:off x="839787" y="3977640"/>
            <a:ext cx="3931922" cy="2002537"/>
          </a:xfrm>
          <a:prstGeom prst="rect">
            <a:avLst/>
          </a:prstGeom>
        </p:spPr>
        <p:txBody>
          <a:bodyPr/>
          <a:lstStyle>
            <a:lvl1pPr marL="0" indent="0">
              <a:buSzTx/>
              <a:buFontTx/>
              <a:buNone/>
              <a:defRPr sz="3200"/>
            </a:lvl1pPr>
            <a:lvl2pPr marL="0" indent="457200">
              <a:buSzTx/>
              <a:buFontTx/>
              <a:buNone/>
              <a:defRPr sz="3200"/>
            </a:lvl2pPr>
            <a:lvl3pPr marL="0" indent="914400">
              <a:buSzTx/>
              <a:buFontTx/>
              <a:buNone/>
              <a:defRPr sz="3200"/>
            </a:lvl3pPr>
            <a:lvl4pPr marL="0" indent="1371600">
              <a:buSzTx/>
              <a:buFontTx/>
              <a:buNone/>
              <a:defRPr sz="3200"/>
            </a:lvl4pPr>
            <a:lvl5pPr marL="0" indent="1828800">
              <a:buSzTx/>
              <a:buFontTx/>
              <a:buNone/>
              <a:defRPr sz="3200"/>
            </a:lvl5pPr>
          </a:lstStyle>
          <a:p>
            <a:r>
              <a:t>Body Level One</a:t>
            </a:r>
          </a:p>
          <a:p>
            <a:pPr lvl="1"/>
            <a:r>
              <a:t>Body Level Two</a:t>
            </a:r>
          </a:p>
          <a:p>
            <a:pPr lvl="2"/>
            <a:r>
              <a:t>Body Level Three</a:t>
            </a:r>
          </a:p>
          <a:p>
            <a:pPr lvl="3"/>
            <a:r>
              <a:t>Body Level Four</a:t>
            </a:r>
          </a:p>
          <a:p>
            <a:pPr lvl="4"/>
            <a:r>
              <a:t>Body Level Five</a:t>
            </a:r>
          </a:p>
        </p:txBody>
      </p:sp>
      <p:grpSp>
        <p:nvGrpSpPr>
          <p:cNvPr id="114" name="Rectangle 6"/>
          <p:cNvGrpSpPr/>
          <p:nvPr/>
        </p:nvGrpSpPr>
        <p:grpSpPr>
          <a:xfrm>
            <a:off x="5009914" y="1026765"/>
            <a:ext cx="59918" cy="4482066"/>
            <a:chOff x="0" y="0"/>
            <a:chExt cx="59917" cy="4482064"/>
          </a:xfrm>
        </p:grpSpPr>
        <p:sp>
          <p:nvSpPr>
            <p:cNvPr id="112" name="Shape"/>
            <p:cNvSpPr/>
            <p:nvPr/>
          </p:nvSpPr>
          <p:spPr>
            <a:xfrm rot="5400000">
              <a:off x="-2212575" y="2213387"/>
              <a:ext cx="4481252" cy="56103"/>
            </a:xfrm>
            <a:custGeom>
              <a:avLst/>
              <a:gdLst/>
              <a:ahLst/>
              <a:cxnLst>
                <a:cxn ang="0">
                  <a:pos x="wd2" y="hd2"/>
                </a:cxn>
                <a:cxn ang="5400000">
                  <a:pos x="wd2" y="hd2"/>
                </a:cxn>
                <a:cxn ang="10800000">
                  <a:pos x="wd2" y="hd2"/>
                </a:cxn>
                <a:cxn ang="16200000">
                  <a:pos x="wd2" y="hd2"/>
                </a:cxn>
              </a:cxnLst>
              <a:rect l="0" t="0" r="r" b="b"/>
              <a:pathLst>
                <a:path w="21597" h="13376" extrusionOk="0">
                  <a:moveTo>
                    <a:pt x="0" y="3327"/>
                  </a:moveTo>
                  <a:cubicBezTo>
                    <a:pt x="1376" y="3381"/>
                    <a:pt x="1555" y="7195"/>
                    <a:pt x="2869" y="3327"/>
                  </a:cubicBezTo>
                  <a:cubicBezTo>
                    <a:pt x="4183" y="-541"/>
                    <a:pt x="4767" y="647"/>
                    <a:pt x="5306" y="3327"/>
                  </a:cubicBezTo>
                  <a:cubicBezTo>
                    <a:pt x="5845" y="6007"/>
                    <a:pt x="7588" y="-5354"/>
                    <a:pt x="8823" y="3327"/>
                  </a:cubicBezTo>
                  <a:cubicBezTo>
                    <a:pt x="10058" y="12008"/>
                    <a:pt x="10511" y="4435"/>
                    <a:pt x="11692" y="3327"/>
                  </a:cubicBezTo>
                  <a:cubicBezTo>
                    <a:pt x="12872" y="2220"/>
                    <a:pt x="13408" y="8794"/>
                    <a:pt x="14560" y="3327"/>
                  </a:cubicBezTo>
                  <a:cubicBezTo>
                    <a:pt x="15713" y="-2140"/>
                    <a:pt x="16661" y="2949"/>
                    <a:pt x="18077" y="3327"/>
                  </a:cubicBezTo>
                  <a:cubicBezTo>
                    <a:pt x="19494" y="3705"/>
                    <a:pt x="20737" y="7391"/>
                    <a:pt x="21594" y="3327"/>
                  </a:cubicBezTo>
                  <a:cubicBezTo>
                    <a:pt x="21596" y="5552"/>
                    <a:pt x="21600" y="8024"/>
                    <a:pt x="21594" y="9868"/>
                  </a:cubicBezTo>
                  <a:cubicBezTo>
                    <a:pt x="20626" y="3874"/>
                    <a:pt x="20245" y="15418"/>
                    <a:pt x="18941" y="9868"/>
                  </a:cubicBezTo>
                  <a:cubicBezTo>
                    <a:pt x="17636" y="4318"/>
                    <a:pt x="16656" y="10823"/>
                    <a:pt x="15856" y="9868"/>
                  </a:cubicBezTo>
                  <a:cubicBezTo>
                    <a:pt x="15056" y="8912"/>
                    <a:pt x="13892" y="13332"/>
                    <a:pt x="12771" y="9868"/>
                  </a:cubicBezTo>
                  <a:cubicBezTo>
                    <a:pt x="11651" y="6403"/>
                    <a:pt x="10788" y="7257"/>
                    <a:pt x="9902" y="9868"/>
                  </a:cubicBezTo>
                  <a:cubicBezTo>
                    <a:pt x="9017" y="12479"/>
                    <a:pt x="7549" y="16246"/>
                    <a:pt x="6386" y="9868"/>
                  </a:cubicBezTo>
                  <a:cubicBezTo>
                    <a:pt x="5222" y="3489"/>
                    <a:pt x="3795" y="8117"/>
                    <a:pt x="2869" y="9868"/>
                  </a:cubicBezTo>
                  <a:cubicBezTo>
                    <a:pt x="1943" y="11618"/>
                    <a:pt x="817" y="8011"/>
                    <a:pt x="0" y="9868"/>
                  </a:cubicBezTo>
                  <a:cubicBezTo>
                    <a:pt x="1" y="7653"/>
                    <a:pt x="1" y="4872"/>
                    <a:pt x="0" y="3327"/>
                  </a:cubicBezTo>
                  <a:close/>
                </a:path>
              </a:pathLst>
            </a:custGeom>
            <a:solidFill>
              <a:srgbClr val="000000"/>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113" name="Shape"/>
            <p:cNvSpPr/>
            <p:nvPr/>
          </p:nvSpPr>
          <p:spPr>
            <a:xfrm rot="5400000">
              <a:off x="-2209892" y="2211564"/>
              <a:ext cx="4481373" cy="58245"/>
            </a:xfrm>
            <a:custGeom>
              <a:avLst/>
              <a:gdLst/>
              <a:ahLst/>
              <a:cxnLst>
                <a:cxn ang="0">
                  <a:pos x="wd2" y="hd2"/>
                </a:cxn>
                <a:cxn ang="5400000">
                  <a:pos x="wd2" y="hd2"/>
                </a:cxn>
                <a:cxn ang="10800000">
                  <a:pos x="wd2" y="hd2"/>
                </a:cxn>
                <a:cxn ang="16200000">
                  <a:pos x="wd2" y="hd2"/>
                </a:cxn>
              </a:cxnLst>
              <a:rect l="0" t="0" r="r" b="b"/>
              <a:pathLst>
                <a:path w="21599" h="16135" extrusionOk="0">
                  <a:moveTo>
                    <a:pt x="4" y="4923"/>
                  </a:moveTo>
                  <a:cubicBezTo>
                    <a:pt x="1295" y="7341"/>
                    <a:pt x="1615" y="5651"/>
                    <a:pt x="2873" y="4923"/>
                  </a:cubicBezTo>
                  <a:cubicBezTo>
                    <a:pt x="4132" y="4194"/>
                    <a:pt x="4168" y="1224"/>
                    <a:pt x="5311" y="4923"/>
                  </a:cubicBezTo>
                  <a:cubicBezTo>
                    <a:pt x="6453" y="8622"/>
                    <a:pt x="6904" y="-2242"/>
                    <a:pt x="7964" y="4923"/>
                  </a:cubicBezTo>
                  <a:cubicBezTo>
                    <a:pt x="9023" y="12087"/>
                    <a:pt x="10478" y="11523"/>
                    <a:pt x="11264" y="4923"/>
                  </a:cubicBezTo>
                  <a:cubicBezTo>
                    <a:pt x="12051" y="-1678"/>
                    <a:pt x="13117" y="12720"/>
                    <a:pt x="14133" y="4923"/>
                  </a:cubicBezTo>
                  <a:cubicBezTo>
                    <a:pt x="15150" y="-2875"/>
                    <a:pt x="16023" y="12408"/>
                    <a:pt x="16786" y="4923"/>
                  </a:cubicBezTo>
                  <a:cubicBezTo>
                    <a:pt x="17550" y="-2563"/>
                    <a:pt x="19341" y="-651"/>
                    <a:pt x="21599" y="4923"/>
                  </a:cubicBezTo>
                  <a:cubicBezTo>
                    <a:pt x="21594" y="7223"/>
                    <a:pt x="21597" y="10882"/>
                    <a:pt x="21599" y="12522"/>
                  </a:cubicBezTo>
                  <a:cubicBezTo>
                    <a:pt x="20797" y="11590"/>
                    <a:pt x="19420" y="17604"/>
                    <a:pt x="18514" y="12522"/>
                  </a:cubicBezTo>
                  <a:cubicBezTo>
                    <a:pt x="17608" y="7440"/>
                    <a:pt x="17103" y="8245"/>
                    <a:pt x="15861" y="12522"/>
                  </a:cubicBezTo>
                  <a:cubicBezTo>
                    <a:pt x="14619" y="16799"/>
                    <a:pt x="13645" y="9871"/>
                    <a:pt x="12344" y="12522"/>
                  </a:cubicBezTo>
                  <a:cubicBezTo>
                    <a:pt x="11043" y="15173"/>
                    <a:pt x="10354" y="9320"/>
                    <a:pt x="9475" y="12522"/>
                  </a:cubicBezTo>
                  <a:cubicBezTo>
                    <a:pt x="8596" y="15724"/>
                    <a:pt x="8149" y="18725"/>
                    <a:pt x="7038" y="12522"/>
                  </a:cubicBezTo>
                  <a:cubicBezTo>
                    <a:pt x="5928" y="6319"/>
                    <a:pt x="4417" y="17567"/>
                    <a:pt x="3737" y="12522"/>
                  </a:cubicBezTo>
                  <a:cubicBezTo>
                    <a:pt x="3058" y="7477"/>
                    <a:pt x="1746" y="4379"/>
                    <a:pt x="4" y="12522"/>
                  </a:cubicBezTo>
                  <a:cubicBezTo>
                    <a:pt x="-1" y="9076"/>
                    <a:pt x="-1" y="6986"/>
                    <a:pt x="4" y="4923"/>
                  </a:cubicBezTo>
                  <a:close/>
                </a:path>
              </a:pathLst>
            </a:custGeom>
            <a:noFill/>
            <a:ln w="44450" cap="rnd">
              <a:solidFill>
                <a:srgbClr val="000000"/>
              </a:solidFill>
              <a:prstDash val="solid"/>
              <a:round/>
            </a:ln>
            <a:effectLst/>
          </p:spPr>
          <p:txBody>
            <a:bodyPr wrap="square" lIns="45719" tIns="45719" rIns="45719" bIns="45719" numCol="1" anchor="ctr">
              <a:noAutofit/>
            </a:bodyPr>
            <a:lstStyle/>
            <a:p>
              <a:pPr algn="ctr">
                <a:defRPr>
                  <a:solidFill>
                    <a:srgbClr val="FFFFFF"/>
                  </a:solidFill>
                </a:defRPr>
              </a:pPr>
              <a:endParaRPr/>
            </a:p>
          </p:txBody>
        </p:sp>
      </p:grpSp>
      <p:sp>
        <p:nvSpPr>
          <p:cNvPr id="11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Slide 0">
    <p:bg>
      <p:bgPr>
        <a:solidFill>
          <a:srgbClr val="000000"/>
        </a:solidFill>
        <a:effectLst/>
      </p:bgPr>
    </p:bg>
    <p:spTree>
      <p:nvGrpSpPr>
        <p:cNvPr id="1" name=""/>
        <p:cNvGrpSpPr/>
        <p:nvPr/>
      </p:nvGrpSpPr>
      <p:grpSpPr>
        <a:xfrm>
          <a:off x="0" y="0"/>
          <a:ext cx="0" cy="0"/>
          <a:chOff x="0" y="0"/>
          <a:chExt cx="0" cy="0"/>
        </a:xfrm>
      </p:grpSpPr>
      <p:grpSp>
        <p:nvGrpSpPr>
          <p:cNvPr id="28" name="Rectangle 6"/>
          <p:cNvGrpSpPr/>
          <p:nvPr/>
        </p:nvGrpSpPr>
        <p:grpSpPr>
          <a:xfrm>
            <a:off x="837386" y="4713993"/>
            <a:ext cx="4245095" cy="61535"/>
            <a:chOff x="0" y="0"/>
            <a:chExt cx="4245093" cy="61534"/>
          </a:xfrm>
        </p:grpSpPr>
        <p:sp>
          <p:nvSpPr>
            <p:cNvPr id="26" name="Shape"/>
            <p:cNvSpPr/>
            <p:nvPr/>
          </p:nvSpPr>
          <p:spPr>
            <a:xfrm>
              <a:off x="812" y="1604"/>
              <a:ext cx="4244282" cy="58976"/>
            </a:xfrm>
            <a:custGeom>
              <a:avLst/>
              <a:gdLst/>
              <a:ahLst/>
              <a:cxnLst>
                <a:cxn ang="0">
                  <a:pos x="wd2" y="hd2"/>
                </a:cxn>
                <a:cxn ang="5400000">
                  <a:pos x="wd2" y="hd2"/>
                </a:cxn>
                <a:cxn ang="10800000">
                  <a:pos x="wd2" y="hd2"/>
                </a:cxn>
                <a:cxn ang="16200000">
                  <a:pos x="wd2" y="hd2"/>
                </a:cxn>
              </a:cxnLst>
              <a:rect l="0" t="0" r="r" b="b"/>
              <a:pathLst>
                <a:path w="21597" h="14733" extrusionOk="0">
                  <a:moveTo>
                    <a:pt x="0" y="5317"/>
                  </a:moveTo>
                  <a:cubicBezTo>
                    <a:pt x="652" y="9615"/>
                    <a:pt x="1591" y="5599"/>
                    <a:pt x="2869" y="5317"/>
                  </a:cubicBezTo>
                  <a:cubicBezTo>
                    <a:pt x="4147" y="5035"/>
                    <a:pt x="4260" y="7441"/>
                    <a:pt x="5306" y="5317"/>
                  </a:cubicBezTo>
                  <a:cubicBezTo>
                    <a:pt x="6351" y="3193"/>
                    <a:pt x="8083" y="-1893"/>
                    <a:pt x="8822" y="5317"/>
                  </a:cubicBezTo>
                  <a:cubicBezTo>
                    <a:pt x="9562" y="12527"/>
                    <a:pt x="10446" y="6809"/>
                    <a:pt x="11691" y="5317"/>
                  </a:cubicBezTo>
                  <a:cubicBezTo>
                    <a:pt x="12937" y="3824"/>
                    <a:pt x="13739" y="-566"/>
                    <a:pt x="14560" y="5317"/>
                  </a:cubicBezTo>
                  <a:cubicBezTo>
                    <a:pt x="15382" y="11200"/>
                    <a:pt x="17252" y="11630"/>
                    <a:pt x="18077" y="5317"/>
                  </a:cubicBezTo>
                  <a:cubicBezTo>
                    <a:pt x="18902" y="-996"/>
                    <a:pt x="20103" y="-2509"/>
                    <a:pt x="21593" y="5317"/>
                  </a:cubicBezTo>
                  <a:cubicBezTo>
                    <a:pt x="21596" y="7648"/>
                    <a:pt x="21600" y="10238"/>
                    <a:pt x="21593" y="12170"/>
                  </a:cubicBezTo>
                  <a:cubicBezTo>
                    <a:pt x="21018" y="7291"/>
                    <a:pt x="20012" y="18155"/>
                    <a:pt x="18941" y="12170"/>
                  </a:cubicBezTo>
                  <a:cubicBezTo>
                    <a:pt x="17869" y="6184"/>
                    <a:pt x="16639" y="19091"/>
                    <a:pt x="15856" y="12170"/>
                  </a:cubicBezTo>
                  <a:cubicBezTo>
                    <a:pt x="15073" y="5248"/>
                    <a:pt x="13964" y="13403"/>
                    <a:pt x="12771" y="12170"/>
                  </a:cubicBezTo>
                  <a:cubicBezTo>
                    <a:pt x="11578" y="10937"/>
                    <a:pt x="10513" y="18509"/>
                    <a:pt x="9902" y="12170"/>
                  </a:cubicBezTo>
                  <a:cubicBezTo>
                    <a:pt x="9291" y="5830"/>
                    <a:pt x="7161" y="10753"/>
                    <a:pt x="6386" y="12170"/>
                  </a:cubicBezTo>
                  <a:cubicBezTo>
                    <a:pt x="5610" y="13587"/>
                    <a:pt x="4264" y="15513"/>
                    <a:pt x="2869" y="12170"/>
                  </a:cubicBezTo>
                  <a:cubicBezTo>
                    <a:pt x="1474" y="8826"/>
                    <a:pt x="676" y="9376"/>
                    <a:pt x="0" y="12170"/>
                  </a:cubicBezTo>
                  <a:cubicBezTo>
                    <a:pt x="1" y="9850"/>
                    <a:pt x="1" y="6936"/>
                    <a:pt x="0" y="5317"/>
                  </a:cubicBezTo>
                  <a:close/>
                </a:path>
              </a:pathLst>
            </a:cu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7" name="Shape"/>
            <p:cNvSpPr/>
            <p:nvPr/>
          </p:nvSpPr>
          <p:spPr>
            <a:xfrm>
              <a:off x="0" y="0"/>
              <a:ext cx="4244403" cy="61535"/>
            </a:xfrm>
            <a:custGeom>
              <a:avLst/>
              <a:gdLst/>
              <a:ahLst/>
              <a:cxnLst>
                <a:cxn ang="0">
                  <a:pos x="wd2" y="hd2"/>
                </a:cxn>
                <a:cxn ang="5400000">
                  <a:pos x="wd2" y="hd2"/>
                </a:cxn>
                <a:cxn ang="10800000">
                  <a:pos x="wd2" y="hd2"/>
                </a:cxn>
                <a:cxn ang="16200000">
                  <a:pos x="wd2" y="hd2"/>
                </a:cxn>
              </a:cxnLst>
              <a:rect l="0" t="0" r="r" b="b"/>
              <a:pathLst>
                <a:path w="21598" h="14696" extrusionOk="0">
                  <a:moveTo>
                    <a:pt x="4" y="5467"/>
                  </a:moveTo>
                  <a:cubicBezTo>
                    <a:pt x="804" y="1728"/>
                    <a:pt x="1932" y="4075"/>
                    <a:pt x="2873" y="5467"/>
                  </a:cubicBezTo>
                  <a:cubicBezTo>
                    <a:pt x="3814" y="6858"/>
                    <a:pt x="4612" y="4147"/>
                    <a:pt x="5310" y="5467"/>
                  </a:cubicBezTo>
                  <a:cubicBezTo>
                    <a:pt x="6007" y="6786"/>
                    <a:pt x="6908" y="382"/>
                    <a:pt x="7963" y="5467"/>
                  </a:cubicBezTo>
                  <a:cubicBezTo>
                    <a:pt x="9017" y="10551"/>
                    <a:pt x="9734" y="11469"/>
                    <a:pt x="11264" y="5467"/>
                  </a:cubicBezTo>
                  <a:cubicBezTo>
                    <a:pt x="12793" y="-536"/>
                    <a:pt x="12801" y="-1010"/>
                    <a:pt x="14133" y="5467"/>
                  </a:cubicBezTo>
                  <a:cubicBezTo>
                    <a:pt x="15464" y="11943"/>
                    <a:pt x="16179" y="9793"/>
                    <a:pt x="16786" y="5467"/>
                  </a:cubicBezTo>
                  <a:cubicBezTo>
                    <a:pt x="17392" y="1140"/>
                    <a:pt x="20421" y="-4294"/>
                    <a:pt x="21598" y="5467"/>
                  </a:cubicBezTo>
                  <a:cubicBezTo>
                    <a:pt x="21593" y="7450"/>
                    <a:pt x="21596" y="10604"/>
                    <a:pt x="21598" y="12018"/>
                  </a:cubicBezTo>
                  <a:cubicBezTo>
                    <a:pt x="20933" y="6968"/>
                    <a:pt x="19992" y="8088"/>
                    <a:pt x="18513" y="12018"/>
                  </a:cubicBezTo>
                  <a:cubicBezTo>
                    <a:pt x="17034" y="15948"/>
                    <a:pt x="16565" y="14020"/>
                    <a:pt x="15860" y="12018"/>
                  </a:cubicBezTo>
                  <a:cubicBezTo>
                    <a:pt x="15156" y="10016"/>
                    <a:pt x="13337" y="14546"/>
                    <a:pt x="12343" y="12018"/>
                  </a:cubicBezTo>
                  <a:cubicBezTo>
                    <a:pt x="11349" y="9490"/>
                    <a:pt x="10630" y="6730"/>
                    <a:pt x="9474" y="12018"/>
                  </a:cubicBezTo>
                  <a:cubicBezTo>
                    <a:pt x="8318" y="17306"/>
                    <a:pt x="7649" y="7442"/>
                    <a:pt x="7037" y="12018"/>
                  </a:cubicBezTo>
                  <a:cubicBezTo>
                    <a:pt x="6425" y="16594"/>
                    <a:pt x="5324" y="14422"/>
                    <a:pt x="3736" y="12018"/>
                  </a:cubicBezTo>
                  <a:cubicBezTo>
                    <a:pt x="2149" y="9614"/>
                    <a:pt x="1740" y="3266"/>
                    <a:pt x="4" y="12018"/>
                  </a:cubicBezTo>
                  <a:cubicBezTo>
                    <a:pt x="-2" y="9047"/>
                    <a:pt x="-2" y="7245"/>
                    <a:pt x="4" y="5467"/>
                  </a:cubicBezTo>
                  <a:close/>
                </a:path>
              </a:pathLst>
            </a:custGeom>
            <a:noFill/>
            <a:ln w="38100" cap="rnd">
              <a:solidFill>
                <a:srgbClr val="FFFFFF"/>
              </a:solidFill>
              <a:prstDash val="solid"/>
              <a:round/>
            </a:ln>
            <a:effectLst/>
          </p:spPr>
          <p:txBody>
            <a:bodyPr wrap="square" lIns="45719" tIns="45719" rIns="45719" bIns="45719" numCol="1" anchor="ctr">
              <a:noAutofit/>
            </a:bodyPr>
            <a:lstStyle/>
            <a:p>
              <a:pPr algn="ctr">
                <a:defRPr>
                  <a:solidFill>
                    <a:srgbClr val="FFFFFF"/>
                  </a:solidFill>
                </a:defRPr>
              </a:pPr>
              <a:endParaRPr/>
            </a:p>
          </p:txBody>
        </p:sp>
      </p:grpSp>
      <p:sp>
        <p:nvSpPr>
          <p:cNvPr id="29" name="Title Text"/>
          <p:cNvSpPr txBox="1">
            <a:spLocks noGrp="1"/>
          </p:cNvSpPr>
          <p:nvPr>
            <p:ph type="title"/>
          </p:nvPr>
        </p:nvSpPr>
        <p:spPr>
          <a:xfrm>
            <a:off x="841247" y="448055"/>
            <a:ext cx="10515601" cy="4069081"/>
          </a:xfrm>
          <a:prstGeom prst="rect">
            <a:avLst/>
          </a:prstGeom>
        </p:spPr>
        <p:txBody>
          <a:bodyPr anchor="b"/>
          <a:lstStyle>
            <a:lvl1pPr>
              <a:defRPr sz="9600">
                <a:solidFill>
                  <a:srgbClr val="FFFFFF"/>
                </a:solidFill>
              </a:defRPr>
            </a:lvl1pPr>
          </a:lstStyle>
          <a:p>
            <a:r>
              <a:t>Title Text</a:t>
            </a:r>
          </a:p>
        </p:txBody>
      </p:sp>
      <p:sp>
        <p:nvSpPr>
          <p:cNvPr id="30" name="Body Level One…"/>
          <p:cNvSpPr txBox="1">
            <a:spLocks noGrp="1"/>
          </p:cNvSpPr>
          <p:nvPr>
            <p:ph type="body" sz="quarter" idx="1"/>
          </p:nvPr>
        </p:nvSpPr>
        <p:spPr>
          <a:xfrm>
            <a:off x="841247" y="4983479"/>
            <a:ext cx="10515601" cy="1124713"/>
          </a:xfrm>
          <a:prstGeom prst="rect">
            <a:avLst/>
          </a:prstGeom>
        </p:spPr>
        <p:txBody>
          <a:bodyPr/>
          <a:lstStyle>
            <a:lvl1pPr marL="0" indent="0">
              <a:buSzTx/>
              <a:buFontTx/>
              <a:buNone/>
              <a:defRPr>
                <a:solidFill>
                  <a:srgbClr val="FFFFFF"/>
                </a:solidFill>
              </a:defRPr>
            </a:lvl1pPr>
            <a:lvl2pPr marL="0" indent="457200">
              <a:buSzTx/>
              <a:buFontTx/>
              <a:buNone/>
              <a:defRPr>
                <a:solidFill>
                  <a:srgbClr val="FFFFFF"/>
                </a:solidFill>
              </a:defRPr>
            </a:lvl2pPr>
            <a:lvl3pPr marL="0" indent="914400">
              <a:buSzTx/>
              <a:buFontTx/>
              <a:buNone/>
              <a:defRPr>
                <a:solidFill>
                  <a:srgbClr val="FFFFFF"/>
                </a:solidFill>
              </a:defRPr>
            </a:lvl3pPr>
            <a:lvl4pPr marL="0" indent="1371600">
              <a:buSzTx/>
              <a:buFontTx/>
              <a:buNone/>
              <a:defRPr>
                <a:solidFill>
                  <a:srgbClr val="FFFFFF"/>
                </a:solidFill>
              </a:defRPr>
            </a:lvl4pPr>
            <a:lvl5pPr marL="0" indent="1828800">
              <a:buSzTx/>
              <a:buFontTx/>
              <a:buNone/>
              <a:defRPr>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41247" y="448055"/>
            <a:ext cx="10515601" cy="4069081"/>
          </a:xfrm>
          <a:prstGeom prst="rect">
            <a:avLst/>
          </a:prstGeom>
        </p:spPr>
        <p:txBody>
          <a:bodyPr anchor="b"/>
          <a:lstStyle>
            <a:lvl1pPr>
              <a:defRPr sz="8000"/>
            </a:lvl1pPr>
          </a:lstStyle>
          <a:p>
            <a:r>
              <a:t>Title Text</a:t>
            </a:r>
          </a:p>
        </p:txBody>
      </p:sp>
      <p:sp>
        <p:nvSpPr>
          <p:cNvPr id="48" name="Body Level One…"/>
          <p:cNvSpPr txBox="1">
            <a:spLocks noGrp="1"/>
          </p:cNvSpPr>
          <p:nvPr>
            <p:ph type="body" sz="quarter" idx="1"/>
          </p:nvPr>
        </p:nvSpPr>
        <p:spPr>
          <a:xfrm>
            <a:off x="841247" y="4983479"/>
            <a:ext cx="10515601" cy="1124713"/>
          </a:xfrm>
          <a:prstGeom prst="rect">
            <a:avLst/>
          </a:prstGeom>
        </p:spPr>
        <p:txBody>
          <a:bodyPr/>
          <a:lstStyle>
            <a:lvl1pPr marL="0" indent="0">
              <a:buSzTx/>
              <a:buFontTx/>
              <a:buNone/>
              <a:defRPr>
                <a:solidFill>
                  <a:srgbClr val="888888"/>
                </a:solidFill>
              </a:defRPr>
            </a:lvl1pPr>
            <a:lvl2pPr marL="0" indent="457200">
              <a:buSzTx/>
              <a:buFontTx/>
              <a:buNone/>
              <a:defRPr>
                <a:solidFill>
                  <a:srgbClr val="888888"/>
                </a:solidFill>
              </a:defRPr>
            </a:lvl2pPr>
            <a:lvl3pPr marL="0" indent="914400">
              <a:buSzTx/>
              <a:buFontTx/>
              <a:buNone/>
              <a:defRPr>
                <a:solidFill>
                  <a:srgbClr val="888888"/>
                </a:solidFill>
              </a:defRPr>
            </a:lvl3pPr>
            <a:lvl4pPr marL="0" indent="1371600">
              <a:buSzTx/>
              <a:buFontTx/>
              <a:buNone/>
              <a:defRPr>
                <a:solidFill>
                  <a:srgbClr val="888888"/>
                </a:solidFill>
              </a:defRPr>
            </a:lvl4pPr>
            <a:lvl5pPr marL="0" indent="1828800">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grpSp>
        <p:nvGrpSpPr>
          <p:cNvPr id="51" name="Rectangle 6"/>
          <p:cNvGrpSpPr/>
          <p:nvPr/>
        </p:nvGrpSpPr>
        <p:grpSpPr>
          <a:xfrm>
            <a:off x="837386" y="4713993"/>
            <a:ext cx="4245095" cy="61535"/>
            <a:chOff x="0" y="0"/>
            <a:chExt cx="4245093" cy="61534"/>
          </a:xfrm>
        </p:grpSpPr>
        <p:sp>
          <p:nvSpPr>
            <p:cNvPr id="49" name="Shape"/>
            <p:cNvSpPr/>
            <p:nvPr/>
          </p:nvSpPr>
          <p:spPr>
            <a:xfrm>
              <a:off x="812" y="1604"/>
              <a:ext cx="4244282" cy="58976"/>
            </a:xfrm>
            <a:custGeom>
              <a:avLst/>
              <a:gdLst/>
              <a:ahLst/>
              <a:cxnLst>
                <a:cxn ang="0">
                  <a:pos x="wd2" y="hd2"/>
                </a:cxn>
                <a:cxn ang="5400000">
                  <a:pos x="wd2" y="hd2"/>
                </a:cxn>
                <a:cxn ang="10800000">
                  <a:pos x="wd2" y="hd2"/>
                </a:cxn>
                <a:cxn ang="16200000">
                  <a:pos x="wd2" y="hd2"/>
                </a:cxn>
              </a:cxnLst>
              <a:rect l="0" t="0" r="r" b="b"/>
              <a:pathLst>
                <a:path w="21597" h="14733" extrusionOk="0">
                  <a:moveTo>
                    <a:pt x="0" y="5317"/>
                  </a:moveTo>
                  <a:cubicBezTo>
                    <a:pt x="652" y="9615"/>
                    <a:pt x="1591" y="5599"/>
                    <a:pt x="2869" y="5317"/>
                  </a:cubicBezTo>
                  <a:cubicBezTo>
                    <a:pt x="4147" y="5035"/>
                    <a:pt x="4260" y="7441"/>
                    <a:pt x="5306" y="5317"/>
                  </a:cubicBezTo>
                  <a:cubicBezTo>
                    <a:pt x="6351" y="3193"/>
                    <a:pt x="8083" y="-1893"/>
                    <a:pt x="8822" y="5317"/>
                  </a:cubicBezTo>
                  <a:cubicBezTo>
                    <a:pt x="9562" y="12527"/>
                    <a:pt x="10446" y="6809"/>
                    <a:pt x="11691" y="5317"/>
                  </a:cubicBezTo>
                  <a:cubicBezTo>
                    <a:pt x="12937" y="3824"/>
                    <a:pt x="13739" y="-566"/>
                    <a:pt x="14560" y="5317"/>
                  </a:cubicBezTo>
                  <a:cubicBezTo>
                    <a:pt x="15382" y="11200"/>
                    <a:pt x="17252" y="11630"/>
                    <a:pt x="18077" y="5317"/>
                  </a:cubicBezTo>
                  <a:cubicBezTo>
                    <a:pt x="18902" y="-996"/>
                    <a:pt x="20103" y="-2509"/>
                    <a:pt x="21593" y="5317"/>
                  </a:cubicBezTo>
                  <a:cubicBezTo>
                    <a:pt x="21596" y="7648"/>
                    <a:pt x="21600" y="10238"/>
                    <a:pt x="21593" y="12170"/>
                  </a:cubicBezTo>
                  <a:cubicBezTo>
                    <a:pt x="21018" y="7291"/>
                    <a:pt x="20012" y="18155"/>
                    <a:pt x="18941" y="12170"/>
                  </a:cubicBezTo>
                  <a:cubicBezTo>
                    <a:pt x="17869" y="6184"/>
                    <a:pt x="16639" y="19091"/>
                    <a:pt x="15856" y="12170"/>
                  </a:cubicBezTo>
                  <a:cubicBezTo>
                    <a:pt x="15073" y="5248"/>
                    <a:pt x="13964" y="13403"/>
                    <a:pt x="12771" y="12170"/>
                  </a:cubicBezTo>
                  <a:cubicBezTo>
                    <a:pt x="11578" y="10937"/>
                    <a:pt x="10513" y="18509"/>
                    <a:pt x="9902" y="12170"/>
                  </a:cubicBezTo>
                  <a:cubicBezTo>
                    <a:pt x="9291" y="5830"/>
                    <a:pt x="7161" y="10753"/>
                    <a:pt x="6386" y="12170"/>
                  </a:cubicBezTo>
                  <a:cubicBezTo>
                    <a:pt x="5610" y="13587"/>
                    <a:pt x="4264" y="15513"/>
                    <a:pt x="2869" y="12170"/>
                  </a:cubicBezTo>
                  <a:cubicBezTo>
                    <a:pt x="1474" y="8826"/>
                    <a:pt x="676" y="9376"/>
                    <a:pt x="0" y="12170"/>
                  </a:cubicBezTo>
                  <a:cubicBezTo>
                    <a:pt x="1" y="9850"/>
                    <a:pt x="1" y="6936"/>
                    <a:pt x="0" y="5317"/>
                  </a:cubicBezTo>
                  <a:close/>
                </a:path>
              </a:pathLst>
            </a:custGeom>
            <a:solidFill>
              <a:srgbClr val="000000"/>
            </a:solidFill>
            <a:ln w="12700" cap="flat">
              <a:noFill/>
              <a:miter lim="400000"/>
            </a:ln>
            <a:effectLst/>
          </p:spPr>
          <p:txBody>
            <a:bodyPr wrap="square" lIns="45719" tIns="45719" rIns="45719" bIns="45719" numCol="1" anchor="ctr">
              <a:noAutofit/>
            </a:bodyPr>
            <a:lstStyle/>
            <a:p>
              <a:pPr algn="ctr"/>
              <a:endParaRPr/>
            </a:p>
          </p:txBody>
        </p:sp>
        <p:sp>
          <p:nvSpPr>
            <p:cNvPr id="50" name="Shape"/>
            <p:cNvSpPr/>
            <p:nvPr/>
          </p:nvSpPr>
          <p:spPr>
            <a:xfrm>
              <a:off x="0" y="0"/>
              <a:ext cx="4244403" cy="61535"/>
            </a:xfrm>
            <a:custGeom>
              <a:avLst/>
              <a:gdLst/>
              <a:ahLst/>
              <a:cxnLst>
                <a:cxn ang="0">
                  <a:pos x="wd2" y="hd2"/>
                </a:cxn>
                <a:cxn ang="5400000">
                  <a:pos x="wd2" y="hd2"/>
                </a:cxn>
                <a:cxn ang="10800000">
                  <a:pos x="wd2" y="hd2"/>
                </a:cxn>
                <a:cxn ang="16200000">
                  <a:pos x="wd2" y="hd2"/>
                </a:cxn>
              </a:cxnLst>
              <a:rect l="0" t="0" r="r" b="b"/>
              <a:pathLst>
                <a:path w="21598" h="14696" extrusionOk="0">
                  <a:moveTo>
                    <a:pt x="4" y="5467"/>
                  </a:moveTo>
                  <a:cubicBezTo>
                    <a:pt x="804" y="1728"/>
                    <a:pt x="1932" y="4075"/>
                    <a:pt x="2873" y="5467"/>
                  </a:cubicBezTo>
                  <a:cubicBezTo>
                    <a:pt x="3814" y="6858"/>
                    <a:pt x="4612" y="4147"/>
                    <a:pt x="5310" y="5467"/>
                  </a:cubicBezTo>
                  <a:cubicBezTo>
                    <a:pt x="6007" y="6786"/>
                    <a:pt x="6908" y="382"/>
                    <a:pt x="7963" y="5467"/>
                  </a:cubicBezTo>
                  <a:cubicBezTo>
                    <a:pt x="9017" y="10551"/>
                    <a:pt x="9734" y="11469"/>
                    <a:pt x="11264" y="5467"/>
                  </a:cubicBezTo>
                  <a:cubicBezTo>
                    <a:pt x="12793" y="-536"/>
                    <a:pt x="12801" y="-1010"/>
                    <a:pt x="14133" y="5467"/>
                  </a:cubicBezTo>
                  <a:cubicBezTo>
                    <a:pt x="15464" y="11943"/>
                    <a:pt x="16179" y="9793"/>
                    <a:pt x="16786" y="5467"/>
                  </a:cubicBezTo>
                  <a:cubicBezTo>
                    <a:pt x="17392" y="1140"/>
                    <a:pt x="20421" y="-4294"/>
                    <a:pt x="21598" y="5467"/>
                  </a:cubicBezTo>
                  <a:cubicBezTo>
                    <a:pt x="21593" y="7450"/>
                    <a:pt x="21596" y="10604"/>
                    <a:pt x="21598" y="12018"/>
                  </a:cubicBezTo>
                  <a:cubicBezTo>
                    <a:pt x="20933" y="6968"/>
                    <a:pt x="19992" y="8088"/>
                    <a:pt x="18513" y="12018"/>
                  </a:cubicBezTo>
                  <a:cubicBezTo>
                    <a:pt x="17034" y="15948"/>
                    <a:pt x="16565" y="14020"/>
                    <a:pt x="15860" y="12018"/>
                  </a:cubicBezTo>
                  <a:cubicBezTo>
                    <a:pt x="15156" y="10016"/>
                    <a:pt x="13337" y="14546"/>
                    <a:pt x="12343" y="12018"/>
                  </a:cubicBezTo>
                  <a:cubicBezTo>
                    <a:pt x="11349" y="9490"/>
                    <a:pt x="10630" y="6730"/>
                    <a:pt x="9474" y="12018"/>
                  </a:cubicBezTo>
                  <a:cubicBezTo>
                    <a:pt x="8318" y="17306"/>
                    <a:pt x="7649" y="7442"/>
                    <a:pt x="7037" y="12018"/>
                  </a:cubicBezTo>
                  <a:cubicBezTo>
                    <a:pt x="6425" y="16594"/>
                    <a:pt x="5324" y="14422"/>
                    <a:pt x="3736" y="12018"/>
                  </a:cubicBezTo>
                  <a:cubicBezTo>
                    <a:pt x="2149" y="9614"/>
                    <a:pt x="1740" y="3266"/>
                    <a:pt x="4" y="12018"/>
                  </a:cubicBezTo>
                  <a:cubicBezTo>
                    <a:pt x="-2" y="9047"/>
                    <a:pt x="-2" y="7245"/>
                    <a:pt x="4" y="5467"/>
                  </a:cubicBezTo>
                  <a:close/>
                </a:path>
              </a:pathLst>
            </a:custGeom>
            <a:noFill/>
            <a:ln w="38100" cap="rnd">
              <a:solidFill>
                <a:srgbClr val="000000"/>
              </a:solidFill>
              <a:prstDash val="solid"/>
              <a:round/>
            </a:ln>
            <a:effectLst/>
          </p:spPr>
          <p:txBody>
            <a:bodyPr wrap="square" lIns="45719" tIns="45719" rIns="45719" bIns="45719" numCol="1" anchor="ctr">
              <a:noAutofit/>
            </a:bodyPr>
            <a:lstStyle/>
            <a:p>
              <a:pPr algn="ctr"/>
              <a:endParaRPr/>
            </a:p>
          </p:txBody>
        </p:sp>
      </p:grpSp>
      <p:sp>
        <p:nvSpPr>
          <p:cNvPr id="5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59" name="Title Text"/>
          <p:cNvSpPr txBox="1">
            <a:spLocks noGrp="1"/>
          </p:cNvSpPr>
          <p:nvPr>
            <p:ph type="title"/>
          </p:nvPr>
        </p:nvSpPr>
        <p:spPr>
          <a:prstGeom prst="rect">
            <a:avLst/>
          </a:prstGeom>
        </p:spPr>
        <p:txBody>
          <a:bodyPr/>
          <a:lstStyle/>
          <a:p>
            <a:r>
              <a:t>Title Text</a:t>
            </a:r>
          </a:p>
        </p:txBody>
      </p:sp>
      <p:sp>
        <p:nvSpPr>
          <p:cNvPr id="60" name="Body Level One…"/>
          <p:cNvSpPr txBox="1">
            <a:spLocks noGrp="1"/>
          </p:cNvSpPr>
          <p:nvPr>
            <p:ph type="body" sz="half" idx="1"/>
          </p:nvPr>
        </p:nvSpPr>
        <p:spPr>
          <a:xfrm>
            <a:off x="838200" y="1929383"/>
            <a:ext cx="5181600" cy="4251961"/>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6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8"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69" name="Body Level One…"/>
          <p:cNvSpPr txBox="1">
            <a:spLocks noGrp="1"/>
          </p:cNvSpPr>
          <p:nvPr>
            <p:ph type="body" sz="quarter" idx="1"/>
          </p:nvPr>
        </p:nvSpPr>
        <p:spPr>
          <a:xfrm>
            <a:off x="839787" y="1938527"/>
            <a:ext cx="5157789" cy="823914"/>
          </a:xfrm>
          <a:prstGeom prst="rect">
            <a:avLst/>
          </a:prstGeom>
        </p:spPr>
        <p:txBody>
          <a:bodyPr anchor="b"/>
          <a:lstStyle>
            <a:lvl1pPr marL="0" indent="0">
              <a:buSzTx/>
              <a:buFontTx/>
              <a:buNone/>
              <a:defRPr sz="3600" b="1"/>
            </a:lvl1pPr>
            <a:lvl2pPr marL="0" indent="457200">
              <a:buSzTx/>
              <a:buFontTx/>
              <a:buNone/>
              <a:defRPr sz="3600" b="1"/>
            </a:lvl2pPr>
            <a:lvl3pPr marL="0" indent="914400">
              <a:buSzTx/>
              <a:buFontTx/>
              <a:buNone/>
              <a:defRPr sz="3600" b="1"/>
            </a:lvl3pPr>
            <a:lvl4pPr marL="0" indent="1371600">
              <a:buSzTx/>
              <a:buFontTx/>
              <a:buNone/>
              <a:defRPr sz="3600" b="1"/>
            </a:lvl4pPr>
            <a:lvl5pPr marL="0" indent="1828800">
              <a:buSzTx/>
              <a:buFontTx/>
              <a:buNone/>
              <a:defRPr sz="3600" b="1"/>
            </a:lvl5pPr>
          </a:lstStyle>
          <a:p>
            <a:r>
              <a:t>Body Level One</a:t>
            </a:r>
          </a:p>
          <a:p>
            <a:pPr lvl="1"/>
            <a:r>
              <a:t>Body Level Two</a:t>
            </a:r>
          </a:p>
          <a:p>
            <a:pPr lvl="2"/>
            <a:r>
              <a:t>Body Level Three</a:t>
            </a:r>
          </a:p>
          <a:p>
            <a:pPr lvl="3"/>
            <a:r>
              <a:t>Body Level Four</a:t>
            </a:r>
          </a:p>
          <a:p>
            <a:pPr lvl="4"/>
            <a:r>
              <a:t>Body Level Five</a:t>
            </a:r>
          </a:p>
        </p:txBody>
      </p:sp>
      <p:sp>
        <p:nvSpPr>
          <p:cNvPr id="70" name="Text Placeholder 4"/>
          <p:cNvSpPr>
            <a:spLocks noGrp="1"/>
          </p:cNvSpPr>
          <p:nvPr>
            <p:ph type="body" sz="quarter" idx="21"/>
          </p:nvPr>
        </p:nvSpPr>
        <p:spPr>
          <a:xfrm>
            <a:off x="6172200" y="1938527"/>
            <a:ext cx="5183188" cy="823914"/>
          </a:xfrm>
          <a:prstGeom prst="rect">
            <a:avLst/>
          </a:prstGeom>
        </p:spPr>
        <p:txBody>
          <a:bodyPr anchor="b"/>
          <a:lstStyle/>
          <a:p>
            <a:pPr marL="0" indent="0">
              <a:buSzTx/>
              <a:buFontTx/>
              <a:buNone/>
              <a:defRPr sz="3600" b="1"/>
            </a:pPr>
            <a:endParaRPr/>
          </a:p>
        </p:txBody>
      </p:sp>
      <p:sp>
        <p:nvSpPr>
          <p:cNvPr id="7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8" name="Title Text"/>
          <p:cNvSpPr txBox="1">
            <a:spLocks noGrp="1"/>
          </p:cNvSpPr>
          <p:nvPr>
            <p:ph type="title"/>
          </p:nvPr>
        </p:nvSpPr>
        <p:spPr>
          <a:xfrm>
            <a:off x="2203704" y="1728216"/>
            <a:ext cx="7781544" cy="3392424"/>
          </a:xfrm>
          <a:prstGeom prst="rect">
            <a:avLst/>
          </a:prstGeom>
        </p:spPr>
        <p:txBody>
          <a:bodyPr/>
          <a:lstStyle>
            <a:lvl1pPr algn="ctr">
              <a:defRPr sz="7800"/>
            </a:lvl1pPr>
          </a:lstStyle>
          <a:p>
            <a:r>
              <a:t>Title Text</a:t>
            </a:r>
          </a:p>
        </p:txBody>
      </p:sp>
      <p:grpSp>
        <p:nvGrpSpPr>
          <p:cNvPr id="81" name="Rectangle 6"/>
          <p:cNvGrpSpPr/>
          <p:nvPr/>
        </p:nvGrpSpPr>
        <p:grpSpPr>
          <a:xfrm>
            <a:off x="3973392" y="5104002"/>
            <a:ext cx="4245095" cy="61535"/>
            <a:chOff x="0" y="0"/>
            <a:chExt cx="4245093" cy="61534"/>
          </a:xfrm>
        </p:grpSpPr>
        <p:sp>
          <p:nvSpPr>
            <p:cNvPr id="79" name="Shape"/>
            <p:cNvSpPr/>
            <p:nvPr/>
          </p:nvSpPr>
          <p:spPr>
            <a:xfrm>
              <a:off x="812" y="1604"/>
              <a:ext cx="4244282" cy="58976"/>
            </a:xfrm>
            <a:custGeom>
              <a:avLst/>
              <a:gdLst/>
              <a:ahLst/>
              <a:cxnLst>
                <a:cxn ang="0">
                  <a:pos x="wd2" y="hd2"/>
                </a:cxn>
                <a:cxn ang="5400000">
                  <a:pos x="wd2" y="hd2"/>
                </a:cxn>
                <a:cxn ang="10800000">
                  <a:pos x="wd2" y="hd2"/>
                </a:cxn>
                <a:cxn ang="16200000">
                  <a:pos x="wd2" y="hd2"/>
                </a:cxn>
              </a:cxnLst>
              <a:rect l="0" t="0" r="r" b="b"/>
              <a:pathLst>
                <a:path w="21597" h="14733" extrusionOk="0">
                  <a:moveTo>
                    <a:pt x="0" y="5317"/>
                  </a:moveTo>
                  <a:cubicBezTo>
                    <a:pt x="652" y="9615"/>
                    <a:pt x="1591" y="5599"/>
                    <a:pt x="2869" y="5317"/>
                  </a:cubicBezTo>
                  <a:cubicBezTo>
                    <a:pt x="4147" y="5035"/>
                    <a:pt x="4260" y="7441"/>
                    <a:pt x="5306" y="5317"/>
                  </a:cubicBezTo>
                  <a:cubicBezTo>
                    <a:pt x="6351" y="3193"/>
                    <a:pt x="8083" y="-1893"/>
                    <a:pt x="8822" y="5317"/>
                  </a:cubicBezTo>
                  <a:cubicBezTo>
                    <a:pt x="9562" y="12527"/>
                    <a:pt x="10446" y="6809"/>
                    <a:pt x="11691" y="5317"/>
                  </a:cubicBezTo>
                  <a:cubicBezTo>
                    <a:pt x="12937" y="3824"/>
                    <a:pt x="13739" y="-566"/>
                    <a:pt x="14560" y="5317"/>
                  </a:cubicBezTo>
                  <a:cubicBezTo>
                    <a:pt x="15382" y="11200"/>
                    <a:pt x="17252" y="11630"/>
                    <a:pt x="18077" y="5317"/>
                  </a:cubicBezTo>
                  <a:cubicBezTo>
                    <a:pt x="18902" y="-996"/>
                    <a:pt x="20103" y="-2509"/>
                    <a:pt x="21593" y="5317"/>
                  </a:cubicBezTo>
                  <a:cubicBezTo>
                    <a:pt x="21596" y="7648"/>
                    <a:pt x="21600" y="10238"/>
                    <a:pt x="21593" y="12170"/>
                  </a:cubicBezTo>
                  <a:cubicBezTo>
                    <a:pt x="21018" y="7291"/>
                    <a:pt x="20012" y="18155"/>
                    <a:pt x="18941" y="12170"/>
                  </a:cubicBezTo>
                  <a:cubicBezTo>
                    <a:pt x="17869" y="6184"/>
                    <a:pt x="16639" y="19091"/>
                    <a:pt x="15856" y="12170"/>
                  </a:cubicBezTo>
                  <a:cubicBezTo>
                    <a:pt x="15073" y="5248"/>
                    <a:pt x="13964" y="13403"/>
                    <a:pt x="12771" y="12170"/>
                  </a:cubicBezTo>
                  <a:cubicBezTo>
                    <a:pt x="11578" y="10937"/>
                    <a:pt x="10513" y="18509"/>
                    <a:pt x="9902" y="12170"/>
                  </a:cubicBezTo>
                  <a:cubicBezTo>
                    <a:pt x="9291" y="5830"/>
                    <a:pt x="7161" y="10753"/>
                    <a:pt x="6386" y="12170"/>
                  </a:cubicBezTo>
                  <a:cubicBezTo>
                    <a:pt x="5610" y="13587"/>
                    <a:pt x="4264" y="15513"/>
                    <a:pt x="2869" y="12170"/>
                  </a:cubicBezTo>
                  <a:cubicBezTo>
                    <a:pt x="1474" y="8826"/>
                    <a:pt x="676" y="9376"/>
                    <a:pt x="0" y="12170"/>
                  </a:cubicBezTo>
                  <a:cubicBezTo>
                    <a:pt x="1" y="9850"/>
                    <a:pt x="1" y="6936"/>
                    <a:pt x="0" y="5317"/>
                  </a:cubicBezTo>
                  <a:close/>
                </a:path>
              </a:pathLst>
            </a:custGeom>
            <a:solidFill>
              <a:srgbClr val="000000"/>
            </a:solidFill>
            <a:ln w="12700" cap="flat">
              <a:noFill/>
              <a:miter lim="400000"/>
            </a:ln>
            <a:effectLst/>
          </p:spPr>
          <p:txBody>
            <a:bodyPr wrap="square" lIns="45719" tIns="45719" rIns="45719" bIns="45719" numCol="1" anchor="ctr">
              <a:noAutofit/>
            </a:bodyPr>
            <a:lstStyle/>
            <a:p>
              <a:pPr algn="ctr"/>
              <a:endParaRPr/>
            </a:p>
          </p:txBody>
        </p:sp>
        <p:sp>
          <p:nvSpPr>
            <p:cNvPr id="80" name="Shape"/>
            <p:cNvSpPr/>
            <p:nvPr/>
          </p:nvSpPr>
          <p:spPr>
            <a:xfrm>
              <a:off x="0" y="0"/>
              <a:ext cx="4244403" cy="61535"/>
            </a:xfrm>
            <a:custGeom>
              <a:avLst/>
              <a:gdLst/>
              <a:ahLst/>
              <a:cxnLst>
                <a:cxn ang="0">
                  <a:pos x="wd2" y="hd2"/>
                </a:cxn>
                <a:cxn ang="5400000">
                  <a:pos x="wd2" y="hd2"/>
                </a:cxn>
                <a:cxn ang="10800000">
                  <a:pos x="wd2" y="hd2"/>
                </a:cxn>
                <a:cxn ang="16200000">
                  <a:pos x="wd2" y="hd2"/>
                </a:cxn>
              </a:cxnLst>
              <a:rect l="0" t="0" r="r" b="b"/>
              <a:pathLst>
                <a:path w="21598" h="14696" extrusionOk="0">
                  <a:moveTo>
                    <a:pt x="4" y="5467"/>
                  </a:moveTo>
                  <a:cubicBezTo>
                    <a:pt x="804" y="1728"/>
                    <a:pt x="1932" y="4075"/>
                    <a:pt x="2873" y="5467"/>
                  </a:cubicBezTo>
                  <a:cubicBezTo>
                    <a:pt x="3814" y="6858"/>
                    <a:pt x="4612" y="4147"/>
                    <a:pt x="5310" y="5467"/>
                  </a:cubicBezTo>
                  <a:cubicBezTo>
                    <a:pt x="6007" y="6786"/>
                    <a:pt x="6908" y="382"/>
                    <a:pt x="7963" y="5467"/>
                  </a:cubicBezTo>
                  <a:cubicBezTo>
                    <a:pt x="9017" y="10551"/>
                    <a:pt x="9734" y="11469"/>
                    <a:pt x="11264" y="5467"/>
                  </a:cubicBezTo>
                  <a:cubicBezTo>
                    <a:pt x="12793" y="-536"/>
                    <a:pt x="12801" y="-1010"/>
                    <a:pt x="14133" y="5467"/>
                  </a:cubicBezTo>
                  <a:cubicBezTo>
                    <a:pt x="15464" y="11943"/>
                    <a:pt x="16179" y="9793"/>
                    <a:pt x="16786" y="5467"/>
                  </a:cubicBezTo>
                  <a:cubicBezTo>
                    <a:pt x="17392" y="1140"/>
                    <a:pt x="20421" y="-4294"/>
                    <a:pt x="21598" y="5467"/>
                  </a:cubicBezTo>
                  <a:cubicBezTo>
                    <a:pt x="21593" y="7450"/>
                    <a:pt x="21596" y="10604"/>
                    <a:pt x="21598" y="12018"/>
                  </a:cubicBezTo>
                  <a:cubicBezTo>
                    <a:pt x="20933" y="6968"/>
                    <a:pt x="19992" y="8088"/>
                    <a:pt x="18513" y="12018"/>
                  </a:cubicBezTo>
                  <a:cubicBezTo>
                    <a:pt x="17034" y="15948"/>
                    <a:pt x="16565" y="14020"/>
                    <a:pt x="15860" y="12018"/>
                  </a:cubicBezTo>
                  <a:cubicBezTo>
                    <a:pt x="15156" y="10016"/>
                    <a:pt x="13337" y="14546"/>
                    <a:pt x="12343" y="12018"/>
                  </a:cubicBezTo>
                  <a:cubicBezTo>
                    <a:pt x="11349" y="9490"/>
                    <a:pt x="10630" y="6730"/>
                    <a:pt x="9474" y="12018"/>
                  </a:cubicBezTo>
                  <a:cubicBezTo>
                    <a:pt x="8318" y="17306"/>
                    <a:pt x="7649" y="7442"/>
                    <a:pt x="7037" y="12018"/>
                  </a:cubicBezTo>
                  <a:cubicBezTo>
                    <a:pt x="6425" y="16594"/>
                    <a:pt x="5324" y="14422"/>
                    <a:pt x="3736" y="12018"/>
                  </a:cubicBezTo>
                  <a:cubicBezTo>
                    <a:pt x="2149" y="9614"/>
                    <a:pt x="1740" y="3266"/>
                    <a:pt x="4" y="12018"/>
                  </a:cubicBezTo>
                  <a:cubicBezTo>
                    <a:pt x="-2" y="9047"/>
                    <a:pt x="-2" y="7245"/>
                    <a:pt x="4" y="5467"/>
                  </a:cubicBezTo>
                  <a:close/>
                </a:path>
              </a:pathLst>
            </a:custGeom>
            <a:noFill/>
            <a:ln w="38100" cap="rnd">
              <a:solidFill>
                <a:srgbClr val="000000"/>
              </a:solidFill>
              <a:prstDash val="solid"/>
              <a:round/>
            </a:ln>
            <a:effectLst/>
          </p:spPr>
          <p:txBody>
            <a:bodyPr wrap="square" lIns="45719" tIns="45719" rIns="45719" bIns="45719" numCol="1" anchor="ctr">
              <a:noAutofit/>
            </a:bodyPr>
            <a:lstStyle/>
            <a:p>
              <a:pPr algn="ctr"/>
              <a:endParaRPr/>
            </a:p>
          </p:txBody>
        </p:sp>
      </p:grpSp>
      <p:sp>
        <p:nvSpPr>
          <p:cNvPr id="8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8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96" name="Title Text"/>
          <p:cNvSpPr txBox="1">
            <a:spLocks noGrp="1"/>
          </p:cNvSpPr>
          <p:nvPr>
            <p:ph type="title"/>
          </p:nvPr>
        </p:nvSpPr>
        <p:spPr>
          <a:xfrm>
            <a:off x="839787" y="457200"/>
            <a:ext cx="3932239" cy="3429000"/>
          </a:xfrm>
          <a:prstGeom prst="rect">
            <a:avLst/>
          </a:prstGeom>
        </p:spPr>
        <p:txBody>
          <a:bodyPr anchor="b"/>
          <a:lstStyle>
            <a:lvl1pPr>
              <a:defRPr sz="6000"/>
            </a:lvl1pPr>
          </a:lstStyle>
          <a:p>
            <a:r>
              <a:t>Title Text</a:t>
            </a:r>
          </a:p>
        </p:txBody>
      </p:sp>
      <p:sp>
        <p:nvSpPr>
          <p:cNvPr id="97" name="Body Level One…"/>
          <p:cNvSpPr txBox="1">
            <a:spLocks noGrp="1"/>
          </p:cNvSpPr>
          <p:nvPr>
            <p:ph type="body" sz="half" idx="1"/>
          </p:nvPr>
        </p:nvSpPr>
        <p:spPr>
          <a:xfrm>
            <a:off x="5303520" y="548640"/>
            <a:ext cx="6053329" cy="5431536"/>
          </a:xfrm>
          <a:prstGeom prst="rect">
            <a:avLst/>
          </a:prstGeom>
        </p:spPr>
        <p:txBody>
          <a:bodyPr anchor="ct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98" name="Text Placeholder 3"/>
          <p:cNvSpPr>
            <a:spLocks noGrp="1"/>
          </p:cNvSpPr>
          <p:nvPr>
            <p:ph type="body" sz="quarter" idx="21"/>
          </p:nvPr>
        </p:nvSpPr>
        <p:spPr>
          <a:xfrm>
            <a:off x="839787" y="3977640"/>
            <a:ext cx="3932239" cy="2002536"/>
          </a:xfrm>
          <a:prstGeom prst="rect">
            <a:avLst/>
          </a:prstGeom>
        </p:spPr>
        <p:txBody>
          <a:bodyPr/>
          <a:lstStyle/>
          <a:p>
            <a:pPr marL="0" indent="0">
              <a:buSzTx/>
              <a:buFontTx/>
              <a:buNone/>
              <a:defRPr sz="3200"/>
            </a:pPr>
            <a:endParaRPr/>
          </a:p>
        </p:txBody>
      </p:sp>
      <p:grpSp>
        <p:nvGrpSpPr>
          <p:cNvPr id="101" name="Rectangle 6"/>
          <p:cNvGrpSpPr/>
          <p:nvPr/>
        </p:nvGrpSpPr>
        <p:grpSpPr>
          <a:xfrm>
            <a:off x="5009342" y="1026765"/>
            <a:ext cx="59918" cy="4482066"/>
            <a:chOff x="0" y="0"/>
            <a:chExt cx="59917" cy="4482064"/>
          </a:xfrm>
        </p:grpSpPr>
        <p:sp>
          <p:nvSpPr>
            <p:cNvPr id="99" name="Shape"/>
            <p:cNvSpPr/>
            <p:nvPr/>
          </p:nvSpPr>
          <p:spPr>
            <a:xfrm rot="5400000">
              <a:off x="-2212575" y="2213387"/>
              <a:ext cx="4481252" cy="56103"/>
            </a:xfrm>
            <a:custGeom>
              <a:avLst/>
              <a:gdLst/>
              <a:ahLst/>
              <a:cxnLst>
                <a:cxn ang="0">
                  <a:pos x="wd2" y="hd2"/>
                </a:cxn>
                <a:cxn ang="5400000">
                  <a:pos x="wd2" y="hd2"/>
                </a:cxn>
                <a:cxn ang="10800000">
                  <a:pos x="wd2" y="hd2"/>
                </a:cxn>
                <a:cxn ang="16200000">
                  <a:pos x="wd2" y="hd2"/>
                </a:cxn>
              </a:cxnLst>
              <a:rect l="0" t="0" r="r" b="b"/>
              <a:pathLst>
                <a:path w="21597" h="13376" extrusionOk="0">
                  <a:moveTo>
                    <a:pt x="0" y="3327"/>
                  </a:moveTo>
                  <a:cubicBezTo>
                    <a:pt x="1376" y="3381"/>
                    <a:pt x="1555" y="7195"/>
                    <a:pt x="2869" y="3327"/>
                  </a:cubicBezTo>
                  <a:cubicBezTo>
                    <a:pt x="4183" y="-541"/>
                    <a:pt x="4767" y="647"/>
                    <a:pt x="5306" y="3327"/>
                  </a:cubicBezTo>
                  <a:cubicBezTo>
                    <a:pt x="5845" y="6007"/>
                    <a:pt x="7588" y="-5354"/>
                    <a:pt x="8823" y="3327"/>
                  </a:cubicBezTo>
                  <a:cubicBezTo>
                    <a:pt x="10058" y="12008"/>
                    <a:pt x="10511" y="4435"/>
                    <a:pt x="11692" y="3327"/>
                  </a:cubicBezTo>
                  <a:cubicBezTo>
                    <a:pt x="12872" y="2220"/>
                    <a:pt x="13408" y="8794"/>
                    <a:pt x="14560" y="3327"/>
                  </a:cubicBezTo>
                  <a:cubicBezTo>
                    <a:pt x="15713" y="-2140"/>
                    <a:pt x="16661" y="2949"/>
                    <a:pt x="18077" y="3327"/>
                  </a:cubicBezTo>
                  <a:cubicBezTo>
                    <a:pt x="19494" y="3705"/>
                    <a:pt x="20737" y="7391"/>
                    <a:pt x="21594" y="3327"/>
                  </a:cubicBezTo>
                  <a:cubicBezTo>
                    <a:pt x="21596" y="5552"/>
                    <a:pt x="21600" y="8024"/>
                    <a:pt x="21594" y="9868"/>
                  </a:cubicBezTo>
                  <a:cubicBezTo>
                    <a:pt x="20626" y="3874"/>
                    <a:pt x="20245" y="15418"/>
                    <a:pt x="18941" y="9868"/>
                  </a:cubicBezTo>
                  <a:cubicBezTo>
                    <a:pt x="17636" y="4318"/>
                    <a:pt x="16656" y="10823"/>
                    <a:pt x="15856" y="9868"/>
                  </a:cubicBezTo>
                  <a:cubicBezTo>
                    <a:pt x="15056" y="8912"/>
                    <a:pt x="13892" y="13332"/>
                    <a:pt x="12771" y="9868"/>
                  </a:cubicBezTo>
                  <a:cubicBezTo>
                    <a:pt x="11651" y="6403"/>
                    <a:pt x="10788" y="7257"/>
                    <a:pt x="9902" y="9868"/>
                  </a:cubicBezTo>
                  <a:cubicBezTo>
                    <a:pt x="9017" y="12479"/>
                    <a:pt x="7549" y="16246"/>
                    <a:pt x="6386" y="9868"/>
                  </a:cubicBezTo>
                  <a:cubicBezTo>
                    <a:pt x="5222" y="3489"/>
                    <a:pt x="3795" y="8117"/>
                    <a:pt x="2869" y="9868"/>
                  </a:cubicBezTo>
                  <a:cubicBezTo>
                    <a:pt x="1943" y="11618"/>
                    <a:pt x="817" y="8011"/>
                    <a:pt x="0" y="9868"/>
                  </a:cubicBezTo>
                  <a:cubicBezTo>
                    <a:pt x="1" y="7653"/>
                    <a:pt x="1" y="4872"/>
                    <a:pt x="0" y="3327"/>
                  </a:cubicBezTo>
                  <a:close/>
                </a:path>
              </a:pathLst>
            </a:custGeom>
            <a:solidFill>
              <a:srgbClr val="000000"/>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100" name="Shape"/>
            <p:cNvSpPr/>
            <p:nvPr/>
          </p:nvSpPr>
          <p:spPr>
            <a:xfrm rot="5400000">
              <a:off x="-2209892" y="2211564"/>
              <a:ext cx="4481373" cy="58245"/>
            </a:xfrm>
            <a:custGeom>
              <a:avLst/>
              <a:gdLst/>
              <a:ahLst/>
              <a:cxnLst>
                <a:cxn ang="0">
                  <a:pos x="wd2" y="hd2"/>
                </a:cxn>
                <a:cxn ang="5400000">
                  <a:pos x="wd2" y="hd2"/>
                </a:cxn>
                <a:cxn ang="10800000">
                  <a:pos x="wd2" y="hd2"/>
                </a:cxn>
                <a:cxn ang="16200000">
                  <a:pos x="wd2" y="hd2"/>
                </a:cxn>
              </a:cxnLst>
              <a:rect l="0" t="0" r="r" b="b"/>
              <a:pathLst>
                <a:path w="21599" h="16135" extrusionOk="0">
                  <a:moveTo>
                    <a:pt x="4" y="4923"/>
                  </a:moveTo>
                  <a:cubicBezTo>
                    <a:pt x="1295" y="7341"/>
                    <a:pt x="1615" y="5651"/>
                    <a:pt x="2873" y="4923"/>
                  </a:cubicBezTo>
                  <a:cubicBezTo>
                    <a:pt x="4132" y="4194"/>
                    <a:pt x="4168" y="1224"/>
                    <a:pt x="5311" y="4923"/>
                  </a:cubicBezTo>
                  <a:cubicBezTo>
                    <a:pt x="6453" y="8622"/>
                    <a:pt x="6904" y="-2242"/>
                    <a:pt x="7964" y="4923"/>
                  </a:cubicBezTo>
                  <a:cubicBezTo>
                    <a:pt x="9023" y="12087"/>
                    <a:pt x="10478" y="11523"/>
                    <a:pt x="11264" y="4923"/>
                  </a:cubicBezTo>
                  <a:cubicBezTo>
                    <a:pt x="12051" y="-1678"/>
                    <a:pt x="13117" y="12720"/>
                    <a:pt x="14133" y="4923"/>
                  </a:cubicBezTo>
                  <a:cubicBezTo>
                    <a:pt x="15150" y="-2875"/>
                    <a:pt x="16023" y="12408"/>
                    <a:pt x="16786" y="4923"/>
                  </a:cubicBezTo>
                  <a:cubicBezTo>
                    <a:pt x="17550" y="-2563"/>
                    <a:pt x="19341" y="-651"/>
                    <a:pt x="21599" y="4923"/>
                  </a:cubicBezTo>
                  <a:cubicBezTo>
                    <a:pt x="21594" y="7223"/>
                    <a:pt x="21597" y="10882"/>
                    <a:pt x="21599" y="12522"/>
                  </a:cubicBezTo>
                  <a:cubicBezTo>
                    <a:pt x="20797" y="11590"/>
                    <a:pt x="19420" y="17604"/>
                    <a:pt x="18514" y="12522"/>
                  </a:cubicBezTo>
                  <a:cubicBezTo>
                    <a:pt x="17608" y="7440"/>
                    <a:pt x="17103" y="8245"/>
                    <a:pt x="15861" y="12522"/>
                  </a:cubicBezTo>
                  <a:cubicBezTo>
                    <a:pt x="14619" y="16799"/>
                    <a:pt x="13645" y="9871"/>
                    <a:pt x="12344" y="12522"/>
                  </a:cubicBezTo>
                  <a:cubicBezTo>
                    <a:pt x="11043" y="15173"/>
                    <a:pt x="10354" y="9320"/>
                    <a:pt x="9475" y="12522"/>
                  </a:cubicBezTo>
                  <a:cubicBezTo>
                    <a:pt x="8596" y="15724"/>
                    <a:pt x="8149" y="18725"/>
                    <a:pt x="7038" y="12522"/>
                  </a:cubicBezTo>
                  <a:cubicBezTo>
                    <a:pt x="5928" y="6319"/>
                    <a:pt x="4417" y="17567"/>
                    <a:pt x="3737" y="12522"/>
                  </a:cubicBezTo>
                  <a:cubicBezTo>
                    <a:pt x="3058" y="7477"/>
                    <a:pt x="1746" y="4379"/>
                    <a:pt x="4" y="12522"/>
                  </a:cubicBezTo>
                  <a:cubicBezTo>
                    <a:pt x="-1" y="9076"/>
                    <a:pt x="-1" y="6986"/>
                    <a:pt x="4" y="4923"/>
                  </a:cubicBezTo>
                  <a:close/>
                </a:path>
              </a:pathLst>
            </a:custGeom>
            <a:noFill/>
            <a:ln w="44450" cap="rnd">
              <a:solidFill>
                <a:srgbClr val="000000"/>
              </a:solidFill>
              <a:prstDash val="solid"/>
              <a:round/>
            </a:ln>
            <a:effectLst/>
          </p:spPr>
          <p:txBody>
            <a:bodyPr wrap="square" lIns="45719" tIns="45719" rIns="45719" bIns="45719" numCol="1" anchor="ctr">
              <a:noAutofit/>
            </a:bodyPr>
            <a:lstStyle/>
            <a:p>
              <a:pPr algn="ctr">
                <a:defRPr>
                  <a:solidFill>
                    <a:srgbClr val="FFFFFF"/>
                  </a:solidFill>
                </a:defRPr>
              </a:pPr>
              <a:endParaRPr/>
            </a:p>
          </p:txBody>
        </p:sp>
      </p:grpSp>
      <p:sp>
        <p:nvSpPr>
          <p:cNvPr id="10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929383"/>
            <a:ext cx="10515600" cy="42519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grpSp>
        <p:nvGrpSpPr>
          <p:cNvPr id="6" name="Rectangle 7"/>
          <p:cNvGrpSpPr/>
          <p:nvPr/>
        </p:nvGrpSpPr>
        <p:grpSpPr>
          <a:xfrm>
            <a:off x="837573" y="1689695"/>
            <a:ext cx="10516373" cy="60992"/>
            <a:chOff x="0" y="0"/>
            <a:chExt cx="10516372" cy="60990"/>
          </a:xfrm>
        </p:grpSpPr>
        <p:sp>
          <p:nvSpPr>
            <p:cNvPr id="4" name="Shape"/>
            <p:cNvSpPr/>
            <p:nvPr/>
          </p:nvSpPr>
          <p:spPr>
            <a:xfrm>
              <a:off x="0" y="146"/>
              <a:ext cx="10516373" cy="60808"/>
            </a:xfrm>
            <a:custGeom>
              <a:avLst/>
              <a:gdLst/>
              <a:ahLst/>
              <a:cxnLst>
                <a:cxn ang="0">
                  <a:pos x="wd2" y="hd2"/>
                </a:cxn>
                <a:cxn ang="5400000">
                  <a:pos x="wd2" y="hd2"/>
                </a:cxn>
                <a:cxn ang="10800000">
                  <a:pos x="wd2" y="hd2"/>
                </a:cxn>
                <a:cxn ang="16200000">
                  <a:pos x="wd2" y="hd2"/>
                </a:cxn>
              </a:cxnLst>
              <a:rect l="0" t="0" r="r" b="b"/>
              <a:pathLst>
                <a:path w="21599" h="14270" extrusionOk="0">
                  <a:moveTo>
                    <a:pt x="1" y="4713"/>
                  </a:moveTo>
                  <a:cubicBezTo>
                    <a:pt x="475" y="8082"/>
                    <a:pt x="684" y="9733"/>
                    <a:pt x="1135" y="4713"/>
                  </a:cubicBezTo>
                  <a:cubicBezTo>
                    <a:pt x="1586" y="-307"/>
                    <a:pt x="1566" y="1349"/>
                    <a:pt x="1837" y="4713"/>
                  </a:cubicBezTo>
                  <a:cubicBezTo>
                    <a:pt x="2108" y="8078"/>
                    <a:pt x="2962" y="1076"/>
                    <a:pt x="3619" y="4713"/>
                  </a:cubicBezTo>
                  <a:cubicBezTo>
                    <a:pt x="4276" y="8350"/>
                    <a:pt x="4338" y="6421"/>
                    <a:pt x="4753" y="4713"/>
                  </a:cubicBezTo>
                  <a:cubicBezTo>
                    <a:pt x="5167" y="3005"/>
                    <a:pt x="5636" y="526"/>
                    <a:pt x="5886" y="4713"/>
                  </a:cubicBezTo>
                  <a:cubicBezTo>
                    <a:pt x="6137" y="8901"/>
                    <a:pt x="6872" y="6640"/>
                    <a:pt x="7668" y="4713"/>
                  </a:cubicBezTo>
                  <a:cubicBezTo>
                    <a:pt x="8465" y="2787"/>
                    <a:pt x="8235" y="3972"/>
                    <a:pt x="8586" y="4713"/>
                  </a:cubicBezTo>
                  <a:cubicBezTo>
                    <a:pt x="8937" y="5455"/>
                    <a:pt x="9726" y="8824"/>
                    <a:pt x="10368" y="4713"/>
                  </a:cubicBezTo>
                  <a:cubicBezTo>
                    <a:pt x="11010" y="603"/>
                    <a:pt x="11630" y="542"/>
                    <a:pt x="12150" y="4713"/>
                  </a:cubicBezTo>
                  <a:cubicBezTo>
                    <a:pt x="12669" y="8885"/>
                    <a:pt x="12958" y="11836"/>
                    <a:pt x="13499" y="4713"/>
                  </a:cubicBezTo>
                  <a:cubicBezTo>
                    <a:pt x="14041" y="-2409"/>
                    <a:pt x="14599" y="2454"/>
                    <a:pt x="15281" y="4713"/>
                  </a:cubicBezTo>
                  <a:cubicBezTo>
                    <a:pt x="15964" y="6973"/>
                    <a:pt x="16111" y="2578"/>
                    <a:pt x="16415" y="4713"/>
                  </a:cubicBezTo>
                  <a:cubicBezTo>
                    <a:pt x="16719" y="6848"/>
                    <a:pt x="17027" y="-36"/>
                    <a:pt x="17549" y="4713"/>
                  </a:cubicBezTo>
                  <a:cubicBezTo>
                    <a:pt x="18071" y="9463"/>
                    <a:pt x="18474" y="11654"/>
                    <a:pt x="19115" y="4713"/>
                  </a:cubicBezTo>
                  <a:cubicBezTo>
                    <a:pt x="19756" y="-2227"/>
                    <a:pt x="20004" y="-880"/>
                    <a:pt x="20249" y="4713"/>
                  </a:cubicBezTo>
                  <a:cubicBezTo>
                    <a:pt x="20493" y="10307"/>
                    <a:pt x="21300" y="3758"/>
                    <a:pt x="21598" y="4713"/>
                  </a:cubicBezTo>
                  <a:cubicBezTo>
                    <a:pt x="21598" y="6074"/>
                    <a:pt x="21599" y="9260"/>
                    <a:pt x="21598" y="11151"/>
                  </a:cubicBezTo>
                  <a:cubicBezTo>
                    <a:pt x="21165" y="14642"/>
                    <a:pt x="20682" y="5496"/>
                    <a:pt x="20033" y="11151"/>
                  </a:cubicBezTo>
                  <a:cubicBezTo>
                    <a:pt x="19383" y="16806"/>
                    <a:pt x="19489" y="10311"/>
                    <a:pt x="19331" y="11151"/>
                  </a:cubicBezTo>
                  <a:cubicBezTo>
                    <a:pt x="19173" y="11991"/>
                    <a:pt x="18863" y="15064"/>
                    <a:pt x="18413" y="11151"/>
                  </a:cubicBezTo>
                  <a:cubicBezTo>
                    <a:pt x="17963" y="7238"/>
                    <a:pt x="17005" y="19191"/>
                    <a:pt x="16631" y="11151"/>
                  </a:cubicBezTo>
                  <a:cubicBezTo>
                    <a:pt x="16257" y="3111"/>
                    <a:pt x="15628" y="18690"/>
                    <a:pt x="15281" y="11151"/>
                  </a:cubicBezTo>
                  <a:cubicBezTo>
                    <a:pt x="14934" y="3612"/>
                    <a:pt x="14695" y="11056"/>
                    <a:pt x="14363" y="11151"/>
                  </a:cubicBezTo>
                  <a:cubicBezTo>
                    <a:pt x="14031" y="11246"/>
                    <a:pt x="13427" y="16722"/>
                    <a:pt x="13014" y="11151"/>
                  </a:cubicBezTo>
                  <a:cubicBezTo>
                    <a:pt x="12600" y="5579"/>
                    <a:pt x="12525" y="7311"/>
                    <a:pt x="12312" y="11151"/>
                  </a:cubicBezTo>
                  <a:cubicBezTo>
                    <a:pt x="12098" y="14991"/>
                    <a:pt x="11901" y="12715"/>
                    <a:pt x="11610" y="11151"/>
                  </a:cubicBezTo>
                  <a:cubicBezTo>
                    <a:pt x="11319" y="9587"/>
                    <a:pt x="10616" y="3857"/>
                    <a:pt x="10260" y="11151"/>
                  </a:cubicBezTo>
                  <a:cubicBezTo>
                    <a:pt x="9904" y="18445"/>
                    <a:pt x="9560" y="9726"/>
                    <a:pt x="9342" y="11151"/>
                  </a:cubicBezTo>
                  <a:cubicBezTo>
                    <a:pt x="9124" y="12575"/>
                    <a:pt x="8532" y="12463"/>
                    <a:pt x="7776" y="11151"/>
                  </a:cubicBezTo>
                  <a:cubicBezTo>
                    <a:pt x="7021" y="9839"/>
                    <a:pt x="7282" y="11716"/>
                    <a:pt x="6858" y="11151"/>
                  </a:cubicBezTo>
                  <a:cubicBezTo>
                    <a:pt x="6435" y="10586"/>
                    <a:pt x="5715" y="15496"/>
                    <a:pt x="5293" y="11151"/>
                  </a:cubicBezTo>
                  <a:cubicBezTo>
                    <a:pt x="4870" y="6806"/>
                    <a:pt x="4822" y="8029"/>
                    <a:pt x="4591" y="11151"/>
                  </a:cubicBezTo>
                  <a:cubicBezTo>
                    <a:pt x="4359" y="14273"/>
                    <a:pt x="3669" y="16231"/>
                    <a:pt x="3025" y="11151"/>
                  </a:cubicBezTo>
                  <a:cubicBezTo>
                    <a:pt x="2381" y="6070"/>
                    <a:pt x="2474" y="13616"/>
                    <a:pt x="2107" y="11151"/>
                  </a:cubicBezTo>
                  <a:cubicBezTo>
                    <a:pt x="1740" y="8686"/>
                    <a:pt x="1740" y="8936"/>
                    <a:pt x="1405" y="11151"/>
                  </a:cubicBezTo>
                  <a:cubicBezTo>
                    <a:pt x="1070" y="13365"/>
                    <a:pt x="660" y="15667"/>
                    <a:pt x="1" y="11151"/>
                  </a:cubicBezTo>
                  <a:cubicBezTo>
                    <a:pt x="0" y="9374"/>
                    <a:pt x="-1" y="7406"/>
                    <a:pt x="1" y="4713"/>
                  </a:cubicBezTo>
                  <a:close/>
                </a:path>
              </a:pathLst>
            </a:custGeom>
            <a:solidFill>
              <a:srgbClr val="000000"/>
            </a:solidFill>
            <a:ln w="12700" cap="flat">
              <a:noFill/>
              <a:miter lim="400000"/>
            </a:ln>
            <a:effectLst/>
          </p:spPr>
          <p:txBody>
            <a:bodyPr wrap="square" lIns="45719" tIns="45719" rIns="45719" bIns="45719" numCol="1" anchor="ctr">
              <a:noAutofit/>
            </a:bodyPr>
            <a:lstStyle/>
            <a:p>
              <a:pPr algn="ctr"/>
              <a:endParaRPr/>
            </a:p>
          </p:txBody>
        </p:sp>
        <p:sp>
          <p:nvSpPr>
            <p:cNvPr id="5" name="Shape"/>
            <p:cNvSpPr/>
            <p:nvPr/>
          </p:nvSpPr>
          <p:spPr>
            <a:xfrm>
              <a:off x="625" y="0"/>
              <a:ext cx="10515693" cy="60991"/>
            </a:xfrm>
            <a:custGeom>
              <a:avLst/>
              <a:gdLst/>
              <a:ahLst/>
              <a:cxnLst>
                <a:cxn ang="0">
                  <a:pos x="wd2" y="hd2"/>
                </a:cxn>
                <a:cxn ang="5400000">
                  <a:pos x="wd2" y="hd2"/>
                </a:cxn>
                <a:cxn ang="10800000">
                  <a:pos x="wd2" y="hd2"/>
                </a:cxn>
                <a:cxn ang="16200000">
                  <a:pos x="wd2" y="hd2"/>
                </a:cxn>
              </a:cxnLst>
              <a:rect l="0" t="0" r="r" b="b"/>
              <a:pathLst>
                <a:path w="21600" h="15169" extrusionOk="0">
                  <a:moveTo>
                    <a:pt x="0" y="5032"/>
                  </a:moveTo>
                  <a:cubicBezTo>
                    <a:pt x="246" y="1465"/>
                    <a:pt x="520" y="3146"/>
                    <a:pt x="918" y="5032"/>
                  </a:cubicBezTo>
                  <a:cubicBezTo>
                    <a:pt x="1316" y="6918"/>
                    <a:pt x="1728" y="3275"/>
                    <a:pt x="2268" y="5032"/>
                  </a:cubicBezTo>
                  <a:cubicBezTo>
                    <a:pt x="2808" y="6790"/>
                    <a:pt x="3072" y="5344"/>
                    <a:pt x="3834" y="5032"/>
                  </a:cubicBezTo>
                  <a:cubicBezTo>
                    <a:pt x="4596" y="4720"/>
                    <a:pt x="4198" y="8018"/>
                    <a:pt x="4536" y="5032"/>
                  </a:cubicBezTo>
                  <a:cubicBezTo>
                    <a:pt x="4874" y="2047"/>
                    <a:pt x="4970" y="7491"/>
                    <a:pt x="5238" y="5032"/>
                  </a:cubicBezTo>
                  <a:cubicBezTo>
                    <a:pt x="5506" y="2573"/>
                    <a:pt x="6364" y="5984"/>
                    <a:pt x="7020" y="5032"/>
                  </a:cubicBezTo>
                  <a:cubicBezTo>
                    <a:pt x="7676" y="4081"/>
                    <a:pt x="8044" y="3482"/>
                    <a:pt x="8370" y="5032"/>
                  </a:cubicBezTo>
                  <a:cubicBezTo>
                    <a:pt x="8696" y="6583"/>
                    <a:pt x="8790" y="6440"/>
                    <a:pt x="9072" y="5032"/>
                  </a:cubicBezTo>
                  <a:cubicBezTo>
                    <a:pt x="9354" y="3624"/>
                    <a:pt x="10097" y="11504"/>
                    <a:pt x="10422" y="5032"/>
                  </a:cubicBezTo>
                  <a:cubicBezTo>
                    <a:pt x="10746" y="-1440"/>
                    <a:pt x="11528" y="13048"/>
                    <a:pt x="12204" y="5032"/>
                  </a:cubicBezTo>
                  <a:cubicBezTo>
                    <a:pt x="12880" y="-2984"/>
                    <a:pt x="12968" y="5794"/>
                    <a:pt x="13338" y="5032"/>
                  </a:cubicBezTo>
                  <a:cubicBezTo>
                    <a:pt x="13707" y="4270"/>
                    <a:pt x="14178" y="-214"/>
                    <a:pt x="14472" y="5032"/>
                  </a:cubicBezTo>
                  <a:cubicBezTo>
                    <a:pt x="14765" y="10279"/>
                    <a:pt x="15361" y="9356"/>
                    <a:pt x="15822" y="5032"/>
                  </a:cubicBezTo>
                  <a:cubicBezTo>
                    <a:pt x="16283" y="708"/>
                    <a:pt x="17040" y="-3708"/>
                    <a:pt x="17388" y="5032"/>
                  </a:cubicBezTo>
                  <a:cubicBezTo>
                    <a:pt x="17736" y="13773"/>
                    <a:pt x="18338" y="6053"/>
                    <a:pt x="18954" y="5032"/>
                  </a:cubicBezTo>
                  <a:cubicBezTo>
                    <a:pt x="19569" y="4012"/>
                    <a:pt x="20757" y="671"/>
                    <a:pt x="21600" y="5032"/>
                  </a:cubicBezTo>
                  <a:cubicBezTo>
                    <a:pt x="21600" y="8097"/>
                    <a:pt x="21600" y="8673"/>
                    <a:pt x="21600" y="11855"/>
                  </a:cubicBezTo>
                  <a:cubicBezTo>
                    <a:pt x="21246" y="8833"/>
                    <a:pt x="21000" y="12756"/>
                    <a:pt x="20682" y="11855"/>
                  </a:cubicBezTo>
                  <a:cubicBezTo>
                    <a:pt x="20363" y="10953"/>
                    <a:pt x="19539" y="6052"/>
                    <a:pt x="18900" y="11855"/>
                  </a:cubicBezTo>
                  <a:cubicBezTo>
                    <a:pt x="18260" y="17657"/>
                    <a:pt x="18212" y="5818"/>
                    <a:pt x="17550" y="11855"/>
                  </a:cubicBezTo>
                  <a:cubicBezTo>
                    <a:pt x="16888" y="17892"/>
                    <a:pt x="17025" y="14306"/>
                    <a:pt x="16848" y="11855"/>
                  </a:cubicBezTo>
                  <a:cubicBezTo>
                    <a:pt x="16671" y="9404"/>
                    <a:pt x="16016" y="6682"/>
                    <a:pt x="15498" y="11855"/>
                  </a:cubicBezTo>
                  <a:cubicBezTo>
                    <a:pt x="14980" y="17028"/>
                    <a:pt x="14600" y="15420"/>
                    <a:pt x="14364" y="11855"/>
                  </a:cubicBezTo>
                  <a:cubicBezTo>
                    <a:pt x="14127" y="8290"/>
                    <a:pt x="13698" y="7009"/>
                    <a:pt x="13230" y="11855"/>
                  </a:cubicBezTo>
                  <a:cubicBezTo>
                    <a:pt x="12761" y="16701"/>
                    <a:pt x="12381" y="13793"/>
                    <a:pt x="12096" y="11855"/>
                  </a:cubicBezTo>
                  <a:cubicBezTo>
                    <a:pt x="11811" y="9917"/>
                    <a:pt x="11450" y="15883"/>
                    <a:pt x="10962" y="11855"/>
                  </a:cubicBezTo>
                  <a:cubicBezTo>
                    <a:pt x="10473" y="7827"/>
                    <a:pt x="9937" y="15449"/>
                    <a:pt x="9396" y="11855"/>
                  </a:cubicBezTo>
                  <a:cubicBezTo>
                    <a:pt x="8855" y="8261"/>
                    <a:pt x="8476" y="11667"/>
                    <a:pt x="8046" y="11855"/>
                  </a:cubicBezTo>
                  <a:cubicBezTo>
                    <a:pt x="7616" y="12042"/>
                    <a:pt x="7512" y="15002"/>
                    <a:pt x="7344" y="11855"/>
                  </a:cubicBezTo>
                  <a:cubicBezTo>
                    <a:pt x="7175" y="8707"/>
                    <a:pt x="6543" y="16440"/>
                    <a:pt x="6210" y="11855"/>
                  </a:cubicBezTo>
                  <a:cubicBezTo>
                    <a:pt x="5877" y="7270"/>
                    <a:pt x="5335" y="13936"/>
                    <a:pt x="4644" y="11855"/>
                  </a:cubicBezTo>
                  <a:cubicBezTo>
                    <a:pt x="3953" y="9773"/>
                    <a:pt x="4101" y="8938"/>
                    <a:pt x="3726" y="11855"/>
                  </a:cubicBezTo>
                  <a:cubicBezTo>
                    <a:pt x="3351" y="14771"/>
                    <a:pt x="2439" y="17261"/>
                    <a:pt x="1944" y="11855"/>
                  </a:cubicBezTo>
                  <a:cubicBezTo>
                    <a:pt x="1449" y="6449"/>
                    <a:pt x="831" y="12053"/>
                    <a:pt x="0" y="11855"/>
                  </a:cubicBezTo>
                  <a:cubicBezTo>
                    <a:pt x="1" y="8837"/>
                    <a:pt x="1" y="6805"/>
                    <a:pt x="0" y="5032"/>
                  </a:cubicBezTo>
                  <a:close/>
                </a:path>
              </a:pathLst>
            </a:custGeom>
            <a:noFill/>
            <a:ln w="38100" cap="rnd">
              <a:solidFill>
                <a:srgbClr val="000000"/>
              </a:solidFill>
              <a:prstDash val="solid"/>
              <a:round/>
            </a:ln>
            <a:effectLst/>
          </p:spPr>
          <p:txBody>
            <a:bodyPr wrap="square" lIns="45719" tIns="45719" rIns="45719" bIns="45719" numCol="1" anchor="ctr">
              <a:noAutofit/>
            </a:bodyPr>
            <a:lstStyle/>
            <a:p>
              <a:pPr algn="ctr"/>
              <a:endParaRPr/>
            </a:p>
          </p:txBody>
        </p:sp>
      </p:grpSp>
      <p:sp>
        <p:nvSpPr>
          <p:cNvPr id="7" name="Slide Number"/>
          <p:cNvSpPr txBox="1">
            <a:spLocks noGrp="1"/>
          </p:cNvSpPr>
          <p:nvPr>
            <p:ph type="sldNum" sz="quarter" idx="2"/>
          </p:nvPr>
        </p:nvSpPr>
        <p:spPr>
          <a:xfrm>
            <a:off x="11023639" y="6372542"/>
            <a:ext cx="330161" cy="332741"/>
          </a:xfrm>
          <a:prstGeom prst="rect">
            <a:avLst/>
          </a:prstGeom>
          <a:ln w="12700">
            <a:miter lim="400000"/>
          </a:ln>
        </p:spPr>
        <p:txBody>
          <a:bodyPr wrap="none" lIns="45719" rIns="45719" anchor="ctr">
            <a:spAutoFit/>
          </a:bodyPr>
          <a:lstStyle>
            <a:lvl1pPr algn="r">
              <a:defRPr sz="16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spd="med"/>
  <p:txStyles>
    <p:titleStyle>
      <a:lvl1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1pPr>
      <a:lvl2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2pPr>
      <a:lvl3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3pPr>
      <a:lvl4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4pPr>
      <a:lvl5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5pPr>
      <a:lvl6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6pPr>
      <a:lvl7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7pPr>
      <a:lvl8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8pPr>
      <a:lvl9pPr marL="0" marR="0" indent="0" algn="l" defTabSz="914400" rtl="0" latinLnBrk="0">
        <a:lnSpc>
          <a:spcPct val="100000"/>
        </a:lnSpc>
        <a:spcBef>
          <a:spcPts val="0"/>
        </a:spcBef>
        <a:spcAft>
          <a:spcPts val="0"/>
        </a:spcAft>
        <a:buClrTx/>
        <a:buSzTx/>
        <a:buFontTx/>
        <a:buNone/>
        <a:tabLst/>
        <a:defRPr sz="4800" b="0" i="0" u="none" strike="noStrike" cap="none" spc="0" baseline="0">
          <a:solidFill>
            <a:srgbClr val="000000"/>
          </a:solidFill>
          <a:uFillTx/>
          <a:latin typeface="Modern Love"/>
          <a:ea typeface="Modern Love"/>
          <a:cs typeface="Modern Love"/>
          <a:sym typeface="Modern Love"/>
        </a:defRPr>
      </a:lvl9pPr>
    </p:titleStyle>
    <p:bodyStyle>
      <a:lvl1pPr marL="228600" marR="0" indent="-228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1pPr>
      <a:lvl2pPr marL="723900" marR="0" indent="-2667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2pPr>
      <a:lvl3pPr marL="1234439" marR="0" indent="-320039"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3pPr>
      <a:lvl4pPr marL="1727200" marR="0" indent="-355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4pPr>
      <a:lvl5pPr marL="2184400" marR="0" indent="-355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5pPr>
      <a:lvl6pPr marL="2641600" marR="0" indent="-355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6pPr>
      <a:lvl7pPr marL="3098800" marR="0" indent="-355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7pPr>
      <a:lvl8pPr marL="3556000" marR="0" indent="-355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8pPr>
      <a:lvl9pPr marL="4013200" marR="0" indent="-355600" algn="l" defTabSz="914400" rtl="0" latinLnBrk="0">
        <a:lnSpc>
          <a:spcPct val="110000"/>
        </a:lnSpc>
        <a:spcBef>
          <a:spcPts val="1000"/>
        </a:spcBef>
        <a:spcAft>
          <a:spcPts val="0"/>
        </a:spcAft>
        <a:buClrTx/>
        <a:buSzPct val="100000"/>
        <a:buFont typeface="Arial"/>
        <a:buChar char="•"/>
        <a:tabLst/>
        <a:defRPr sz="2800" b="0" i="0" u="none" strike="noStrike" cap="none" spc="0" baseline="0">
          <a:solidFill>
            <a:srgbClr val="000000"/>
          </a:solidFill>
          <a:uFillTx/>
          <a:latin typeface="The Hand"/>
          <a:ea typeface="The Hand"/>
          <a:cs typeface="The Hand"/>
          <a:sym typeface="The Hand"/>
        </a:defRPr>
      </a:lvl9pPr>
    </p:bodyStyle>
    <p:otherStyle>
      <a:lvl1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1pPr>
      <a:lvl2pPr marL="0" marR="0" indent="4572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2pPr>
      <a:lvl3pPr marL="0" marR="0" indent="9144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3pPr>
      <a:lvl4pPr marL="0" marR="0" indent="13716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4pPr>
      <a:lvl5pPr marL="0" marR="0" indent="18288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5pPr>
      <a:lvl6pPr marL="0" marR="0" indent="22860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6pPr>
      <a:lvl7pPr marL="0" marR="0" indent="27432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7pPr>
      <a:lvl8pPr marL="0" marR="0" indent="32004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8pPr>
      <a:lvl9pPr marL="0" marR="0" indent="365760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The Hand"/>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Rectangle 13"/>
          <p:cNvSpPr/>
          <p:nvPr/>
        </p:nvSpPr>
        <p:spPr>
          <a:xfrm>
            <a:off x="-1" y="0"/>
            <a:ext cx="12188954" cy="6858000"/>
          </a:xfrm>
          <a:prstGeom prst="rect">
            <a:avLst/>
          </a:prstGeom>
          <a:solidFill>
            <a:srgbClr val="000000"/>
          </a:solidFill>
          <a:ln w="12700">
            <a:miter lim="400000"/>
          </a:ln>
        </p:spPr>
        <p:txBody>
          <a:bodyPr lIns="45719" rIns="45719" anchor="ctr"/>
          <a:lstStyle/>
          <a:p>
            <a:pPr algn="ctr">
              <a:defRPr>
                <a:solidFill>
                  <a:srgbClr val="FFFFFF"/>
                </a:solidFill>
              </a:defRPr>
            </a:pPr>
            <a:endParaRPr/>
          </a:p>
        </p:txBody>
      </p:sp>
      <p:pic>
        <p:nvPicPr>
          <p:cNvPr id="125" name="Picture 14" descr="Picture 14"/>
          <p:cNvPicPr>
            <a:picLocks noChangeAspect="1"/>
          </p:cNvPicPr>
          <p:nvPr/>
        </p:nvPicPr>
        <p:blipFill>
          <a:blip r:embed="rId2">
            <a:alphaModFix amt="50000"/>
          </a:blip>
          <a:srcRect t="12769"/>
          <a:stretch>
            <a:fillRect/>
          </a:stretch>
        </p:blipFill>
        <p:spPr>
          <a:xfrm>
            <a:off x="19" y="24074"/>
            <a:ext cx="12188809" cy="6857912"/>
          </a:xfrm>
          <a:prstGeom prst="rect">
            <a:avLst/>
          </a:prstGeom>
          <a:ln w="12700">
            <a:miter lim="400000"/>
          </a:ln>
        </p:spPr>
      </p:pic>
      <p:sp>
        <p:nvSpPr>
          <p:cNvPr id="126" name="Title 1"/>
          <p:cNvSpPr txBox="1">
            <a:spLocks noGrp="1"/>
          </p:cNvSpPr>
          <p:nvPr>
            <p:ph type="title"/>
          </p:nvPr>
        </p:nvSpPr>
        <p:spPr>
          <a:xfrm>
            <a:off x="1524000" y="1122363"/>
            <a:ext cx="9144000" cy="3063240"/>
          </a:xfrm>
          <a:prstGeom prst="rect">
            <a:avLst/>
          </a:prstGeom>
        </p:spPr>
        <p:txBody>
          <a:bodyPr/>
          <a:lstStyle>
            <a:lvl1pPr algn="ctr" defTabSz="822959">
              <a:defRPr sz="4860" b="1"/>
            </a:lvl1pPr>
          </a:lstStyle>
          <a:p>
            <a:r>
              <a:rPr dirty="0" err="1"/>
              <a:t>Securitisation</a:t>
            </a:r>
            <a:r>
              <a:rPr dirty="0"/>
              <a:t> of the State: A Decolonial Perspective on Electoral Problems in Zimbabwe</a:t>
            </a:r>
          </a:p>
        </p:txBody>
      </p:sp>
      <p:sp>
        <p:nvSpPr>
          <p:cNvPr id="127" name="Subtitle 2"/>
          <p:cNvSpPr txBox="1">
            <a:spLocks noGrp="1"/>
          </p:cNvSpPr>
          <p:nvPr>
            <p:ph type="body" sz="quarter" idx="1"/>
          </p:nvPr>
        </p:nvSpPr>
        <p:spPr>
          <a:xfrm>
            <a:off x="1524000" y="4599432"/>
            <a:ext cx="9144000" cy="1225297"/>
          </a:xfrm>
          <a:prstGeom prst="rect">
            <a:avLst/>
          </a:prstGeom>
        </p:spPr>
        <p:txBody>
          <a:bodyPr/>
          <a:lstStyle>
            <a:lvl1pPr algn="ctr">
              <a:defRPr sz="3200"/>
            </a:lvl1pPr>
          </a:lstStyle>
          <a:p>
            <a:r>
              <a:rPr dirty="0"/>
              <a:t>By Tatenda Mazarura </a:t>
            </a:r>
          </a:p>
        </p:txBody>
      </p:sp>
      <p:grpSp>
        <p:nvGrpSpPr>
          <p:cNvPr id="130" name="Rectangle 6"/>
          <p:cNvGrpSpPr/>
          <p:nvPr/>
        </p:nvGrpSpPr>
        <p:grpSpPr>
          <a:xfrm>
            <a:off x="3973392" y="4396533"/>
            <a:ext cx="4245095" cy="61535"/>
            <a:chOff x="0" y="0"/>
            <a:chExt cx="4245093" cy="61534"/>
          </a:xfrm>
        </p:grpSpPr>
        <p:sp>
          <p:nvSpPr>
            <p:cNvPr id="128" name="Shape"/>
            <p:cNvSpPr/>
            <p:nvPr/>
          </p:nvSpPr>
          <p:spPr>
            <a:xfrm>
              <a:off x="812" y="1604"/>
              <a:ext cx="4244282" cy="58976"/>
            </a:xfrm>
            <a:custGeom>
              <a:avLst/>
              <a:gdLst/>
              <a:ahLst/>
              <a:cxnLst>
                <a:cxn ang="0">
                  <a:pos x="wd2" y="hd2"/>
                </a:cxn>
                <a:cxn ang="5400000">
                  <a:pos x="wd2" y="hd2"/>
                </a:cxn>
                <a:cxn ang="10800000">
                  <a:pos x="wd2" y="hd2"/>
                </a:cxn>
                <a:cxn ang="16200000">
                  <a:pos x="wd2" y="hd2"/>
                </a:cxn>
              </a:cxnLst>
              <a:rect l="0" t="0" r="r" b="b"/>
              <a:pathLst>
                <a:path w="21597" h="14733" extrusionOk="0">
                  <a:moveTo>
                    <a:pt x="0" y="5317"/>
                  </a:moveTo>
                  <a:cubicBezTo>
                    <a:pt x="652" y="9615"/>
                    <a:pt x="1591" y="5599"/>
                    <a:pt x="2869" y="5317"/>
                  </a:cubicBezTo>
                  <a:cubicBezTo>
                    <a:pt x="4147" y="5035"/>
                    <a:pt x="4260" y="7441"/>
                    <a:pt x="5306" y="5317"/>
                  </a:cubicBezTo>
                  <a:cubicBezTo>
                    <a:pt x="6351" y="3193"/>
                    <a:pt x="8083" y="-1893"/>
                    <a:pt x="8822" y="5317"/>
                  </a:cubicBezTo>
                  <a:cubicBezTo>
                    <a:pt x="9562" y="12527"/>
                    <a:pt x="10446" y="6809"/>
                    <a:pt x="11691" y="5317"/>
                  </a:cubicBezTo>
                  <a:cubicBezTo>
                    <a:pt x="12937" y="3824"/>
                    <a:pt x="13739" y="-566"/>
                    <a:pt x="14560" y="5317"/>
                  </a:cubicBezTo>
                  <a:cubicBezTo>
                    <a:pt x="15382" y="11200"/>
                    <a:pt x="17252" y="11630"/>
                    <a:pt x="18077" y="5317"/>
                  </a:cubicBezTo>
                  <a:cubicBezTo>
                    <a:pt x="18902" y="-996"/>
                    <a:pt x="20103" y="-2509"/>
                    <a:pt x="21593" y="5317"/>
                  </a:cubicBezTo>
                  <a:cubicBezTo>
                    <a:pt x="21596" y="7648"/>
                    <a:pt x="21600" y="10238"/>
                    <a:pt x="21593" y="12170"/>
                  </a:cubicBezTo>
                  <a:cubicBezTo>
                    <a:pt x="21018" y="7291"/>
                    <a:pt x="20012" y="18155"/>
                    <a:pt x="18941" y="12170"/>
                  </a:cubicBezTo>
                  <a:cubicBezTo>
                    <a:pt x="17869" y="6184"/>
                    <a:pt x="16639" y="19091"/>
                    <a:pt x="15856" y="12170"/>
                  </a:cubicBezTo>
                  <a:cubicBezTo>
                    <a:pt x="15073" y="5248"/>
                    <a:pt x="13964" y="13403"/>
                    <a:pt x="12771" y="12170"/>
                  </a:cubicBezTo>
                  <a:cubicBezTo>
                    <a:pt x="11578" y="10937"/>
                    <a:pt x="10513" y="18509"/>
                    <a:pt x="9902" y="12170"/>
                  </a:cubicBezTo>
                  <a:cubicBezTo>
                    <a:pt x="9291" y="5830"/>
                    <a:pt x="7161" y="10753"/>
                    <a:pt x="6386" y="12170"/>
                  </a:cubicBezTo>
                  <a:cubicBezTo>
                    <a:pt x="5610" y="13587"/>
                    <a:pt x="4264" y="15513"/>
                    <a:pt x="2869" y="12170"/>
                  </a:cubicBezTo>
                  <a:cubicBezTo>
                    <a:pt x="1474" y="8826"/>
                    <a:pt x="676" y="9376"/>
                    <a:pt x="0" y="12170"/>
                  </a:cubicBezTo>
                  <a:cubicBezTo>
                    <a:pt x="1" y="9850"/>
                    <a:pt x="1" y="6936"/>
                    <a:pt x="0" y="5317"/>
                  </a:cubicBezTo>
                  <a:close/>
                </a:path>
              </a:pathLst>
            </a:cu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129" name="Shape"/>
            <p:cNvSpPr/>
            <p:nvPr/>
          </p:nvSpPr>
          <p:spPr>
            <a:xfrm>
              <a:off x="0" y="0"/>
              <a:ext cx="4244403" cy="61535"/>
            </a:xfrm>
            <a:custGeom>
              <a:avLst/>
              <a:gdLst/>
              <a:ahLst/>
              <a:cxnLst>
                <a:cxn ang="0">
                  <a:pos x="wd2" y="hd2"/>
                </a:cxn>
                <a:cxn ang="5400000">
                  <a:pos x="wd2" y="hd2"/>
                </a:cxn>
                <a:cxn ang="10800000">
                  <a:pos x="wd2" y="hd2"/>
                </a:cxn>
                <a:cxn ang="16200000">
                  <a:pos x="wd2" y="hd2"/>
                </a:cxn>
              </a:cxnLst>
              <a:rect l="0" t="0" r="r" b="b"/>
              <a:pathLst>
                <a:path w="21598" h="14696" extrusionOk="0">
                  <a:moveTo>
                    <a:pt x="4" y="5467"/>
                  </a:moveTo>
                  <a:cubicBezTo>
                    <a:pt x="804" y="1728"/>
                    <a:pt x="1932" y="4075"/>
                    <a:pt x="2873" y="5467"/>
                  </a:cubicBezTo>
                  <a:cubicBezTo>
                    <a:pt x="3814" y="6858"/>
                    <a:pt x="4612" y="4147"/>
                    <a:pt x="5310" y="5467"/>
                  </a:cubicBezTo>
                  <a:cubicBezTo>
                    <a:pt x="6007" y="6786"/>
                    <a:pt x="6908" y="382"/>
                    <a:pt x="7963" y="5467"/>
                  </a:cubicBezTo>
                  <a:cubicBezTo>
                    <a:pt x="9017" y="10551"/>
                    <a:pt x="9734" y="11469"/>
                    <a:pt x="11264" y="5467"/>
                  </a:cubicBezTo>
                  <a:cubicBezTo>
                    <a:pt x="12793" y="-536"/>
                    <a:pt x="12801" y="-1010"/>
                    <a:pt x="14133" y="5467"/>
                  </a:cubicBezTo>
                  <a:cubicBezTo>
                    <a:pt x="15464" y="11943"/>
                    <a:pt x="16179" y="9793"/>
                    <a:pt x="16786" y="5467"/>
                  </a:cubicBezTo>
                  <a:cubicBezTo>
                    <a:pt x="17392" y="1140"/>
                    <a:pt x="20421" y="-4294"/>
                    <a:pt x="21598" y="5467"/>
                  </a:cubicBezTo>
                  <a:cubicBezTo>
                    <a:pt x="21593" y="7450"/>
                    <a:pt x="21596" y="10604"/>
                    <a:pt x="21598" y="12018"/>
                  </a:cubicBezTo>
                  <a:cubicBezTo>
                    <a:pt x="20933" y="6968"/>
                    <a:pt x="19992" y="8088"/>
                    <a:pt x="18513" y="12018"/>
                  </a:cubicBezTo>
                  <a:cubicBezTo>
                    <a:pt x="17034" y="15948"/>
                    <a:pt x="16565" y="14020"/>
                    <a:pt x="15860" y="12018"/>
                  </a:cubicBezTo>
                  <a:cubicBezTo>
                    <a:pt x="15156" y="10016"/>
                    <a:pt x="13337" y="14546"/>
                    <a:pt x="12343" y="12018"/>
                  </a:cubicBezTo>
                  <a:cubicBezTo>
                    <a:pt x="11349" y="9490"/>
                    <a:pt x="10630" y="6730"/>
                    <a:pt x="9474" y="12018"/>
                  </a:cubicBezTo>
                  <a:cubicBezTo>
                    <a:pt x="8318" y="17306"/>
                    <a:pt x="7649" y="7442"/>
                    <a:pt x="7037" y="12018"/>
                  </a:cubicBezTo>
                  <a:cubicBezTo>
                    <a:pt x="6425" y="16594"/>
                    <a:pt x="5324" y="14422"/>
                    <a:pt x="3736" y="12018"/>
                  </a:cubicBezTo>
                  <a:cubicBezTo>
                    <a:pt x="2149" y="9614"/>
                    <a:pt x="1740" y="3266"/>
                    <a:pt x="4" y="12018"/>
                  </a:cubicBezTo>
                  <a:cubicBezTo>
                    <a:pt x="-2" y="9047"/>
                    <a:pt x="-2" y="7245"/>
                    <a:pt x="4" y="5467"/>
                  </a:cubicBezTo>
                  <a:close/>
                </a:path>
              </a:pathLst>
            </a:custGeom>
            <a:noFill/>
            <a:ln w="38100" cap="rnd">
              <a:solidFill>
                <a:srgbClr val="FFFFFF"/>
              </a:solidFill>
              <a:prstDash val="solid"/>
              <a:round/>
            </a:ln>
            <a:effectLst/>
          </p:spPr>
          <p:txBody>
            <a:bodyPr wrap="square" lIns="45719" tIns="45719" rIns="45719" bIns="45719" numCol="1" anchor="ctr">
              <a:noAutofit/>
            </a:bodyPr>
            <a:lstStyle/>
            <a:p>
              <a:pPr algn="ctr">
                <a:defRPr>
                  <a:solidFill>
                    <a:srgbClr val="FFFFFF"/>
                  </a:solidFill>
                </a:defRPr>
              </a:pPr>
              <a:endParaRPr/>
            </a:p>
          </p:txBody>
        </p:sp>
      </p:grpSp>
      <p:sp>
        <p:nvSpPr>
          <p:cNvPr id="131" name="Rectangle 6"/>
          <p:cNvSpPr/>
          <p:nvPr/>
        </p:nvSpPr>
        <p:spPr>
          <a:xfrm flipV="1">
            <a:off x="822323" y="698503"/>
            <a:ext cx="10542764" cy="5464924"/>
          </a:xfrm>
          <a:custGeom>
            <a:avLst/>
            <a:gdLst/>
            <a:ahLst/>
            <a:cxnLst>
              <a:cxn ang="0">
                <a:pos x="wd2" y="hd2"/>
              </a:cxn>
              <a:cxn ang="5400000">
                <a:pos x="wd2" y="hd2"/>
              </a:cxn>
              <a:cxn ang="10800000">
                <a:pos x="wd2" y="hd2"/>
              </a:cxn>
              <a:cxn ang="16200000">
                <a:pos x="wd2" y="hd2"/>
              </a:cxn>
            </a:cxnLst>
            <a:rect l="0" t="0" r="r" b="b"/>
            <a:pathLst>
              <a:path w="21397" h="21460" extrusionOk="0">
                <a:moveTo>
                  <a:pt x="32" y="3649"/>
                </a:moveTo>
                <a:cubicBezTo>
                  <a:pt x="-84" y="1552"/>
                  <a:pt x="651" y="250"/>
                  <a:pt x="1864" y="104"/>
                </a:cubicBezTo>
                <a:cubicBezTo>
                  <a:pt x="2631" y="-34"/>
                  <a:pt x="2889" y="-35"/>
                  <a:pt x="3578" y="104"/>
                </a:cubicBezTo>
                <a:cubicBezTo>
                  <a:pt x="4266" y="243"/>
                  <a:pt x="4389" y="55"/>
                  <a:pt x="4761" y="104"/>
                </a:cubicBezTo>
                <a:cubicBezTo>
                  <a:pt x="5133" y="152"/>
                  <a:pt x="5526" y="155"/>
                  <a:pt x="5767" y="104"/>
                </a:cubicBezTo>
                <a:cubicBezTo>
                  <a:pt x="6008" y="53"/>
                  <a:pt x="6975" y="-3"/>
                  <a:pt x="7304" y="104"/>
                </a:cubicBezTo>
                <a:cubicBezTo>
                  <a:pt x="7632" y="210"/>
                  <a:pt x="8198" y="68"/>
                  <a:pt x="8487" y="104"/>
                </a:cubicBezTo>
                <a:cubicBezTo>
                  <a:pt x="8775" y="140"/>
                  <a:pt x="9714" y="210"/>
                  <a:pt x="10200" y="104"/>
                </a:cubicBezTo>
                <a:cubicBezTo>
                  <a:pt x="10687" y="-2"/>
                  <a:pt x="10890" y="103"/>
                  <a:pt x="11206" y="104"/>
                </a:cubicBezTo>
                <a:cubicBezTo>
                  <a:pt x="11523" y="105"/>
                  <a:pt x="12472" y="-11"/>
                  <a:pt x="12920" y="104"/>
                </a:cubicBezTo>
                <a:cubicBezTo>
                  <a:pt x="13368" y="219"/>
                  <a:pt x="13389" y="46"/>
                  <a:pt x="13749" y="104"/>
                </a:cubicBezTo>
                <a:cubicBezTo>
                  <a:pt x="14109" y="161"/>
                  <a:pt x="14739" y="205"/>
                  <a:pt x="15109" y="104"/>
                </a:cubicBezTo>
                <a:cubicBezTo>
                  <a:pt x="15479" y="3"/>
                  <a:pt x="15914" y="37"/>
                  <a:pt x="16469" y="104"/>
                </a:cubicBezTo>
                <a:cubicBezTo>
                  <a:pt x="17024" y="171"/>
                  <a:pt x="17404" y="19"/>
                  <a:pt x="17652" y="104"/>
                </a:cubicBezTo>
                <a:cubicBezTo>
                  <a:pt x="17899" y="189"/>
                  <a:pt x="18922" y="-77"/>
                  <a:pt x="19542" y="104"/>
                </a:cubicBezTo>
                <a:cubicBezTo>
                  <a:pt x="20571" y="62"/>
                  <a:pt x="21177" y="1544"/>
                  <a:pt x="21374" y="3649"/>
                </a:cubicBezTo>
                <a:cubicBezTo>
                  <a:pt x="21331" y="4584"/>
                  <a:pt x="21393" y="5021"/>
                  <a:pt x="21374" y="6012"/>
                </a:cubicBezTo>
                <a:cubicBezTo>
                  <a:pt x="21355" y="7003"/>
                  <a:pt x="21331" y="7938"/>
                  <a:pt x="21374" y="8659"/>
                </a:cubicBezTo>
                <a:cubicBezTo>
                  <a:pt x="21417" y="9379"/>
                  <a:pt x="21389" y="9872"/>
                  <a:pt x="21374" y="11022"/>
                </a:cubicBezTo>
                <a:cubicBezTo>
                  <a:pt x="21359" y="12171"/>
                  <a:pt x="21411" y="12427"/>
                  <a:pt x="21374" y="12959"/>
                </a:cubicBezTo>
                <a:cubicBezTo>
                  <a:pt x="21337" y="13491"/>
                  <a:pt x="21373" y="14122"/>
                  <a:pt x="21374" y="15039"/>
                </a:cubicBezTo>
                <a:cubicBezTo>
                  <a:pt x="21375" y="15955"/>
                  <a:pt x="21341" y="17059"/>
                  <a:pt x="21374" y="17827"/>
                </a:cubicBezTo>
                <a:cubicBezTo>
                  <a:pt x="21516" y="19727"/>
                  <a:pt x="20562" y="21521"/>
                  <a:pt x="19542" y="21372"/>
                </a:cubicBezTo>
                <a:cubicBezTo>
                  <a:pt x="19259" y="21381"/>
                  <a:pt x="18940" y="21402"/>
                  <a:pt x="18536" y="21372"/>
                </a:cubicBezTo>
                <a:cubicBezTo>
                  <a:pt x="18131" y="21342"/>
                  <a:pt x="18100" y="21440"/>
                  <a:pt x="17706" y="21372"/>
                </a:cubicBezTo>
                <a:cubicBezTo>
                  <a:pt x="17313" y="21305"/>
                  <a:pt x="17191" y="21397"/>
                  <a:pt x="16877" y="21372"/>
                </a:cubicBezTo>
                <a:cubicBezTo>
                  <a:pt x="16562" y="21347"/>
                  <a:pt x="16080" y="21303"/>
                  <a:pt x="15517" y="21372"/>
                </a:cubicBezTo>
                <a:cubicBezTo>
                  <a:pt x="14954" y="21442"/>
                  <a:pt x="14736" y="21348"/>
                  <a:pt x="14511" y="21372"/>
                </a:cubicBezTo>
                <a:cubicBezTo>
                  <a:pt x="14286" y="21397"/>
                  <a:pt x="13729" y="21229"/>
                  <a:pt x="12974" y="21372"/>
                </a:cubicBezTo>
                <a:cubicBezTo>
                  <a:pt x="12219" y="21515"/>
                  <a:pt x="12192" y="21462"/>
                  <a:pt x="11968" y="21372"/>
                </a:cubicBezTo>
                <a:cubicBezTo>
                  <a:pt x="11744" y="21283"/>
                  <a:pt x="10777" y="21468"/>
                  <a:pt x="10431" y="21372"/>
                </a:cubicBezTo>
                <a:cubicBezTo>
                  <a:pt x="10085" y="21276"/>
                  <a:pt x="9832" y="21428"/>
                  <a:pt x="9602" y="21372"/>
                </a:cubicBezTo>
                <a:cubicBezTo>
                  <a:pt x="9371" y="21316"/>
                  <a:pt x="8613" y="21236"/>
                  <a:pt x="8065" y="21372"/>
                </a:cubicBezTo>
                <a:cubicBezTo>
                  <a:pt x="7518" y="21508"/>
                  <a:pt x="7482" y="21408"/>
                  <a:pt x="7059" y="21372"/>
                </a:cubicBezTo>
                <a:cubicBezTo>
                  <a:pt x="6636" y="21336"/>
                  <a:pt x="6461" y="21435"/>
                  <a:pt x="6229" y="21372"/>
                </a:cubicBezTo>
                <a:cubicBezTo>
                  <a:pt x="5998" y="21310"/>
                  <a:pt x="5515" y="21442"/>
                  <a:pt x="5223" y="21372"/>
                </a:cubicBezTo>
                <a:cubicBezTo>
                  <a:pt x="4931" y="21302"/>
                  <a:pt x="4434" y="21405"/>
                  <a:pt x="3687" y="21372"/>
                </a:cubicBezTo>
                <a:cubicBezTo>
                  <a:pt x="2939" y="21339"/>
                  <a:pt x="2592" y="21523"/>
                  <a:pt x="1864" y="21372"/>
                </a:cubicBezTo>
                <a:cubicBezTo>
                  <a:pt x="1087" y="21387"/>
                  <a:pt x="160" y="20041"/>
                  <a:pt x="32" y="17827"/>
                </a:cubicBezTo>
                <a:cubicBezTo>
                  <a:pt x="-9" y="16768"/>
                  <a:pt x="88" y="16023"/>
                  <a:pt x="32" y="15464"/>
                </a:cubicBezTo>
                <a:cubicBezTo>
                  <a:pt x="-24" y="14906"/>
                  <a:pt x="83" y="13728"/>
                  <a:pt x="32" y="13101"/>
                </a:cubicBezTo>
                <a:cubicBezTo>
                  <a:pt x="-18" y="12475"/>
                  <a:pt x="-2" y="11623"/>
                  <a:pt x="32" y="11022"/>
                </a:cubicBezTo>
                <a:cubicBezTo>
                  <a:pt x="67" y="10420"/>
                  <a:pt x="9" y="9196"/>
                  <a:pt x="32" y="8375"/>
                </a:cubicBezTo>
                <a:cubicBezTo>
                  <a:pt x="56" y="7554"/>
                  <a:pt x="14" y="6885"/>
                  <a:pt x="32" y="6012"/>
                </a:cubicBezTo>
                <a:cubicBezTo>
                  <a:pt x="51" y="5138"/>
                  <a:pt x="55" y="4662"/>
                  <a:pt x="32" y="3649"/>
                </a:cubicBezTo>
                <a:close/>
              </a:path>
            </a:pathLst>
          </a:custGeom>
          <a:ln w="60325" cap="rnd">
            <a:solidFill>
              <a:srgbClr val="FFFFFF"/>
            </a:solidFill>
          </a:ln>
        </p:spPr>
        <p:txBody>
          <a:bodyPr lIns="45719" rIns="45719" anchor="ctr"/>
          <a:lstStyle/>
          <a:p>
            <a:pPr algn="ctr">
              <a:defRPr>
                <a:solidFill>
                  <a:srgbClr val="FFFFFF"/>
                </a:solidFill>
              </a:defRPr>
            </a:pPr>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Title 1"/>
          <p:cNvSpPr txBox="1">
            <a:spLocks noGrp="1"/>
          </p:cNvSpPr>
          <p:nvPr>
            <p:ph type="title"/>
          </p:nvPr>
        </p:nvSpPr>
        <p:spPr>
          <a:xfrm>
            <a:off x="838200" y="365125"/>
            <a:ext cx="10515600" cy="1325563"/>
          </a:xfrm>
          <a:prstGeom prst="rect">
            <a:avLst/>
          </a:prstGeom>
        </p:spPr>
        <p:txBody>
          <a:bodyPr/>
          <a:lstStyle>
            <a:lvl1pPr defTabSz="868680">
              <a:defRPr sz="4084" b="1"/>
            </a:lvl1pPr>
          </a:lstStyle>
          <a:p>
            <a:r>
              <a:t>Historical Context of Securitisation and Elections in Zimbabwe </a:t>
            </a:r>
          </a:p>
        </p:txBody>
      </p:sp>
      <p:sp>
        <p:nvSpPr>
          <p:cNvPr id="166" name="Content Placeholder 2"/>
          <p:cNvSpPr txBox="1">
            <a:spLocks noGrp="1"/>
          </p:cNvSpPr>
          <p:nvPr>
            <p:ph type="body" idx="1"/>
          </p:nvPr>
        </p:nvSpPr>
        <p:spPr>
          <a:xfrm>
            <a:off x="838200" y="1929384"/>
            <a:ext cx="10515600" cy="4251960"/>
          </a:xfrm>
          <a:prstGeom prst="rect">
            <a:avLst/>
          </a:prstGeom>
        </p:spPr>
        <p:txBody>
          <a:bodyPr/>
          <a:lstStyle/>
          <a:p>
            <a:pPr>
              <a:lnSpc>
                <a:spcPct val="99000"/>
              </a:lnSpc>
            </a:pPr>
            <a:r>
              <a:t>The colonial state in Southern Rhodesia built &amp; weaponised the state to entrench white minority rule. </a:t>
            </a:r>
          </a:p>
          <a:p>
            <a:pPr>
              <a:lnSpc>
                <a:spcPct val="99000"/>
              </a:lnSpc>
            </a:pPr>
            <a:r>
              <a:t>Deliberately designed to exclude the African majority from political participation, civic rights, and economic opportunity. </a:t>
            </a:r>
          </a:p>
          <a:p>
            <a:pPr>
              <a:lnSpc>
                <a:spcPct val="99000"/>
              </a:lnSpc>
            </a:pPr>
            <a:r>
              <a:t>Formalised through exclusionary franchise laws and reinforced by a constitution that privileged white minority rule (Robert C. Good, 1969).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itle 1"/>
          <p:cNvSpPr txBox="1">
            <a:spLocks noGrp="1"/>
          </p:cNvSpPr>
          <p:nvPr>
            <p:ph type="title"/>
          </p:nvPr>
        </p:nvSpPr>
        <p:spPr>
          <a:xfrm>
            <a:off x="838200" y="365125"/>
            <a:ext cx="10515600" cy="1325563"/>
          </a:xfrm>
          <a:prstGeom prst="rect">
            <a:avLst/>
          </a:prstGeom>
        </p:spPr>
        <p:txBody>
          <a:bodyPr/>
          <a:lstStyle>
            <a:lvl1pPr defTabSz="868680">
              <a:defRPr sz="4084" b="1"/>
            </a:lvl1pPr>
          </a:lstStyle>
          <a:p>
            <a:r>
              <a:t>Historical Context of Securitisation and Elections in Zimbabwe…</a:t>
            </a:r>
          </a:p>
        </p:txBody>
      </p:sp>
      <p:sp>
        <p:nvSpPr>
          <p:cNvPr id="171" name="Content Placeholder 2"/>
          <p:cNvSpPr txBox="1">
            <a:spLocks noGrp="1"/>
          </p:cNvSpPr>
          <p:nvPr>
            <p:ph type="body" idx="1"/>
          </p:nvPr>
        </p:nvSpPr>
        <p:spPr>
          <a:xfrm>
            <a:off x="838200" y="1929383"/>
            <a:ext cx="10515600" cy="4675953"/>
          </a:xfrm>
          <a:prstGeom prst="rect">
            <a:avLst/>
          </a:prstGeom>
        </p:spPr>
        <p:txBody>
          <a:bodyPr/>
          <a:lstStyle/>
          <a:p>
            <a:pPr marL="185165" indent="-185165" defTabSz="740663">
              <a:lnSpc>
                <a:spcPct val="88000"/>
              </a:lnSpc>
              <a:spcBef>
                <a:spcPts val="800"/>
              </a:spcBef>
              <a:defRPr sz="2268"/>
            </a:pPr>
            <a:r>
              <a:rPr dirty="0"/>
              <a:t>Internal and regional pressure caused the colonial state to view </a:t>
            </a:r>
            <a:r>
              <a:rPr dirty="0" err="1"/>
              <a:t>securitisation</a:t>
            </a:r>
            <a:r>
              <a:rPr dirty="0"/>
              <a:t> as essential to preserving political dominance and economic interests.                                                                                                                                                                                                                                                                                                                                                                                                                                                                                                                                                                                                                                                                                                                                                                                                                                                       </a:t>
            </a:r>
          </a:p>
          <a:p>
            <a:pPr marL="185165" indent="-185165" defTabSz="740663">
              <a:lnSpc>
                <a:spcPct val="88000"/>
              </a:lnSpc>
              <a:spcBef>
                <a:spcPts val="800"/>
              </a:spcBef>
              <a:defRPr sz="2268"/>
            </a:pPr>
            <a:r>
              <a:rPr dirty="0"/>
              <a:t>The </a:t>
            </a:r>
            <a:r>
              <a:rPr dirty="0" err="1"/>
              <a:t>militari</a:t>
            </a:r>
            <a:r>
              <a:rPr lang="en-ZA" dirty="0"/>
              <a:t>z</a:t>
            </a:r>
            <a:r>
              <a:rPr dirty="0" err="1"/>
              <a:t>ation</a:t>
            </a:r>
            <a:r>
              <a:rPr lang="en-US" dirty="0"/>
              <a:t> of</a:t>
            </a:r>
            <a:r>
              <a:rPr dirty="0"/>
              <a:t> the state and expanding the role of coercive institutions were instrumental in suppressing dissent</a:t>
            </a:r>
            <a:endParaRPr sz="567" dirty="0"/>
          </a:p>
          <a:p>
            <a:pPr marL="185165" indent="-185165" defTabSz="740663">
              <a:lnSpc>
                <a:spcPct val="88000"/>
              </a:lnSpc>
              <a:spcBef>
                <a:spcPts val="800"/>
              </a:spcBef>
              <a:defRPr sz="2268"/>
            </a:pPr>
            <a:r>
              <a:rPr dirty="0"/>
              <a:t>According to the International Commission of Jurists (1976), both the 1961 Constitution of Southern Rhodesia, enacted by the British Parliament, and the 1969 Constitution, adopted by the Rhodesian regime following the Unilateral Declaration of Independence (UDI) - contained Declarations of Rights that ostensibly guaranteed fundamental freedoms to all individuals regardless of race, tribe, political opinion, </a:t>
            </a:r>
            <a:r>
              <a:rPr dirty="0" err="1"/>
              <a:t>colour</a:t>
            </a:r>
            <a:r>
              <a:rPr dirty="0"/>
              <a:t>, or creed. </a:t>
            </a:r>
            <a:endParaRPr sz="567" dirty="0"/>
          </a:p>
          <a:p>
            <a:pPr marL="185165" indent="-185165" defTabSz="740663">
              <a:lnSpc>
                <a:spcPct val="88000"/>
              </a:lnSpc>
              <a:spcBef>
                <a:spcPts val="800"/>
              </a:spcBef>
              <a:defRPr sz="2268"/>
            </a:pPr>
            <a:r>
              <a:rPr dirty="0"/>
              <a:t>However, these guarantees were severely undermined by broad exceptions and derogation clauses, rendering the protections effectively meaningless in practice. </a:t>
            </a:r>
            <a:endParaRPr sz="567" dirty="0"/>
          </a:p>
          <a:p>
            <a:pPr marL="0" indent="0" defTabSz="740663">
              <a:lnSpc>
                <a:spcPct val="88000"/>
              </a:lnSpc>
              <a:spcBef>
                <a:spcPts val="800"/>
              </a:spcBef>
              <a:buSzTx/>
              <a:buNone/>
              <a:defRPr sz="567"/>
            </a:pPr>
            <a:br>
              <a:rPr dirty="0"/>
            </a:br>
            <a:endParaRPr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itle 1"/>
          <p:cNvSpPr txBox="1">
            <a:spLocks noGrp="1"/>
          </p:cNvSpPr>
          <p:nvPr>
            <p:ph type="title"/>
          </p:nvPr>
        </p:nvSpPr>
        <p:spPr>
          <a:xfrm>
            <a:off x="838200" y="365125"/>
            <a:ext cx="10515600" cy="1325563"/>
          </a:xfrm>
          <a:prstGeom prst="rect">
            <a:avLst/>
          </a:prstGeom>
        </p:spPr>
        <p:txBody>
          <a:bodyPr/>
          <a:lstStyle>
            <a:lvl1pPr defTabSz="868680">
              <a:defRPr sz="4084" b="1"/>
            </a:lvl1pPr>
          </a:lstStyle>
          <a:p>
            <a:r>
              <a:t>Historical Context of Securitisation and Elections in Zimbabwe…</a:t>
            </a:r>
          </a:p>
        </p:txBody>
      </p:sp>
      <p:sp>
        <p:nvSpPr>
          <p:cNvPr id="176" name="Content Placeholder 2"/>
          <p:cNvSpPr txBox="1">
            <a:spLocks noGrp="1"/>
          </p:cNvSpPr>
          <p:nvPr>
            <p:ph type="body" idx="1"/>
          </p:nvPr>
        </p:nvSpPr>
        <p:spPr>
          <a:xfrm>
            <a:off x="838200" y="1929384"/>
            <a:ext cx="10515600" cy="4251960"/>
          </a:xfrm>
          <a:prstGeom prst="rect">
            <a:avLst/>
          </a:prstGeom>
        </p:spPr>
        <p:txBody>
          <a:bodyPr/>
          <a:lstStyle/>
          <a:p>
            <a:r>
              <a:t>The colonial state's security mindset dominated its politics. </a:t>
            </a:r>
          </a:p>
          <a:p>
            <a:r>
              <a:t>Racism was not just a social attitude, it was institutionalised through policy and law </a:t>
            </a:r>
          </a:p>
          <a:p>
            <a:r>
              <a:t>The state was structured to secure itself first, not for all, but for a privileged few</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itle 1"/>
          <p:cNvSpPr txBox="1">
            <a:spLocks noGrp="1"/>
          </p:cNvSpPr>
          <p:nvPr>
            <p:ph type="title"/>
          </p:nvPr>
        </p:nvSpPr>
        <p:spPr>
          <a:xfrm>
            <a:off x="838200" y="365125"/>
            <a:ext cx="10515600" cy="1325563"/>
          </a:xfrm>
          <a:prstGeom prst="rect">
            <a:avLst/>
          </a:prstGeom>
        </p:spPr>
        <p:txBody>
          <a:bodyPr/>
          <a:lstStyle>
            <a:lvl1pPr>
              <a:defRPr sz="4300" b="1"/>
            </a:lvl1pPr>
          </a:lstStyle>
          <a:p>
            <a:r>
              <a:t>Securitisation of elections in Zimbabwe</a:t>
            </a:r>
          </a:p>
        </p:txBody>
      </p:sp>
      <p:sp>
        <p:nvSpPr>
          <p:cNvPr id="179" name="Content Placeholder 2"/>
          <p:cNvSpPr txBox="1">
            <a:spLocks noGrp="1"/>
          </p:cNvSpPr>
          <p:nvPr>
            <p:ph type="body" idx="1"/>
          </p:nvPr>
        </p:nvSpPr>
        <p:spPr>
          <a:xfrm>
            <a:off x="838200" y="1929384"/>
            <a:ext cx="10515600" cy="4251960"/>
          </a:xfrm>
          <a:prstGeom prst="rect">
            <a:avLst/>
          </a:prstGeom>
        </p:spPr>
        <p:txBody>
          <a:bodyPr/>
          <a:lstStyle/>
          <a:p>
            <a:r>
              <a:t>From independence, ZANU-PF displayed a profound intolerance for political pluralism.</a:t>
            </a:r>
          </a:p>
          <a:p>
            <a:pPr marL="1143000" lvl="2" indent="-228600"/>
            <a:r>
              <a:t>The strategy was and remains securitisation: opposition treated = national security threat </a:t>
            </a:r>
          </a:p>
          <a:p>
            <a:r>
              <a:t>This trajectory was evident as early as the Gukurahundi Genocide in the 1980s</a:t>
            </a:r>
          </a:p>
          <a:p>
            <a:r>
              <a:t>Done in furtherance of a declared one-party state agenda</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itle 1"/>
          <p:cNvSpPr txBox="1">
            <a:spLocks noGrp="1"/>
          </p:cNvSpPr>
          <p:nvPr>
            <p:ph type="title"/>
          </p:nvPr>
        </p:nvSpPr>
        <p:spPr>
          <a:xfrm>
            <a:off x="838200" y="365125"/>
            <a:ext cx="10515600" cy="1325563"/>
          </a:xfrm>
          <a:prstGeom prst="rect">
            <a:avLst/>
          </a:prstGeom>
        </p:spPr>
        <p:txBody>
          <a:bodyPr/>
          <a:lstStyle>
            <a:lvl1pPr defTabSz="832104">
              <a:defRPr sz="4368" b="1"/>
            </a:lvl1pPr>
          </a:lstStyle>
          <a:p>
            <a:r>
              <a:t>Securitisation of elections in Zimbabwe</a:t>
            </a:r>
          </a:p>
        </p:txBody>
      </p:sp>
      <p:sp>
        <p:nvSpPr>
          <p:cNvPr id="184" name="Content Placeholder 2"/>
          <p:cNvSpPr txBox="1">
            <a:spLocks noGrp="1"/>
          </p:cNvSpPr>
          <p:nvPr>
            <p:ph type="body" idx="1"/>
          </p:nvPr>
        </p:nvSpPr>
        <p:spPr>
          <a:xfrm>
            <a:off x="838200" y="1929384"/>
            <a:ext cx="10515600" cy="4251960"/>
          </a:xfrm>
          <a:prstGeom prst="rect">
            <a:avLst/>
          </a:prstGeom>
        </p:spPr>
        <p:txBody>
          <a:bodyPr/>
          <a:lstStyle/>
          <a:p>
            <a:pPr marL="185165" indent="-185165" defTabSz="740663">
              <a:spcBef>
                <a:spcPts val="800"/>
              </a:spcBef>
              <a:defRPr sz="2268"/>
            </a:pPr>
            <a:r>
              <a:t>Electoral processes remain embedded in a colonial matrix of power that favors hierarchical, centralised and exclusionary politics. </a:t>
            </a:r>
          </a:p>
          <a:p>
            <a:pPr marL="185165" indent="-185165" defTabSz="740663">
              <a:spcBef>
                <a:spcPts val="800"/>
              </a:spcBef>
              <a:defRPr sz="2268"/>
            </a:pPr>
            <a:r>
              <a:t>This legacy of violence and repression continued into the late 1990s and early 2000s</a:t>
            </a:r>
          </a:p>
          <a:p>
            <a:pPr marL="185165" indent="-185165" defTabSz="740663">
              <a:spcBef>
                <a:spcPts val="800"/>
              </a:spcBef>
              <a:defRPr sz="2268"/>
            </a:pPr>
            <a:r>
              <a:t>All political parties have bore the brunt of electoral authoritarianism in Zimbabwe</a:t>
            </a:r>
          </a:p>
          <a:p>
            <a:pPr marL="185165" indent="-185165" defTabSz="740663">
              <a:spcBef>
                <a:spcPts val="800"/>
              </a:spcBef>
              <a:defRPr sz="2268"/>
            </a:pPr>
            <a:r>
              <a:t>It was extended to civil society: labour movements, student activism, media etc. </a:t>
            </a:r>
          </a:p>
          <a:p>
            <a:pPr marL="185165" indent="-185165" defTabSz="740663">
              <a:spcBef>
                <a:spcPts val="800"/>
              </a:spcBef>
              <a:defRPr sz="2268"/>
            </a:pPr>
            <a:r>
              <a:t>State security institutions - police, army, and intelligence services, were instrumental</a:t>
            </a:r>
          </a:p>
          <a:p>
            <a:pPr marL="185165" indent="-185165" defTabSz="740663">
              <a:spcBef>
                <a:spcPts val="800"/>
              </a:spcBef>
              <a:defRPr sz="2268"/>
            </a:pPr>
            <a:r>
              <a:t>Tactics range from harassment, arbitrary arrests, and surveillance.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Title 1"/>
          <p:cNvSpPr txBox="1">
            <a:spLocks noGrp="1"/>
          </p:cNvSpPr>
          <p:nvPr>
            <p:ph type="title"/>
          </p:nvPr>
        </p:nvSpPr>
        <p:spPr>
          <a:xfrm>
            <a:off x="838200" y="365125"/>
            <a:ext cx="10515600" cy="1325563"/>
          </a:xfrm>
          <a:prstGeom prst="rect">
            <a:avLst/>
          </a:prstGeom>
        </p:spPr>
        <p:txBody>
          <a:bodyPr/>
          <a:lstStyle>
            <a:lvl1pPr>
              <a:defRPr b="1"/>
            </a:lvl1pPr>
          </a:lstStyle>
          <a:p>
            <a:r>
              <a:t>Electoral Authoritarianism</a:t>
            </a:r>
          </a:p>
        </p:txBody>
      </p:sp>
      <p:sp>
        <p:nvSpPr>
          <p:cNvPr id="187" name="Content Placeholder 2"/>
          <p:cNvSpPr txBox="1">
            <a:spLocks noGrp="1"/>
          </p:cNvSpPr>
          <p:nvPr>
            <p:ph type="body" idx="1"/>
          </p:nvPr>
        </p:nvSpPr>
        <p:spPr>
          <a:xfrm>
            <a:off x="838200" y="1929384"/>
            <a:ext cx="10515600" cy="4251960"/>
          </a:xfrm>
          <a:prstGeom prst="rect">
            <a:avLst/>
          </a:prstGeom>
        </p:spPr>
        <p:txBody>
          <a:bodyPr/>
          <a:lstStyle/>
          <a:p>
            <a:pPr marL="173736" indent="-173736" defTabSz="694944">
              <a:spcBef>
                <a:spcPts val="700"/>
              </a:spcBef>
              <a:defRPr sz="2128"/>
            </a:pPr>
            <a:r>
              <a:t>Election periods, particularly from 2000 onwards, have been marked by:           </a:t>
            </a:r>
          </a:p>
          <a:p>
            <a:pPr marL="521208" lvl="1" indent="-173736" defTabSz="694944">
              <a:spcBef>
                <a:spcPts val="700"/>
              </a:spcBef>
              <a:defRPr sz="2128"/>
            </a:pPr>
            <a:r>
              <a:t>escalating levels of violence</a:t>
            </a:r>
          </a:p>
          <a:p>
            <a:pPr marL="521208" lvl="1" indent="-173736" defTabSz="694944">
              <a:spcBef>
                <a:spcPts val="700"/>
              </a:spcBef>
              <a:defRPr sz="2128"/>
            </a:pPr>
            <a:r>
              <a:t>vote rigging</a:t>
            </a:r>
          </a:p>
          <a:p>
            <a:pPr marL="521208" lvl="1" indent="-173736" defTabSz="694944">
              <a:spcBef>
                <a:spcPts val="700"/>
              </a:spcBef>
              <a:defRPr sz="2128"/>
            </a:pPr>
            <a:r>
              <a:t>state-sponsored repression</a:t>
            </a:r>
          </a:p>
          <a:p>
            <a:pPr marL="521208" lvl="1" indent="-173736" defTabSz="694944">
              <a:spcBef>
                <a:spcPts val="700"/>
              </a:spcBef>
              <a:defRPr sz="2128"/>
            </a:pPr>
            <a:r>
              <a:t>torture, killings, abductions, and forced displacement</a:t>
            </a:r>
          </a:p>
          <a:p>
            <a:pPr marL="173736" indent="-173736" defTabSz="694944">
              <a:spcBef>
                <a:spcPts val="700"/>
              </a:spcBef>
              <a:defRPr sz="2128"/>
            </a:pPr>
            <a:r>
              <a:t>As Blair (2002) observes, the actions and policies of Zimbabwe’s leadership, particularly from the year 2000 onward, suggest that many of those once celebrated as liberators have, in fact, become oppressors of their own people.</a:t>
            </a:r>
          </a:p>
          <a:p>
            <a:pPr marL="173736" indent="-173736" defTabSz="694944">
              <a:spcBef>
                <a:spcPts val="700"/>
              </a:spcBef>
              <a:defRPr sz="2128"/>
            </a:pPr>
            <a:r>
              <a:t>Securitisation of the state is legitimised  </a:t>
            </a:r>
            <a:br/>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ome Conclusions"/>
          <p:cNvSpPr txBox="1">
            <a:spLocks noGrp="1"/>
          </p:cNvSpPr>
          <p:nvPr>
            <p:ph type="title"/>
          </p:nvPr>
        </p:nvSpPr>
        <p:spPr>
          <a:xfrm>
            <a:off x="842844" y="1245597"/>
            <a:ext cx="3932238" cy="3429001"/>
          </a:xfrm>
          <a:prstGeom prst="rect">
            <a:avLst/>
          </a:prstGeom>
        </p:spPr>
        <p:txBody>
          <a:bodyPr/>
          <a:lstStyle>
            <a:lvl1pPr>
              <a:defRPr sz="4800"/>
            </a:lvl1pPr>
          </a:lstStyle>
          <a:p>
            <a:r>
              <a:t>Some Conclusions</a:t>
            </a:r>
          </a:p>
        </p:txBody>
      </p:sp>
      <p:sp>
        <p:nvSpPr>
          <p:cNvPr id="192" name="African nationalists emphasise decolonisation but selectively…"/>
          <p:cNvSpPr txBox="1">
            <a:spLocks noGrp="1"/>
          </p:cNvSpPr>
          <p:nvPr>
            <p:ph type="body" sz="half" idx="1"/>
          </p:nvPr>
        </p:nvSpPr>
        <p:spPr>
          <a:prstGeom prst="rect">
            <a:avLst/>
          </a:prstGeom>
        </p:spPr>
        <p:txBody>
          <a:bodyPr/>
          <a:lstStyle/>
          <a:p>
            <a:pPr marL="198881" indent="-198881" defTabSz="795527">
              <a:spcBef>
                <a:spcPts val="800"/>
              </a:spcBef>
              <a:defRPr sz="2784"/>
            </a:pPr>
            <a:r>
              <a:rPr dirty="0"/>
              <a:t>African nationalists </a:t>
            </a:r>
            <a:r>
              <a:rPr dirty="0" err="1"/>
              <a:t>emphasise</a:t>
            </a:r>
            <a:r>
              <a:rPr dirty="0"/>
              <a:t> </a:t>
            </a:r>
            <a:r>
              <a:rPr dirty="0" err="1"/>
              <a:t>decolonisation</a:t>
            </a:r>
            <a:r>
              <a:rPr dirty="0"/>
              <a:t> but selectively </a:t>
            </a:r>
          </a:p>
          <a:p>
            <a:pPr marL="198881" indent="-198881" defTabSz="795527">
              <a:spcBef>
                <a:spcPts val="800"/>
              </a:spcBef>
              <a:defRPr sz="2784"/>
            </a:pPr>
            <a:r>
              <a:rPr dirty="0"/>
              <a:t>The security of the ‘state supersedes the security and rights of citizens</a:t>
            </a:r>
          </a:p>
          <a:p>
            <a:pPr marL="198881" indent="-198881" defTabSz="795527">
              <a:spcBef>
                <a:spcPts val="800"/>
              </a:spcBef>
              <a:defRPr sz="2784"/>
            </a:pPr>
            <a:r>
              <a:rPr dirty="0"/>
              <a:t>Free &amp; Fair elections remain a pipe dream</a:t>
            </a:r>
            <a:r>
              <a:rPr lang="en-US" dirty="0"/>
              <a:t>,</a:t>
            </a:r>
            <a:r>
              <a:rPr dirty="0"/>
              <a:t> absent</a:t>
            </a:r>
            <a:r>
              <a:rPr lang="en-US" dirty="0"/>
              <a:t>,</a:t>
            </a:r>
            <a:r>
              <a:rPr dirty="0"/>
              <a:t> an objective interrogation of security </a:t>
            </a:r>
          </a:p>
          <a:p>
            <a:pPr marL="198881" indent="-198881" defTabSz="795527">
              <a:spcBef>
                <a:spcPts val="800"/>
              </a:spcBef>
              <a:defRPr sz="2784"/>
            </a:pPr>
            <a:r>
              <a:rPr dirty="0"/>
              <a:t>ZANU PF </a:t>
            </a:r>
            <a:r>
              <a:rPr dirty="0" err="1"/>
              <a:t>legitimises</a:t>
            </a:r>
            <a:r>
              <a:rPr dirty="0"/>
              <a:t> its one-party state agenda by strategic use of the </a:t>
            </a:r>
            <a:r>
              <a:rPr dirty="0" err="1"/>
              <a:t>securitisation</a:t>
            </a:r>
            <a:r>
              <a:rPr dirty="0"/>
              <a:t> narrative</a:t>
            </a:r>
          </a:p>
        </p:txBody>
      </p:sp>
      <p:sp>
        <p:nvSpPr>
          <p:cNvPr id="193" name="Text Placeholder 3"/>
          <p:cNvSpPr>
            <a:spLocks noGrp="1"/>
          </p:cNvSpPr>
          <p:nvPr>
            <p:ph type="body" idx="21"/>
          </p:nvPr>
        </p:nvSpPr>
        <p:spPr>
          <a:xfrm>
            <a:off x="839787" y="2931173"/>
            <a:ext cx="3932238" cy="2051041"/>
          </a:xfrm>
          <a:prstGeom prst="rect">
            <a:avLst/>
          </a:prstGeom>
        </p:spPr>
        <p:txBody>
          <a:bodyPr/>
          <a:lstStyle/>
          <a:p>
            <a:pPr marL="0" indent="0">
              <a:buSzTx/>
              <a:buFontTx/>
              <a:buNone/>
              <a:defRPr sz="3200"/>
            </a:pP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Title 1"/>
          <p:cNvSpPr txBox="1">
            <a:spLocks noGrp="1"/>
          </p:cNvSpPr>
          <p:nvPr>
            <p:ph type="title"/>
          </p:nvPr>
        </p:nvSpPr>
        <p:spPr>
          <a:xfrm>
            <a:off x="838200" y="365125"/>
            <a:ext cx="10515600" cy="1325563"/>
          </a:xfrm>
          <a:prstGeom prst="rect">
            <a:avLst/>
          </a:prstGeom>
        </p:spPr>
        <p:txBody>
          <a:bodyPr/>
          <a:lstStyle/>
          <a:p>
            <a:r>
              <a:t>Abstract </a:t>
            </a:r>
          </a:p>
        </p:txBody>
      </p:sp>
      <p:sp>
        <p:nvSpPr>
          <p:cNvPr id="134" name="Content Placeholder 2"/>
          <p:cNvSpPr txBox="1">
            <a:spLocks noGrp="1"/>
          </p:cNvSpPr>
          <p:nvPr>
            <p:ph type="body" idx="1"/>
          </p:nvPr>
        </p:nvSpPr>
        <p:spPr>
          <a:xfrm>
            <a:off x="838200" y="1929383"/>
            <a:ext cx="10515600" cy="4563491"/>
          </a:xfrm>
          <a:prstGeom prst="rect">
            <a:avLst/>
          </a:prstGeom>
        </p:spPr>
        <p:txBody>
          <a:bodyPr>
            <a:noAutofit/>
          </a:bodyPr>
          <a:lstStyle/>
          <a:p>
            <a:pPr marL="162305" indent="-162305" defTabSz="649223">
              <a:spcBef>
                <a:spcPts val="700"/>
              </a:spcBef>
              <a:defRPr sz="1987"/>
            </a:pPr>
            <a:r>
              <a:rPr sz="2400" dirty="0"/>
              <a:t>Free and fair elections fast becoming a rarity in much of Africa</a:t>
            </a:r>
          </a:p>
          <a:p>
            <a:pPr marL="162305" indent="-162305" defTabSz="649223">
              <a:spcBef>
                <a:spcPts val="700"/>
              </a:spcBef>
              <a:defRPr sz="1987"/>
            </a:pPr>
            <a:r>
              <a:rPr sz="2400" dirty="0"/>
              <a:t>Largely disputed outcomes - most elections end up in court or unresolved at all </a:t>
            </a:r>
          </a:p>
          <a:p>
            <a:pPr marL="162305" indent="-162305" defTabSz="649223">
              <a:spcBef>
                <a:spcPts val="700"/>
              </a:spcBef>
              <a:defRPr sz="1987"/>
            </a:pPr>
            <a:r>
              <a:rPr sz="2400" dirty="0"/>
              <a:t>Various explanations proffered </a:t>
            </a:r>
            <a:r>
              <a:rPr sz="2400" dirty="0" err="1"/>
              <a:t>e.g</a:t>
            </a:r>
            <a:r>
              <a:rPr sz="2400" dirty="0"/>
              <a:t> ‘young democracies’ argument</a:t>
            </a:r>
          </a:p>
          <a:p>
            <a:pPr marL="162305" indent="-162305" defTabSz="649223">
              <a:spcBef>
                <a:spcPts val="700"/>
              </a:spcBef>
              <a:defRPr sz="1987"/>
            </a:pPr>
            <a:r>
              <a:rPr sz="2400" dirty="0"/>
              <a:t>We can explore new avenues to theorize Africa’s electoral malfeasance </a:t>
            </a:r>
          </a:p>
          <a:p>
            <a:pPr marL="162305" indent="-162305" defTabSz="649223">
              <a:spcBef>
                <a:spcPts val="700"/>
              </a:spcBef>
              <a:defRPr sz="1987"/>
            </a:pPr>
            <a:r>
              <a:rPr sz="2400" dirty="0"/>
              <a:t>This paper deploys a two-pronged analysis</a:t>
            </a:r>
          </a:p>
          <a:p>
            <a:pPr marL="811529" lvl="2" indent="-162305" defTabSz="649223">
              <a:spcBef>
                <a:spcPts val="700"/>
              </a:spcBef>
              <a:defRPr sz="1987"/>
            </a:pPr>
            <a:r>
              <a:rPr sz="2400" dirty="0"/>
              <a:t>a) decoloniality </a:t>
            </a:r>
          </a:p>
          <a:p>
            <a:pPr marL="811529" lvl="2" indent="-162305" defTabSz="649223">
              <a:spcBef>
                <a:spcPts val="700"/>
              </a:spcBef>
              <a:defRPr sz="1987"/>
            </a:pPr>
            <a:r>
              <a:rPr sz="2400" dirty="0"/>
              <a:t>b) </a:t>
            </a:r>
            <a:r>
              <a:rPr sz="2400" dirty="0" err="1"/>
              <a:t>securitisation</a:t>
            </a:r>
            <a:endParaRPr sz="2400" dirty="0"/>
          </a:p>
          <a:p>
            <a:pPr marL="162305" indent="-162305" defTabSz="649223">
              <a:spcBef>
                <a:spcPts val="700"/>
              </a:spcBef>
              <a:defRPr sz="1987"/>
            </a:pPr>
            <a:r>
              <a:rPr sz="2400" dirty="0"/>
              <a:t>Post-independence, African political systems </a:t>
            </a:r>
            <a:r>
              <a:rPr sz="2400" dirty="0" err="1"/>
              <a:t>prioritised</a:t>
            </a:r>
            <a:r>
              <a:rPr sz="2400" dirty="0"/>
              <a:t> consolidation of the power of the state</a:t>
            </a:r>
          </a:p>
          <a:p>
            <a:pPr marL="162305" indent="-162305" defTabSz="649223">
              <a:spcBef>
                <a:spcPts val="700"/>
              </a:spcBef>
              <a:defRPr sz="1987"/>
            </a:pPr>
            <a:r>
              <a:rPr sz="2400" dirty="0"/>
              <a:t>The tools used were straight out of the colonial code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Title 1"/>
          <p:cNvSpPr txBox="1">
            <a:spLocks noGrp="1"/>
          </p:cNvSpPr>
          <p:nvPr>
            <p:ph type="title"/>
          </p:nvPr>
        </p:nvSpPr>
        <p:spPr>
          <a:xfrm>
            <a:off x="838200" y="365125"/>
            <a:ext cx="10515600" cy="1325563"/>
          </a:xfrm>
          <a:prstGeom prst="rect">
            <a:avLst/>
          </a:prstGeom>
        </p:spPr>
        <p:txBody>
          <a:bodyPr/>
          <a:lstStyle/>
          <a:p>
            <a:r>
              <a:t>Argument:</a:t>
            </a:r>
          </a:p>
        </p:txBody>
      </p:sp>
      <p:sp>
        <p:nvSpPr>
          <p:cNvPr id="137" name="Content Placeholder 2"/>
          <p:cNvSpPr txBox="1">
            <a:spLocks noGrp="1"/>
          </p:cNvSpPr>
          <p:nvPr>
            <p:ph type="body" idx="1"/>
          </p:nvPr>
        </p:nvSpPr>
        <p:spPr>
          <a:xfrm>
            <a:off x="838200" y="1929384"/>
            <a:ext cx="10515600" cy="4251960"/>
          </a:xfrm>
          <a:prstGeom prst="rect">
            <a:avLst/>
          </a:prstGeom>
        </p:spPr>
        <p:txBody>
          <a:bodyPr/>
          <a:lstStyle/>
          <a:p>
            <a:pPr marL="1600200" lvl="3" indent="-228600"/>
            <a:r>
              <a:rPr dirty="0"/>
              <a:t>Colonial governments instituted draconian and legal measures to protect the state from African anti-colonial struggles. The post -colonial African governments inherited the same mindset to protect the state from its enemies (‘enemies of state’). </a:t>
            </a:r>
          </a:p>
          <a:p>
            <a:r>
              <a:rPr dirty="0"/>
              <a:t>The un-freeness and un-fairness of elections in Zimbabwe cannot be divorced from the </a:t>
            </a:r>
            <a:r>
              <a:rPr b="1" dirty="0"/>
              <a:t>security and </a:t>
            </a:r>
            <a:r>
              <a:rPr b="1" dirty="0" err="1"/>
              <a:t>securitisation</a:t>
            </a:r>
            <a:r>
              <a:rPr b="1" dirty="0"/>
              <a:t> of the state </a:t>
            </a:r>
            <a:r>
              <a:rPr dirty="0"/>
              <a:t>whose approach is yet to be</a:t>
            </a:r>
            <a:r>
              <a:rPr b="1" dirty="0"/>
              <a:t> </a:t>
            </a:r>
            <a:r>
              <a:rPr b="1" dirty="0" err="1"/>
              <a:t>decolonised</a:t>
            </a:r>
            <a:r>
              <a:rPr dirty="0"/>
              <a: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itle 1"/>
          <p:cNvSpPr txBox="1">
            <a:spLocks noGrp="1"/>
          </p:cNvSpPr>
          <p:nvPr>
            <p:ph type="title"/>
          </p:nvPr>
        </p:nvSpPr>
        <p:spPr>
          <a:xfrm>
            <a:off x="838200" y="365125"/>
            <a:ext cx="10515600" cy="1325563"/>
          </a:xfrm>
          <a:prstGeom prst="rect">
            <a:avLst/>
          </a:prstGeom>
        </p:spPr>
        <p:txBody>
          <a:bodyPr/>
          <a:lstStyle/>
          <a:p>
            <a:r>
              <a:t>Introduction</a:t>
            </a:r>
          </a:p>
        </p:txBody>
      </p:sp>
      <p:sp>
        <p:nvSpPr>
          <p:cNvPr id="142" name="Content Placeholder 2"/>
          <p:cNvSpPr txBox="1">
            <a:spLocks noGrp="1"/>
          </p:cNvSpPr>
          <p:nvPr>
            <p:ph type="body" idx="1"/>
          </p:nvPr>
        </p:nvSpPr>
        <p:spPr>
          <a:xfrm>
            <a:off x="838200" y="1929384"/>
            <a:ext cx="10515600" cy="4251960"/>
          </a:xfrm>
          <a:prstGeom prst="rect">
            <a:avLst/>
          </a:prstGeom>
        </p:spPr>
        <p:txBody>
          <a:bodyPr/>
          <a:lstStyle/>
          <a:p>
            <a:pPr marL="685800" lvl="1" indent="-228600"/>
            <a:r>
              <a:t>Elections in Zimbabwe are an ongoing crisis since 1980</a:t>
            </a:r>
          </a:p>
          <a:p>
            <a:pPr marL="685800" lvl="1" indent="-228600"/>
            <a:r>
              <a:t>ZANU PF is at the centre of this but how do we explain this?</a:t>
            </a:r>
          </a:p>
          <a:p>
            <a:pPr marL="1143000" lvl="2" indent="-228600"/>
            <a:r>
              <a:t>deeper historical continuities that shape the country’s political present. </a:t>
            </a:r>
          </a:p>
          <a:p>
            <a:pPr marL="1143000" lvl="2" indent="-228600"/>
            <a:r>
              <a:t>a continuation of colonial statecraft (exclusion, violence, centralisation of power).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txBox="1">
            <a:spLocks noGrp="1"/>
          </p:cNvSpPr>
          <p:nvPr>
            <p:ph type="title"/>
          </p:nvPr>
        </p:nvSpPr>
        <p:spPr>
          <a:xfrm>
            <a:off x="838200" y="365125"/>
            <a:ext cx="10515600" cy="1325563"/>
          </a:xfrm>
          <a:prstGeom prst="rect">
            <a:avLst/>
          </a:prstGeom>
        </p:spPr>
        <p:txBody>
          <a:bodyPr/>
          <a:lstStyle/>
          <a:p>
            <a:r>
              <a:t>Introduction continued…</a:t>
            </a:r>
          </a:p>
        </p:txBody>
      </p:sp>
      <p:sp>
        <p:nvSpPr>
          <p:cNvPr id="145" name="Content Placeholder 2"/>
          <p:cNvSpPr txBox="1">
            <a:spLocks noGrp="1"/>
          </p:cNvSpPr>
          <p:nvPr>
            <p:ph type="body" idx="1"/>
          </p:nvPr>
        </p:nvSpPr>
        <p:spPr>
          <a:xfrm>
            <a:off x="922671" y="1957541"/>
            <a:ext cx="10515601" cy="4251960"/>
          </a:xfrm>
          <a:prstGeom prst="rect">
            <a:avLst/>
          </a:prstGeom>
        </p:spPr>
        <p:txBody>
          <a:bodyPr/>
          <a:lstStyle/>
          <a:p>
            <a:r>
              <a:t>These practices were repurposed by the post-colonial government to entrench post-colonial authoritarianism by the nationalist elites. </a:t>
            </a:r>
          </a:p>
          <a:p>
            <a:r>
              <a:t>At the heart of this legacy lies the </a:t>
            </a:r>
            <a:r>
              <a:rPr b="1" u="sng"/>
              <a:t>securitisation</a:t>
            </a:r>
            <a:r>
              <a:t> of the state:</a:t>
            </a:r>
          </a:p>
          <a:p>
            <a:pPr marL="685800" lvl="1" indent="-228600"/>
            <a:r>
              <a:t> Here, power is maintained through control, surveillance and violence</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itle 1"/>
          <p:cNvSpPr txBox="1">
            <a:spLocks noGrp="1"/>
          </p:cNvSpPr>
          <p:nvPr>
            <p:ph type="title"/>
          </p:nvPr>
        </p:nvSpPr>
        <p:spPr>
          <a:xfrm>
            <a:off x="838200" y="365125"/>
            <a:ext cx="10515600" cy="1325563"/>
          </a:xfrm>
          <a:prstGeom prst="rect">
            <a:avLst/>
          </a:prstGeom>
        </p:spPr>
        <p:txBody>
          <a:bodyPr/>
          <a:lstStyle/>
          <a:p>
            <a:r>
              <a:t>Conceptual &amp; Theoretical framework:</a:t>
            </a:r>
          </a:p>
        </p:txBody>
      </p:sp>
      <p:sp>
        <p:nvSpPr>
          <p:cNvPr id="150" name="Content Placeholder 2"/>
          <p:cNvSpPr txBox="1">
            <a:spLocks noGrp="1"/>
          </p:cNvSpPr>
          <p:nvPr>
            <p:ph type="body" idx="1"/>
          </p:nvPr>
        </p:nvSpPr>
        <p:spPr>
          <a:xfrm>
            <a:off x="838200" y="1929384"/>
            <a:ext cx="10515600" cy="4251960"/>
          </a:xfrm>
          <a:prstGeom prst="rect">
            <a:avLst/>
          </a:prstGeom>
        </p:spPr>
        <p:txBody>
          <a:bodyPr/>
          <a:lstStyle/>
          <a:p>
            <a:r>
              <a:rPr dirty="0" err="1">
                <a:solidFill>
                  <a:srgbClr val="FF40FF"/>
                </a:solidFill>
              </a:rPr>
              <a:t>Securitisation</a:t>
            </a:r>
            <a:r>
              <a:rPr dirty="0"/>
              <a:t>: a process through which coercive institutions such as the military, intelligence services, and police are </a:t>
            </a:r>
            <a:r>
              <a:rPr dirty="0" err="1"/>
              <a:t>mobilised</a:t>
            </a:r>
            <a:r>
              <a:rPr dirty="0"/>
              <a:t>, not to protect citizens or safeguard democratic processes, but to defend ruling elites and suppress political dissent.</a:t>
            </a:r>
          </a:p>
          <a:p>
            <a:r>
              <a:rPr dirty="0">
                <a:solidFill>
                  <a:srgbClr val="FF40FF"/>
                </a:solidFill>
              </a:rPr>
              <a:t>Coloniality</a:t>
            </a:r>
            <a:r>
              <a:rPr dirty="0"/>
              <a:t>: drawing on key thinkers such as Frantz Fanon, Ngũgĩ </a:t>
            </a:r>
            <a:r>
              <a:rPr dirty="0" err="1"/>
              <a:t>wa</a:t>
            </a:r>
            <a:r>
              <a:rPr dirty="0"/>
              <a:t> Thiong’o, Achille Mbembe, Walter </a:t>
            </a:r>
            <a:r>
              <a:rPr dirty="0" err="1"/>
              <a:t>Mignolo</a:t>
            </a:r>
            <a:r>
              <a:rPr dirty="0"/>
              <a:t> and Sabelo Ndlovu-</a:t>
            </a:r>
            <a:r>
              <a:rPr dirty="0" err="1"/>
              <a:t>Gatsheni</a:t>
            </a:r>
            <a:endParaRPr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itle 1"/>
          <p:cNvSpPr txBox="1">
            <a:spLocks noGrp="1"/>
          </p:cNvSpPr>
          <p:nvPr>
            <p:ph type="title"/>
          </p:nvPr>
        </p:nvSpPr>
        <p:spPr>
          <a:xfrm>
            <a:off x="838200" y="365125"/>
            <a:ext cx="10515600" cy="1325563"/>
          </a:xfrm>
          <a:prstGeom prst="rect">
            <a:avLst/>
          </a:prstGeom>
        </p:spPr>
        <p:txBody>
          <a:bodyPr/>
          <a:lstStyle>
            <a:lvl1pPr>
              <a:defRPr b="1"/>
            </a:lvl1pPr>
          </a:lstStyle>
          <a:p>
            <a:r>
              <a:t>Framework contd…</a:t>
            </a:r>
          </a:p>
        </p:txBody>
      </p:sp>
      <p:sp>
        <p:nvSpPr>
          <p:cNvPr id="153" name="Content Placeholder 2"/>
          <p:cNvSpPr txBox="1">
            <a:spLocks noGrp="1"/>
          </p:cNvSpPr>
          <p:nvPr>
            <p:ph type="body" idx="1"/>
          </p:nvPr>
        </p:nvSpPr>
        <p:spPr>
          <a:xfrm>
            <a:off x="838200" y="1929384"/>
            <a:ext cx="10515600" cy="4251960"/>
          </a:xfrm>
          <a:prstGeom prst="rect">
            <a:avLst/>
          </a:prstGeom>
        </p:spPr>
        <p:txBody>
          <a:bodyPr/>
          <a:lstStyle/>
          <a:p>
            <a:pPr marL="217170" indent="-217170" defTabSz="868680">
              <a:spcBef>
                <a:spcPts val="900"/>
              </a:spcBef>
              <a:defRPr sz="2660"/>
            </a:pPr>
            <a:r>
              <a:t>This paper borrows from decolonial theory </a:t>
            </a:r>
          </a:p>
          <a:p>
            <a:pPr marL="217170" indent="-217170" defTabSz="868680">
              <a:spcBef>
                <a:spcPts val="900"/>
              </a:spcBef>
              <a:defRPr sz="2660"/>
            </a:pPr>
            <a:r>
              <a:t>Decolonial theorists argue that coloniality, the enduring structures of power, knowledge, and being, introduced during colonialism, survives beyond political independence, continuing to shape institutions, subjectivities, and governance practices across the Global South.</a:t>
            </a:r>
          </a:p>
          <a:p>
            <a:pPr marL="217170" indent="-217170" defTabSz="868680">
              <a:spcBef>
                <a:spcPts val="900"/>
              </a:spcBef>
              <a:defRPr sz="2660"/>
            </a:pPr>
            <a:r>
              <a:t>Frantz Fanon (2008): decolonization is not merely a political transfer of power but as the creation of a new human consciousness, liberated from internalized colonial inferiority.</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Title 1"/>
          <p:cNvSpPr txBox="1">
            <a:spLocks noGrp="1"/>
          </p:cNvSpPr>
          <p:nvPr>
            <p:ph type="title"/>
          </p:nvPr>
        </p:nvSpPr>
        <p:spPr>
          <a:xfrm>
            <a:off x="838200" y="365125"/>
            <a:ext cx="10515600" cy="1325563"/>
          </a:xfrm>
          <a:prstGeom prst="rect">
            <a:avLst/>
          </a:prstGeom>
        </p:spPr>
        <p:txBody>
          <a:bodyPr/>
          <a:lstStyle/>
          <a:p>
            <a:r>
              <a:t>Theoretical framework continued…</a:t>
            </a:r>
          </a:p>
        </p:txBody>
      </p:sp>
      <p:sp>
        <p:nvSpPr>
          <p:cNvPr id="156" name="Content Placeholder 2"/>
          <p:cNvSpPr txBox="1">
            <a:spLocks noGrp="1"/>
          </p:cNvSpPr>
          <p:nvPr>
            <p:ph type="body" idx="1"/>
          </p:nvPr>
        </p:nvSpPr>
        <p:spPr>
          <a:xfrm>
            <a:off x="838200" y="1929384"/>
            <a:ext cx="10515600" cy="4251960"/>
          </a:xfrm>
          <a:prstGeom prst="rect">
            <a:avLst/>
          </a:prstGeom>
        </p:spPr>
        <p:txBody>
          <a:bodyPr/>
          <a:lstStyle/>
          <a:p>
            <a:pPr marL="185165" indent="-185165" defTabSz="740663">
              <a:spcBef>
                <a:spcPts val="800"/>
              </a:spcBef>
              <a:defRPr sz="2268"/>
            </a:pPr>
            <a:r>
              <a:t>decolonization must free the formerly colonized from the "arsenal of complexes" formed in the colonial condition, highlighting the deep psychological and cultural imprints of colonial rule (Fanon, </a:t>
            </a:r>
            <a:r>
              <a:rPr i="1"/>
              <a:t>In Black Skin, White Masks</a:t>
            </a:r>
            <a:r>
              <a:t>).</a:t>
            </a:r>
          </a:p>
          <a:p>
            <a:pPr marL="185165" indent="-185165" defTabSz="740663">
              <a:spcBef>
                <a:spcPts val="800"/>
              </a:spcBef>
              <a:defRPr sz="2268"/>
            </a:pPr>
            <a:r>
              <a:t>Similarly, Paulo Freire, Albert Memmi, and later scholars like Pyke (2010) describe a colonised mentality, marked by feelings of inferiority and a subconscious desire to emulate the coloniser, which continues to shape individual and collective behaviour long after independence.</a:t>
            </a:r>
          </a:p>
          <a:p>
            <a:pPr marL="185165" indent="-185165" defTabSz="740663">
              <a:spcBef>
                <a:spcPts val="800"/>
              </a:spcBef>
              <a:defRPr sz="2268"/>
            </a:pPr>
            <a:r>
              <a:t>the most enduring and dangerous form of colonialism is the colonization of the mind, achieved through control over culture, language, education, and imagination (Ngũgĩ wa Thiong’o, 1986) </a:t>
            </a:r>
            <a:br/>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itle 1"/>
          <p:cNvSpPr txBox="1">
            <a:spLocks noGrp="1"/>
          </p:cNvSpPr>
          <p:nvPr>
            <p:ph type="title"/>
          </p:nvPr>
        </p:nvSpPr>
        <p:spPr>
          <a:xfrm>
            <a:off x="838200" y="365125"/>
            <a:ext cx="10515600" cy="1325563"/>
          </a:xfrm>
          <a:prstGeom prst="rect">
            <a:avLst/>
          </a:prstGeom>
        </p:spPr>
        <p:txBody>
          <a:bodyPr/>
          <a:lstStyle/>
          <a:p>
            <a:r>
              <a:t>Theoretical framework continued…</a:t>
            </a:r>
          </a:p>
        </p:txBody>
      </p:sp>
      <p:sp>
        <p:nvSpPr>
          <p:cNvPr id="161" name="Content Placeholder 2"/>
          <p:cNvSpPr txBox="1">
            <a:spLocks noGrp="1"/>
          </p:cNvSpPr>
          <p:nvPr>
            <p:ph type="body" idx="1"/>
          </p:nvPr>
        </p:nvSpPr>
        <p:spPr>
          <a:xfrm>
            <a:off x="838200" y="1929384"/>
            <a:ext cx="10515600" cy="4251960"/>
          </a:xfrm>
          <a:prstGeom prst="rect">
            <a:avLst/>
          </a:prstGeom>
        </p:spPr>
        <p:txBody>
          <a:bodyPr/>
          <a:lstStyle/>
          <a:p>
            <a:pPr>
              <a:lnSpc>
                <a:spcPct val="88000"/>
              </a:lnSpc>
            </a:pPr>
            <a:r>
              <a:t>Ndlovu-Gatsheni (2013) echoes this view - </a:t>
            </a:r>
            <a:r>
              <a:rPr i="1"/>
              <a:t>institutions like schools, churches, and universities became primary sites for the reproduction of coloniality in Africa</a:t>
            </a:r>
            <a:r>
              <a:t>.</a:t>
            </a:r>
            <a:endParaRPr sz="1100"/>
          </a:p>
          <a:p>
            <a:pPr>
              <a:lnSpc>
                <a:spcPct val="88000"/>
              </a:lnSpc>
            </a:pPr>
            <a:r>
              <a:t>Maldonado-Torres (2007): </a:t>
            </a:r>
            <a:r>
              <a:rPr i="1"/>
              <a:t>colonialism was not simply a historical event but a persistent pattern of power, shaping how knowledge, identities, and political structures function even after decolonisation</a:t>
            </a:r>
            <a:r>
              <a:t>. </a:t>
            </a:r>
            <a:endParaRPr sz="1100"/>
          </a:p>
          <a:p>
            <a:pPr>
              <a:lnSpc>
                <a:spcPct val="88000"/>
              </a:lnSpc>
            </a:pPr>
            <a:r>
              <a:t>formal independence in many African states, including Zimbabwe, did not dismantle the underlying colonial structures. </a:t>
            </a:r>
            <a:br/>
            <a:endParaRPr/>
          </a:p>
        </p:txBody>
      </p:sp>
    </p:spTree>
  </p:cSld>
  <p:clrMapOvr>
    <a:masterClrMapping/>
  </p:clrMapOvr>
  <p:transition spd="med"/>
</p:sld>
</file>

<file path=ppt/theme/theme1.xml><?xml version="1.0" encoding="utf-8"?>
<a:theme xmlns:a="http://schemas.openxmlformats.org/drawingml/2006/main" name="SketchyVTI">
  <a:themeElements>
    <a:clrScheme name="SketchyVTI">
      <a:dk1>
        <a:srgbClr val="000000"/>
      </a:dk1>
      <a:lt1>
        <a:srgbClr val="000000"/>
      </a:lt1>
      <a:dk2>
        <a:srgbClr val="A7A7A7"/>
      </a:dk2>
      <a:lt2>
        <a:srgbClr val="535353"/>
      </a:lt2>
      <a:accent1>
        <a:srgbClr val="E4650E"/>
      </a:accent1>
      <a:accent2>
        <a:srgbClr val="00A5AB"/>
      </a:accent2>
      <a:accent3>
        <a:srgbClr val="09963B"/>
      </a:accent3>
      <a:accent4>
        <a:srgbClr val="E64823"/>
      </a:accent4>
      <a:accent5>
        <a:srgbClr val="9C6A6A"/>
      </a:accent5>
      <a:accent6>
        <a:srgbClr val="824F8C"/>
      </a:accent6>
      <a:hlink>
        <a:srgbClr val="0000FF"/>
      </a:hlink>
      <a:folHlink>
        <a:srgbClr val="FF00FF"/>
      </a:folHlink>
    </a:clrScheme>
    <a:fontScheme name="SketchyVTI">
      <a:majorFont>
        <a:latin typeface="Aptos"/>
        <a:ea typeface="Aptos"/>
        <a:cs typeface="Aptos"/>
      </a:majorFont>
      <a:minorFont>
        <a:latin typeface="Helvetica"/>
        <a:ea typeface="Helvetica"/>
        <a:cs typeface="Helvetica"/>
      </a:minorFont>
    </a:fontScheme>
    <a:fmtScheme name="SketchyVT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ketchyVTI">
  <a:themeElements>
    <a:clrScheme name="SketchyVTI">
      <a:dk1>
        <a:srgbClr val="000000"/>
      </a:dk1>
      <a:lt1>
        <a:srgbClr val="FFFFFF"/>
      </a:lt1>
      <a:dk2>
        <a:srgbClr val="A7A7A7"/>
      </a:dk2>
      <a:lt2>
        <a:srgbClr val="535353"/>
      </a:lt2>
      <a:accent1>
        <a:srgbClr val="E4650E"/>
      </a:accent1>
      <a:accent2>
        <a:srgbClr val="00A5AB"/>
      </a:accent2>
      <a:accent3>
        <a:srgbClr val="09963B"/>
      </a:accent3>
      <a:accent4>
        <a:srgbClr val="E64823"/>
      </a:accent4>
      <a:accent5>
        <a:srgbClr val="9C6A6A"/>
      </a:accent5>
      <a:accent6>
        <a:srgbClr val="824F8C"/>
      </a:accent6>
      <a:hlink>
        <a:srgbClr val="0000FF"/>
      </a:hlink>
      <a:folHlink>
        <a:srgbClr val="FF00FF"/>
      </a:folHlink>
    </a:clrScheme>
    <a:fontScheme name="SketchyVTI">
      <a:majorFont>
        <a:latin typeface="Aptos"/>
        <a:ea typeface="Aptos"/>
        <a:cs typeface="Aptos"/>
      </a:majorFont>
      <a:minorFont>
        <a:latin typeface="Helvetica"/>
        <a:ea typeface="Helvetica"/>
        <a:cs typeface="Helvetica"/>
      </a:minorFont>
    </a:fontScheme>
    <a:fmtScheme name="SketchyVT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he Hand"/>
            <a:ea typeface="The Hand"/>
            <a:cs typeface="The Hand"/>
            <a:sym typeface="The Han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8660</TotalTime>
  <Words>1667</Words>
  <Application>Microsoft Office PowerPoint</Application>
  <PresentationFormat>Widescreen</PresentationFormat>
  <Paragraphs>89</Paragraphs>
  <Slides>16</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Modern Love</vt:lpstr>
      <vt:lpstr>The Hand</vt:lpstr>
      <vt:lpstr>SketchyVTI</vt:lpstr>
      <vt:lpstr>Securitisation of the State: A Decolonial Perspective on Electoral Problems in Zimbabwe</vt:lpstr>
      <vt:lpstr>Abstract </vt:lpstr>
      <vt:lpstr>Argument:</vt:lpstr>
      <vt:lpstr>Introduction</vt:lpstr>
      <vt:lpstr>Introduction continued…</vt:lpstr>
      <vt:lpstr>Conceptual &amp; Theoretical framework:</vt:lpstr>
      <vt:lpstr>Framework contd…</vt:lpstr>
      <vt:lpstr>Theoretical framework continued…</vt:lpstr>
      <vt:lpstr>Theoretical framework continued…</vt:lpstr>
      <vt:lpstr>Historical Context of Securitisation and Elections in Zimbabwe </vt:lpstr>
      <vt:lpstr>Historical Context of Securitisation and Elections in Zimbabwe…</vt:lpstr>
      <vt:lpstr>Historical Context of Securitisation and Elections in Zimbabwe…</vt:lpstr>
      <vt:lpstr>Securitisation of elections in Zimbabwe</vt:lpstr>
      <vt:lpstr>Securitisation of elections in Zimbabwe</vt:lpstr>
      <vt:lpstr>Electoral Authoritarianism</vt:lpstr>
      <vt:lpstr>Some 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Tatenda Mazarura</dc:creator>
  <cp:keywords/>
  <dc:description/>
  <cp:lastModifiedBy>Peter</cp:lastModifiedBy>
  <cp:revision>2</cp:revision>
  <dcterms:modified xsi:type="dcterms:W3CDTF">2025-09-30T19:51:54Z</dcterms:modified>
  <cp:category/>
</cp:coreProperties>
</file>