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6523"/>
    <p:restoredTop sz="94730"/>
  </p:normalViewPr>
  <p:slideViewPr>
    <p:cSldViewPr snapToGrid="0">
      <p:cViewPr varScale="1">
        <p:scale>
          <a:sx n="59" d="100"/>
          <a:sy n="59" d="100"/>
        </p:scale>
        <p:origin x="90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E87F1C7-1BFB-EEC1-DD1A-EBDDB2F999B6}"/>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a:p>
        </p:txBody>
      </p:sp>
      <p:sp>
        <p:nvSpPr>
          <p:cNvPr id="3" name="Subtitle 2">
            <a:extLst>
              <a:ext uri="{FF2B5EF4-FFF2-40B4-BE49-F238E27FC236}">
                <a16:creationId xmlns:a16="http://schemas.microsoft.com/office/drawing/2014/main" id="{A1F6EFA2-8F0F-A3A6-388D-93BB2DA53D14}"/>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a:p>
        </p:txBody>
      </p:sp>
      <p:sp>
        <p:nvSpPr>
          <p:cNvPr id="4" name="Date Placeholder 3">
            <a:extLst>
              <a:ext uri="{FF2B5EF4-FFF2-40B4-BE49-F238E27FC236}">
                <a16:creationId xmlns:a16="http://schemas.microsoft.com/office/drawing/2014/main" id="{9AD2A52A-D2BA-B553-C762-965269A072C4}"/>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5" name="Footer Placeholder 4">
            <a:extLst>
              <a:ext uri="{FF2B5EF4-FFF2-40B4-BE49-F238E27FC236}">
                <a16:creationId xmlns:a16="http://schemas.microsoft.com/office/drawing/2014/main" id="{44B067B7-518F-5D2A-31C0-F32238829F1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2DBD297-3415-485E-A967-FA40F2EE4AA6}"/>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15724195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65B5C86-027F-E1FF-95CC-6D2A7747EDB2}"/>
              </a:ext>
            </a:extLst>
          </p:cNvPr>
          <p:cNvSpPr>
            <a:spLocks noGrp="1"/>
          </p:cNvSpPr>
          <p:nvPr>
            <p:ph type="title"/>
          </p:nvPr>
        </p:nvSpPr>
        <p:spPr/>
        <p:txBody>
          <a:bodyPr/>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5A4BB88E-1509-9BD6-04FC-F37245B38A5D}"/>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BF4721C-3B18-B3B4-9E69-5357121F8F5E}"/>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5" name="Footer Placeholder 4">
            <a:extLst>
              <a:ext uri="{FF2B5EF4-FFF2-40B4-BE49-F238E27FC236}">
                <a16:creationId xmlns:a16="http://schemas.microsoft.com/office/drawing/2014/main" id="{F564F90D-D2BE-3BA3-75AB-6DA35216475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41D093B-49B0-A9B5-96CC-0FA729C13974}"/>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1384232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B883023C-D11E-BDD0-E2C2-DF4CD68A35C9}"/>
              </a:ext>
            </a:extLst>
          </p:cNvPr>
          <p:cNvSpPr>
            <a:spLocks noGrp="1"/>
          </p:cNvSpPr>
          <p:nvPr>
            <p:ph type="title" orient="vert"/>
          </p:nvPr>
        </p:nvSpPr>
        <p:spPr>
          <a:xfrm>
            <a:off x="8724900" y="365125"/>
            <a:ext cx="2628900" cy="5811838"/>
          </a:xfrm>
        </p:spPr>
        <p:txBody>
          <a:bodyPr vert="eaVert"/>
          <a:lstStyle/>
          <a:p>
            <a:r>
              <a:rPr lang="en-GB"/>
              <a:t>Click to edit Master title style</a:t>
            </a:r>
            <a:endParaRPr lang="en-US"/>
          </a:p>
        </p:txBody>
      </p:sp>
      <p:sp>
        <p:nvSpPr>
          <p:cNvPr id="3" name="Vertical Text Placeholder 2">
            <a:extLst>
              <a:ext uri="{FF2B5EF4-FFF2-40B4-BE49-F238E27FC236}">
                <a16:creationId xmlns:a16="http://schemas.microsoft.com/office/drawing/2014/main" id="{687CCC81-00E8-B3D9-87D7-D862FBFADA80}"/>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84B7FBD2-E7E4-97A9-E704-1138C3FD4C70}"/>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5" name="Footer Placeholder 4">
            <a:extLst>
              <a:ext uri="{FF2B5EF4-FFF2-40B4-BE49-F238E27FC236}">
                <a16:creationId xmlns:a16="http://schemas.microsoft.com/office/drawing/2014/main" id="{2E12D465-AED0-CF09-0AD8-910FFE39B98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3C2FE5A-9F72-F891-3CC7-7D7F938A87E2}"/>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24651594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D5CD1E5-FE46-1B08-19E0-9AF706C53287}"/>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F6496597-D390-AF82-E07E-FE95927F2FEE}"/>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96CF47B7-8639-CC75-7C5F-9C990086EE07}"/>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5" name="Footer Placeholder 4">
            <a:extLst>
              <a:ext uri="{FF2B5EF4-FFF2-40B4-BE49-F238E27FC236}">
                <a16:creationId xmlns:a16="http://schemas.microsoft.com/office/drawing/2014/main" id="{AF1B1130-9BED-1A66-97A4-A78F1EF9E03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A6CC5E6-8FC0-9D4F-6AF5-47A5D02C110B}"/>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106254456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DAD4F-C0AC-8525-13F9-5E0AF6F50961}"/>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a:p>
        </p:txBody>
      </p:sp>
      <p:sp>
        <p:nvSpPr>
          <p:cNvPr id="3" name="Text Placeholder 2">
            <a:extLst>
              <a:ext uri="{FF2B5EF4-FFF2-40B4-BE49-F238E27FC236}">
                <a16:creationId xmlns:a16="http://schemas.microsoft.com/office/drawing/2014/main" id="{55CDA34F-5347-3EEF-82C2-98FA1D987A75}"/>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D470DFB7-1379-0AC1-BDA6-93B4F5B2F3A6}"/>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5" name="Footer Placeholder 4">
            <a:extLst>
              <a:ext uri="{FF2B5EF4-FFF2-40B4-BE49-F238E27FC236}">
                <a16:creationId xmlns:a16="http://schemas.microsoft.com/office/drawing/2014/main" id="{1571E003-4EEF-667E-1808-7E7D1346F6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DAD8389-30C3-470C-65D7-9CF17DA68A31}"/>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199427879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D935920-DEAE-9B1A-C998-5A1819A2C509}"/>
              </a:ext>
            </a:extLst>
          </p:cNvPr>
          <p:cNvSpPr>
            <a:spLocks noGrp="1"/>
          </p:cNvSpPr>
          <p:nvPr>
            <p:ph type="title"/>
          </p:nvPr>
        </p:nvSpPr>
        <p:spPr/>
        <p:txBody>
          <a:bodyPr/>
          <a:lstStyle/>
          <a:p>
            <a:r>
              <a:rPr lang="en-GB"/>
              <a:t>Click to edit Master title style</a:t>
            </a:r>
            <a:endParaRPr lang="en-US"/>
          </a:p>
        </p:txBody>
      </p:sp>
      <p:sp>
        <p:nvSpPr>
          <p:cNvPr id="3" name="Content Placeholder 2">
            <a:extLst>
              <a:ext uri="{FF2B5EF4-FFF2-40B4-BE49-F238E27FC236}">
                <a16:creationId xmlns:a16="http://schemas.microsoft.com/office/drawing/2014/main" id="{E9F02A0B-A7C9-891E-A4E5-7E54A5B57DD3}"/>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Content Placeholder 3">
            <a:extLst>
              <a:ext uri="{FF2B5EF4-FFF2-40B4-BE49-F238E27FC236}">
                <a16:creationId xmlns:a16="http://schemas.microsoft.com/office/drawing/2014/main" id="{65BACECF-CD94-BB93-47B7-F7BBA41E4D8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Date Placeholder 4">
            <a:extLst>
              <a:ext uri="{FF2B5EF4-FFF2-40B4-BE49-F238E27FC236}">
                <a16:creationId xmlns:a16="http://schemas.microsoft.com/office/drawing/2014/main" id="{432035AB-AC72-C8A9-EF9B-007B67D390A6}"/>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6" name="Footer Placeholder 5">
            <a:extLst>
              <a:ext uri="{FF2B5EF4-FFF2-40B4-BE49-F238E27FC236}">
                <a16:creationId xmlns:a16="http://schemas.microsoft.com/office/drawing/2014/main" id="{055FC219-3A08-D77F-C83A-767C2E457BB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87D2620-7B83-B1CB-7147-101BECC3D528}"/>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16957505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F4F9129-1E34-1344-DE7B-88A7A8C6F4BE}"/>
              </a:ext>
            </a:extLst>
          </p:cNvPr>
          <p:cNvSpPr>
            <a:spLocks noGrp="1"/>
          </p:cNvSpPr>
          <p:nvPr>
            <p:ph type="title"/>
          </p:nvPr>
        </p:nvSpPr>
        <p:spPr>
          <a:xfrm>
            <a:off x="839788" y="365125"/>
            <a:ext cx="10515600" cy="1325563"/>
          </a:xfrm>
        </p:spPr>
        <p:txBody>
          <a:bodyPr/>
          <a:lstStyle/>
          <a:p>
            <a:r>
              <a:rPr lang="en-GB"/>
              <a:t>Click to edit Master title style</a:t>
            </a:r>
            <a:endParaRPr lang="en-US"/>
          </a:p>
        </p:txBody>
      </p:sp>
      <p:sp>
        <p:nvSpPr>
          <p:cNvPr id="3" name="Text Placeholder 2">
            <a:extLst>
              <a:ext uri="{FF2B5EF4-FFF2-40B4-BE49-F238E27FC236}">
                <a16:creationId xmlns:a16="http://schemas.microsoft.com/office/drawing/2014/main" id="{2730F3B1-98B6-F973-0927-C9E3829EE6D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501DE66A-4775-2C00-AA97-665BD4156B6D}"/>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5" name="Text Placeholder 4">
            <a:extLst>
              <a:ext uri="{FF2B5EF4-FFF2-40B4-BE49-F238E27FC236}">
                <a16:creationId xmlns:a16="http://schemas.microsoft.com/office/drawing/2014/main" id="{B216C5E3-E226-4D42-6759-52E29287908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3EA4F541-8136-8A95-733B-EA4B6DB20B88}"/>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7" name="Date Placeholder 6">
            <a:extLst>
              <a:ext uri="{FF2B5EF4-FFF2-40B4-BE49-F238E27FC236}">
                <a16:creationId xmlns:a16="http://schemas.microsoft.com/office/drawing/2014/main" id="{0D859A80-2EB6-896F-264C-04FFF139C220}"/>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8" name="Footer Placeholder 7">
            <a:extLst>
              <a:ext uri="{FF2B5EF4-FFF2-40B4-BE49-F238E27FC236}">
                <a16:creationId xmlns:a16="http://schemas.microsoft.com/office/drawing/2014/main" id="{A288C86A-CD57-3542-6EE4-B4130B032E7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234B42D3-B382-23EA-58E7-D22E986212EE}"/>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118281409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19DE17-2FAF-E962-0B9B-BC202364E0FB}"/>
              </a:ext>
            </a:extLst>
          </p:cNvPr>
          <p:cNvSpPr>
            <a:spLocks noGrp="1"/>
          </p:cNvSpPr>
          <p:nvPr>
            <p:ph type="title"/>
          </p:nvPr>
        </p:nvSpPr>
        <p:spPr/>
        <p:txBody>
          <a:bodyPr/>
          <a:lstStyle/>
          <a:p>
            <a:r>
              <a:rPr lang="en-GB"/>
              <a:t>Click to edit Master title style</a:t>
            </a:r>
            <a:endParaRPr lang="en-US"/>
          </a:p>
        </p:txBody>
      </p:sp>
      <p:sp>
        <p:nvSpPr>
          <p:cNvPr id="3" name="Date Placeholder 2">
            <a:extLst>
              <a:ext uri="{FF2B5EF4-FFF2-40B4-BE49-F238E27FC236}">
                <a16:creationId xmlns:a16="http://schemas.microsoft.com/office/drawing/2014/main" id="{E099E16F-058D-8C8B-581A-07C364EEFD9B}"/>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4" name="Footer Placeholder 3">
            <a:extLst>
              <a:ext uri="{FF2B5EF4-FFF2-40B4-BE49-F238E27FC236}">
                <a16:creationId xmlns:a16="http://schemas.microsoft.com/office/drawing/2014/main" id="{44782FCC-A423-3755-5BEA-EB0A8926BF8D}"/>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5D7971DD-5495-1447-876F-902C9BD97208}"/>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287660354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EA3B3D2-1313-CDD0-C5D9-E7B1D15A196A}"/>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3" name="Footer Placeholder 2">
            <a:extLst>
              <a:ext uri="{FF2B5EF4-FFF2-40B4-BE49-F238E27FC236}">
                <a16:creationId xmlns:a16="http://schemas.microsoft.com/office/drawing/2014/main" id="{05F47FD1-AE9B-BD75-A4B3-57557D6D76B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E1E2F885-6EED-67EC-1AA3-2F75FD9C8BFB}"/>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3624331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17B0A7-3F2C-6909-8531-CD806666EA1D}"/>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Content Placeholder 2">
            <a:extLst>
              <a:ext uri="{FF2B5EF4-FFF2-40B4-BE49-F238E27FC236}">
                <a16:creationId xmlns:a16="http://schemas.microsoft.com/office/drawing/2014/main" id="{9FF37B67-9462-30F6-382D-CD98C08E394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Text Placeholder 3">
            <a:extLst>
              <a:ext uri="{FF2B5EF4-FFF2-40B4-BE49-F238E27FC236}">
                <a16:creationId xmlns:a16="http://schemas.microsoft.com/office/drawing/2014/main" id="{DF7E73A1-96F1-CC17-04FA-3AC2E1C2B92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10817CEE-8B0A-8EE8-7385-1E729938E93F}"/>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6" name="Footer Placeholder 5">
            <a:extLst>
              <a:ext uri="{FF2B5EF4-FFF2-40B4-BE49-F238E27FC236}">
                <a16:creationId xmlns:a16="http://schemas.microsoft.com/office/drawing/2014/main" id="{E13AB2C1-4615-AABD-3563-C88548E5D64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8D13B97-2DD7-A335-7C3F-0C29391FB5AD}"/>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22680293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3888FCC-F705-95DD-DE07-83A6D59BBE99}"/>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a:p>
        </p:txBody>
      </p:sp>
      <p:sp>
        <p:nvSpPr>
          <p:cNvPr id="3" name="Picture Placeholder 2">
            <a:extLst>
              <a:ext uri="{FF2B5EF4-FFF2-40B4-BE49-F238E27FC236}">
                <a16:creationId xmlns:a16="http://schemas.microsoft.com/office/drawing/2014/main" id="{03D82070-8702-4055-79F1-E0F533978D8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F0574904-FC13-3B7A-FB52-C60F5C43C1E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9625AE2C-8A93-3AEE-1E4A-D30CBE858D23}"/>
              </a:ext>
            </a:extLst>
          </p:cNvPr>
          <p:cNvSpPr>
            <a:spLocks noGrp="1"/>
          </p:cNvSpPr>
          <p:nvPr>
            <p:ph type="dt" sz="half" idx="10"/>
          </p:nvPr>
        </p:nvSpPr>
        <p:spPr/>
        <p:txBody>
          <a:bodyPr/>
          <a:lstStyle/>
          <a:p>
            <a:fld id="{A79A7BF0-6E73-E441-B11F-28888CBAC5FC}" type="datetimeFigureOut">
              <a:rPr lang="en-US" smtClean="0"/>
              <a:t>10/2/2025</a:t>
            </a:fld>
            <a:endParaRPr lang="en-US"/>
          </a:p>
        </p:txBody>
      </p:sp>
      <p:sp>
        <p:nvSpPr>
          <p:cNvPr id="6" name="Footer Placeholder 5">
            <a:extLst>
              <a:ext uri="{FF2B5EF4-FFF2-40B4-BE49-F238E27FC236}">
                <a16:creationId xmlns:a16="http://schemas.microsoft.com/office/drawing/2014/main" id="{1A1474AD-A0B5-EB1E-A043-537418F66A1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E8632EE8-850A-3F1A-5D8C-6479DC281BFA}"/>
              </a:ext>
            </a:extLst>
          </p:cNvPr>
          <p:cNvSpPr>
            <a:spLocks noGrp="1"/>
          </p:cNvSpPr>
          <p:nvPr>
            <p:ph type="sldNum" sz="quarter" idx="12"/>
          </p:nvPr>
        </p:nvSpPr>
        <p:spPr/>
        <p:txBody>
          <a:bodyPr/>
          <a:lstStyle/>
          <a:p>
            <a:fld id="{F09B2C93-8DE7-0E42-ADA3-1A9400177F89}" type="slidenum">
              <a:rPr lang="en-US" smtClean="0"/>
              <a:t>‹#›</a:t>
            </a:fld>
            <a:endParaRPr lang="en-US"/>
          </a:p>
        </p:txBody>
      </p:sp>
    </p:spTree>
    <p:extLst>
      <p:ext uri="{BB962C8B-B14F-4D97-AF65-F5344CB8AC3E}">
        <p14:creationId xmlns:p14="http://schemas.microsoft.com/office/powerpoint/2010/main" val="327943418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5035FB70-4FED-5C04-A79D-CE394253BF8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a:p>
        </p:txBody>
      </p:sp>
      <p:sp>
        <p:nvSpPr>
          <p:cNvPr id="3" name="Text Placeholder 2">
            <a:extLst>
              <a:ext uri="{FF2B5EF4-FFF2-40B4-BE49-F238E27FC236}">
                <a16:creationId xmlns:a16="http://schemas.microsoft.com/office/drawing/2014/main" id="{E62701A3-5297-88F1-2D4E-E87FE774488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a:p>
        </p:txBody>
      </p:sp>
      <p:sp>
        <p:nvSpPr>
          <p:cNvPr id="4" name="Date Placeholder 3">
            <a:extLst>
              <a:ext uri="{FF2B5EF4-FFF2-40B4-BE49-F238E27FC236}">
                <a16:creationId xmlns:a16="http://schemas.microsoft.com/office/drawing/2014/main" id="{F5CBFA91-19CB-5A2D-DA7A-C31EB35432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79A7BF0-6E73-E441-B11F-28888CBAC5FC}" type="datetimeFigureOut">
              <a:rPr lang="en-US" smtClean="0"/>
              <a:t>10/2/2025</a:t>
            </a:fld>
            <a:endParaRPr lang="en-US"/>
          </a:p>
        </p:txBody>
      </p:sp>
      <p:sp>
        <p:nvSpPr>
          <p:cNvPr id="5" name="Footer Placeholder 4">
            <a:extLst>
              <a:ext uri="{FF2B5EF4-FFF2-40B4-BE49-F238E27FC236}">
                <a16:creationId xmlns:a16="http://schemas.microsoft.com/office/drawing/2014/main" id="{B0C0DFEE-A618-5200-B416-25D83B5EDFC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id="{588DED97-1DE7-0ABD-E973-498A801E9986}"/>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F09B2C93-8DE7-0E42-ADA3-1A9400177F89}" type="slidenum">
              <a:rPr lang="en-US" smtClean="0"/>
              <a:t>‹#›</a:t>
            </a:fld>
            <a:endParaRPr lang="en-US"/>
          </a:p>
        </p:txBody>
      </p:sp>
    </p:spTree>
    <p:extLst>
      <p:ext uri="{BB962C8B-B14F-4D97-AF65-F5344CB8AC3E}">
        <p14:creationId xmlns:p14="http://schemas.microsoft.com/office/powerpoint/2010/main" val="141018594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mailto:d.Mickler@curtin.edu.au" TargetMode="External"/><Relationship Id="rId7" Type="http://schemas.openxmlformats.org/officeDocument/2006/relationships/image" Target="../media/image5.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jpeg"/><Relationship Id="rId4" Type="http://schemas.openxmlformats.org/officeDocument/2006/relationships/image" Target="../media/image2.jpg"/></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82ECF7-8B9C-E5DD-4531-233AF1880BD0}"/>
              </a:ext>
            </a:extLst>
          </p:cNvPr>
          <p:cNvSpPr>
            <a:spLocks noGrp="1"/>
          </p:cNvSpPr>
          <p:nvPr>
            <p:ph type="ctrTitle"/>
          </p:nvPr>
        </p:nvSpPr>
        <p:spPr>
          <a:xfrm>
            <a:off x="1398142" y="1350566"/>
            <a:ext cx="9144000" cy="2387600"/>
          </a:xfrm>
        </p:spPr>
        <p:txBody>
          <a:bodyPr>
            <a:normAutofit/>
          </a:bodyPr>
          <a:lstStyle/>
          <a:p>
            <a:r>
              <a:rPr lang="en-US" sz="4800" dirty="0"/>
              <a:t>Australia-Kenya relations at 60:</a:t>
            </a:r>
            <a:br>
              <a:rPr lang="en-US" sz="4800" dirty="0"/>
            </a:br>
            <a:r>
              <a:rPr lang="en-US" sz="4800" dirty="0"/>
              <a:t>Interpreting the past and future across diplomacies</a:t>
            </a:r>
          </a:p>
        </p:txBody>
      </p:sp>
      <p:sp>
        <p:nvSpPr>
          <p:cNvPr id="3" name="Subtitle 2">
            <a:extLst>
              <a:ext uri="{FF2B5EF4-FFF2-40B4-BE49-F238E27FC236}">
                <a16:creationId xmlns:a16="http://schemas.microsoft.com/office/drawing/2014/main" id="{6804923B-09B2-1B4E-3214-8BE5E9D256A0}"/>
              </a:ext>
            </a:extLst>
          </p:cNvPr>
          <p:cNvSpPr>
            <a:spLocks noGrp="1"/>
          </p:cNvSpPr>
          <p:nvPr>
            <p:ph type="subTitle" idx="1"/>
          </p:nvPr>
        </p:nvSpPr>
        <p:spPr>
          <a:xfrm>
            <a:off x="786706" y="4127906"/>
            <a:ext cx="10366872" cy="1655762"/>
          </a:xfrm>
        </p:spPr>
        <p:txBody>
          <a:bodyPr>
            <a:noAutofit/>
          </a:bodyPr>
          <a:lstStyle/>
          <a:p>
            <a:r>
              <a:rPr lang="en-US" sz="1800" i="1" dirty="0"/>
              <a:t>Paper presented to International Relations Society of Kenya (IRSK) Conference </a:t>
            </a:r>
          </a:p>
          <a:p>
            <a:r>
              <a:rPr lang="en-US" sz="1800" i="1" dirty="0"/>
              <a:t>1-3 October 2025, Nairobi</a:t>
            </a:r>
          </a:p>
          <a:p>
            <a:endParaRPr lang="en-US" sz="1800" dirty="0"/>
          </a:p>
          <a:p>
            <a:r>
              <a:rPr lang="en-US" sz="1800" b="1" dirty="0"/>
              <a:t>Associate Professor David Mickler </a:t>
            </a:r>
            <a:r>
              <a:rPr lang="en-US" sz="1800" dirty="0"/>
              <a:t>(Curtin University, Australia) </a:t>
            </a:r>
            <a:r>
              <a:rPr lang="en-US" sz="1800" dirty="0">
                <a:hlinkClick r:id="rId3"/>
              </a:rPr>
              <a:t>d.mickler@curtin.edu.au</a:t>
            </a:r>
            <a:r>
              <a:rPr lang="en-US" sz="1800" dirty="0"/>
              <a:t> </a:t>
            </a:r>
          </a:p>
          <a:p>
            <a:r>
              <a:rPr lang="en-US" sz="1800" b="1" dirty="0"/>
              <a:t>Associate Professor Patrick Maluki </a:t>
            </a:r>
            <a:r>
              <a:rPr lang="en-US" sz="1800" dirty="0"/>
              <a:t>(University of Nairobi, Kenya)</a:t>
            </a:r>
          </a:p>
          <a:p>
            <a:r>
              <a:rPr lang="en-US" sz="1800" b="1" dirty="0"/>
              <a:t>Emeritus Professor Samuel M. Makinda </a:t>
            </a:r>
            <a:r>
              <a:rPr lang="en-US" sz="1800" dirty="0"/>
              <a:t>(Murdoch University, Australia)</a:t>
            </a:r>
          </a:p>
        </p:txBody>
      </p:sp>
      <p:pic>
        <p:nvPicPr>
          <p:cNvPr id="5" name="Picture 4" descr="A black and white sign with white text&#10;&#10;AI-generated content may be incorrect.">
            <a:extLst>
              <a:ext uri="{FF2B5EF4-FFF2-40B4-BE49-F238E27FC236}">
                <a16:creationId xmlns:a16="http://schemas.microsoft.com/office/drawing/2014/main" id="{995C8679-B3AA-CC50-AAFF-A5DF6D6DA792}"/>
              </a:ext>
            </a:extLst>
          </p:cNvPr>
          <p:cNvPicPr>
            <a:picLocks noChangeAspect="1"/>
          </p:cNvPicPr>
          <p:nvPr/>
        </p:nvPicPr>
        <p:blipFill>
          <a:blip r:embed="rId4"/>
          <a:stretch>
            <a:fillRect/>
          </a:stretch>
        </p:blipFill>
        <p:spPr>
          <a:xfrm>
            <a:off x="374574" y="393552"/>
            <a:ext cx="2787267" cy="492236"/>
          </a:xfrm>
          <a:prstGeom prst="rect">
            <a:avLst/>
          </a:prstGeom>
        </p:spPr>
      </p:pic>
      <p:pic>
        <p:nvPicPr>
          <p:cNvPr id="7" name="Picture 6" descr="A logo of a university of nai&#10;&#10;AI-generated content may be incorrect.">
            <a:extLst>
              <a:ext uri="{FF2B5EF4-FFF2-40B4-BE49-F238E27FC236}">
                <a16:creationId xmlns:a16="http://schemas.microsoft.com/office/drawing/2014/main" id="{DF046867-E399-A7C5-A52D-4C39658AD1FE}"/>
              </a:ext>
            </a:extLst>
          </p:cNvPr>
          <p:cNvPicPr>
            <a:picLocks noChangeAspect="1"/>
          </p:cNvPicPr>
          <p:nvPr/>
        </p:nvPicPr>
        <p:blipFill>
          <a:blip r:embed="rId5"/>
          <a:stretch>
            <a:fillRect/>
          </a:stretch>
        </p:blipFill>
        <p:spPr>
          <a:xfrm>
            <a:off x="3596507" y="218382"/>
            <a:ext cx="1938969" cy="969485"/>
          </a:xfrm>
          <a:prstGeom prst="rect">
            <a:avLst/>
          </a:prstGeom>
        </p:spPr>
      </p:pic>
      <p:pic>
        <p:nvPicPr>
          <p:cNvPr id="9" name="Picture 8" descr="A blue and orange logo&#10;&#10;AI-generated content may be incorrect.">
            <a:extLst>
              <a:ext uri="{FF2B5EF4-FFF2-40B4-BE49-F238E27FC236}">
                <a16:creationId xmlns:a16="http://schemas.microsoft.com/office/drawing/2014/main" id="{F6553034-8628-03C4-09B4-F7081E2C7CEC}"/>
              </a:ext>
            </a:extLst>
          </p:cNvPr>
          <p:cNvPicPr>
            <a:picLocks noChangeAspect="1"/>
          </p:cNvPicPr>
          <p:nvPr/>
        </p:nvPicPr>
        <p:blipFill>
          <a:blip r:embed="rId6"/>
          <a:stretch>
            <a:fillRect/>
          </a:stretch>
        </p:blipFill>
        <p:spPr>
          <a:xfrm>
            <a:off x="9141699" y="227040"/>
            <a:ext cx="2675727" cy="912813"/>
          </a:xfrm>
          <a:prstGeom prst="rect">
            <a:avLst/>
          </a:prstGeom>
        </p:spPr>
      </p:pic>
      <p:pic>
        <p:nvPicPr>
          <p:cNvPr id="11" name="Picture 10" descr="A close up of a logo&#10;&#10;AI-generated content may be incorrect.">
            <a:extLst>
              <a:ext uri="{FF2B5EF4-FFF2-40B4-BE49-F238E27FC236}">
                <a16:creationId xmlns:a16="http://schemas.microsoft.com/office/drawing/2014/main" id="{6ABD70CA-E462-D12A-EAF8-B740394565F7}"/>
              </a:ext>
            </a:extLst>
          </p:cNvPr>
          <p:cNvPicPr>
            <a:picLocks noChangeAspect="1"/>
          </p:cNvPicPr>
          <p:nvPr/>
        </p:nvPicPr>
        <p:blipFill>
          <a:blip r:embed="rId7"/>
          <a:stretch>
            <a:fillRect/>
          </a:stretch>
        </p:blipFill>
        <p:spPr>
          <a:xfrm>
            <a:off x="5970142" y="393552"/>
            <a:ext cx="2675727" cy="567274"/>
          </a:xfrm>
          <a:prstGeom prst="rect">
            <a:avLst/>
          </a:prstGeom>
        </p:spPr>
      </p:pic>
    </p:spTree>
    <p:extLst>
      <p:ext uri="{BB962C8B-B14F-4D97-AF65-F5344CB8AC3E}">
        <p14:creationId xmlns:p14="http://schemas.microsoft.com/office/powerpoint/2010/main" val="10163098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BBB0E7-8E94-4C92-497A-EFA9DFF8783A}"/>
              </a:ext>
            </a:extLst>
          </p:cNvPr>
          <p:cNvSpPr>
            <a:spLocks noGrp="1"/>
          </p:cNvSpPr>
          <p:nvPr>
            <p:ph type="title"/>
          </p:nvPr>
        </p:nvSpPr>
        <p:spPr/>
        <p:txBody>
          <a:bodyPr/>
          <a:lstStyle/>
          <a:p>
            <a:r>
              <a:rPr lang="en-US" dirty="0"/>
              <a:t>Objectives of the paper</a:t>
            </a:r>
          </a:p>
        </p:txBody>
      </p:sp>
      <p:sp>
        <p:nvSpPr>
          <p:cNvPr id="3" name="Content Placeholder 2">
            <a:extLst>
              <a:ext uri="{FF2B5EF4-FFF2-40B4-BE49-F238E27FC236}">
                <a16:creationId xmlns:a16="http://schemas.microsoft.com/office/drawing/2014/main" id="{38D4BF8B-A145-F53A-5659-A4A7444E3417}"/>
              </a:ext>
            </a:extLst>
          </p:cNvPr>
          <p:cNvSpPr>
            <a:spLocks noGrp="1"/>
          </p:cNvSpPr>
          <p:nvPr>
            <p:ph idx="1"/>
          </p:nvPr>
        </p:nvSpPr>
        <p:spPr/>
        <p:txBody>
          <a:bodyPr>
            <a:normAutofit lnSpcReduction="10000"/>
          </a:bodyPr>
          <a:lstStyle/>
          <a:p>
            <a:pPr marL="514350" indent="-514350">
              <a:buFont typeface="+mj-lt"/>
              <a:buAutoNum type="arabicPeriod"/>
            </a:pPr>
            <a:r>
              <a:rPr lang="en-US" dirty="0"/>
              <a:t>Review Australia-Kenya bilateral relations after 60 years (1965-2025)</a:t>
            </a:r>
          </a:p>
          <a:p>
            <a:pPr marL="514350" indent="-514350">
              <a:buFont typeface="+mj-lt"/>
              <a:buAutoNum type="arabicPeriod"/>
            </a:pPr>
            <a:endParaRPr lang="en-US" dirty="0"/>
          </a:p>
          <a:p>
            <a:pPr marL="514350" indent="-514350">
              <a:buFont typeface="+mj-lt"/>
              <a:buAutoNum type="arabicPeriod"/>
            </a:pPr>
            <a:r>
              <a:rPr lang="en-US" dirty="0"/>
              <a:t>Identify key themes and dynamics in the relationship</a:t>
            </a:r>
          </a:p>
          <a:p>
            <a:pPr marL="514350" indent="-514350">
              <a:buFont typeface="+mj-lt"/>
              <a:buAutoNum type="arabicPeriod"/>
            </a:pPr>
            <a:endParaRPr lang="en-US" dirty="0"/>
          </a:p>
          <a:p>
            <a:pPr marL="514350" indent="-514350">
              <a:buFont typeface="+mj-lt"/>
              <a:buAutoNum type="arabicPeriod"/>
            </a:pPr>
            <a:r>
              <a:rPr lang="en-US" dirty="0"/>
              <a:t>Contribute to interpreting and writing diplomatic histories of relations between Australia and African countries</a:t>
            </a:r>
          </a:p>
          <a:p>
            <a:pPr marL="514350" indent="-514350">
              <a:buFont typeface="+mj-lt"/>
              <a:buAutoNum type="arabicPeriod"/>
            </a:pPr>
            <a:endParaRPr lang="en-US" dirty="0"/>
          </a:p>
          <a:p>
            <a:pPr marL="514350" indent="-514350">
              <a:buFont typeface="+mj-lt"/>
              <a:buAutoNum type="arabicPeriod"/>
            </a:pPr>
            <a:r>
              <a:rPr lang="en-US" dirty="0"/>
              <a:t>Consider dynamics shaping future opportunities and challenges for the relationship between Australia and Kenya</a:t>
            </a:r>
          </a:p>
        </p:txBody>
      </p:sp>
    </p:spTree>
    <p:extLst>
      <p:ext uri="{BB962C8B-B14F-4D97-AF65-F5344CB8AC3E}">
        <p14:creationId xmlns:p14="http://schemas.microsoft.com/office/powerpoint/2010/main" val="39754832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CB7EC-59BC-3CB1-4147-0ED3DE87B39C}"/>
              </a:ext>
            </a:extLst>
          </p:cNvPr>
          <p:cNvSpPr>
            <a:spLocks noGrp="1"/>
          </p:cNvSpPr>
          <p:nvPr>
            <p:ph type="title"/>
          </p:nvPr>
        </p:nvSpPr>
        <p:spPr/>
        <p:txBody>
          <a:bodyPr/>
          <a:lstStyle/>
          <a:p>
            <a:r>
              <a:rPr lang="en-US" dirty="0"/>
              <a:t>Outline of presentation</a:t>
            </a:r>
          </a:p>
        </p:txBody>
      </p:sp>
      <p:sp>
        <p:nvSpPr>
          <p:cNvPr id="3" name="Content Placeholder 2">
            <a:extLst>
              <a:ext uri="{FF2B5EF4-FFF2-40B4-BE49-F238E27FC236}">
                <a16:creationId xmlns:a16="http://schemas.microsoft.com/office/drawing/2014/main" id="{3E3426F9-4897-AFF1-A8FB-AB6096C563E2}"/>
              </a:ext>
            </a:extLst>
          </p:cNvPr>
          <p:cNvSpPr>
            <a:spLocks noGrp="1"/>
          </p:cNvSpPr>
          <p:nvPr>
            <p:ph idx="1"/>
          </p:nvPr>
        </p:nvSpPr>
        <p:spPr/>
        <p:txBody>
          <a:bodyPr>
            <a:normAutofit fontScale="85000" lnSpcReduction="20000"/>
          </a:bodyPr>
          <a:lstStyle/>
          <a:p>
            <a:pPr marL="514350" indent="-514350">
              <a:buFont typeface="+mj-lt"/>
              <a:buAutoNum type="arabicPeriod"/>
            </a:pPr>
            <a:r>
              <a:rPr lang="en-US" dirty="0"/>
              <a:t>Conceptual Framework: Interpretive communities</a:t>
            </a:r>
          </a:p>
          <a:p>
            <a:pPr marL="514350" indent="-514350">
              <a:buFont typeface="+mj-lt"/>
              <a:buAutoNum type="arabicPeriod"/>
            </a:pPr>
            <a:endParaRPr lang="en-US" dirty="0"/>
          </a:p>
          <a:p>
            <a:pPr marL="514350" indent="-514350">
              <a:buFont typeface="+mj-lt"/>
              <a:buAutoNum type="arabicPeriod"/>
            </a:pPr>
            <a:r>
              <a:rPr lang="en-US" dirty="0"/>
              <a:t>Bilateral diplomacy</a:t>
            </a:r>
          </a:p>
          <a:p>
            <a:pPr marL="514350" indent="-514350">
              <a:buFont typeface="+mj-lt"/>
              <a:buAutoNum type="arabicPeriod"/>
            </a:pPr>
            <a:endParaRPr lang="en-US" dirty="0"/>
          </a:p>
          <a:p>
            <a:pPr marL="514350" indent="-514350">
              <a:buFont typeface="+mj-lt"/>
              <a:buAutoNum type="arabicPeriod"/>
            </a:pPr>
            <a:r>
              <a:rPr lang="en-US" dirty="0"/>
              <a:t>Multilateral diplomacy</a:t>
            </a:r>
          </a:p>
          <a:p>
            <a:pPr marL="514350" indent="-514350">
              <a:buFont typeface="+mj-lt"/>
              <a:buAutoNum type="arabicPeriod"/>
            </a:pPr>
            <a:endParaRPr lang="en-US" dirty="0"/>
          </a:p>
          <a:p>
            <a:pPr marL="514350" indent="-514350">
              <a:buFont typeface="+mj-lt"/>
              <a:buAutoNum type="arabicPeriod"/>
            </a:pPr>
            <a:r>
              <a:rPr lang="en-US" dirty="0"/>
              <a:t>Academic diplomacy</a:t>
            </a:r>
          </a:p>
          <a:p>
            <a:pPr marL="514350" indent="-514350">
              <a:buFont typeface="+mj-lt"/>
              <a:buAutoNum type="arabicPeriod"/>
            </a:pPr>
            <a:endParaRPr lang="en-US" dirty="0"/>
          </a:p>
          <a:p>
            <a:pPr marL="514350" indent="-514350">
              <a:buFont typeface="+mj-lt"/>
              <a:buAutoNum type="arabicPeriod"/>
            </a:pPr>
            <a:r>
              <a:rPr lang="en-US" dirty="0"/>
              <a:t>Diaspora diplomacy </a:t>
            </a:r>
          </a:p>
          <a:p>
            <a:pPr marL="514350" indent="-514350">
              <a:buFont typeface="+mj-lt"/>
              <a:buAutoNum type="arabicPeriod"/>
            </a:pPr>
            <a:endParaRPr lang="en-US" dirty="0"/>
          </a:p>
          <a:p>
            <a:pPr marL="514350" indent="-514350">
              <a:buFont typeface="+mj-lt"/>
              <a:buAutoNum type="arabicPeriod"/>
            </a:pPr>
            <a:r>
              <a:rPr lang="en-US" dirty="0"/>
              <a:t>Conclusions and future relations</a:t>
            </a:r>
          </a:p>
          <a:p>
            <a:pPr marL="514350" indent="-514350">
              <a:buFont typeface="+mj-lt"/>
              <a:buAutoNum type="arabicPeriod"/>
            </a:pPr>
            <a:endParaRPr lang="en-US" dirty="0"/>
          </a:p>
          <a:p>
            <a:pPr marL="514350" indent="-514350">
              <a:buFont typeface="+mj-lt"/>
              <a:buAutoNum type="arabicPeriod"/>
            </a:pPr>
            <a:endParaRPr lang="en-US" dirty="0"/>
          </a:p>
        </p:txBody>
      </p:sp>
    </p:spTree>
    <p:extLst>
      <p:ext uri="{BB962C8B-B14F-4D97-AF65-F5344CB8AC3E}">
        <p14:creationId xmlns:p14="http://schemas.microsoft.com/office/powerpoint/2010/main" val="18353626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8C19553-A560-3CB1-0EB3-2AEF6D3A6F9E}"/>
              </a:ext>
            </a:extLst>
          </p:cNvPr>
          <p:cNvSpPr>
            <a:spLocks noGrp="1"/>
          </p:cNvSpPr>
          <p:nvPr>
            <p:ph type="title"/>
          </p:nvPr>
        </p:nvSpPr>
        <p:spPr/>
        <p:txBody>
          <a:bodyPr/>
          <a:lstStyle/>
          <a:p>
            <a:r>
              <a:rPr lang="en-US" dirty="0"/>
              <a:t>Conceptual framework</a:t>
            </a:r>
          </a:p>
        </p:txBody>
      </p:sp>
      <p:sp>
        <p:nvSpPr>
          <p:cNvPr id="3" name="Content Placeholder 2">
            <a:extLst>
              <a:ext uri="{FF2B5EF4-FFF2-40B4-BE49-F238E27FC236}">
                <a16:creationId xmlns:a16="http://schemas.microsoft.com/office/drawing/2014/main" id="{12631B2B-A285-FBBC-C576-02A725C66BEF}"/>
              </a:ext>
            </a:extLst>
          </p:cNvPr>
          <p:cNvSpPr>
            <a:spLocks noGrp="1"/>
          </p:cNvSpPr>
          <p:nvPr>
            <p:ph idx="1"/>
          </p:nvPr>
        </p:nvSpPr>
        <p:spPr/>
        <p:txBody>
          <a:bodyPr>
            <a:normAutofit fontScale="70000" lnSpcReduction="20000"/>
          </a:bodyPr>
          <a:lstStyle/>
          <a:p>
            <a:r>
              <a:rPr lang="en-US" dirty="0"/>
              <a:t>Interpretive communities as a group of agents, including individuals, international organizations and states, who define phenomena with a view to promoting situated normative or political goals</a:t>
            </a:r>
            <a:r>
              <a:rPr lang="en-AU" dirty="0">
                <a:effectLst/>
              </a:rPr>
              <a:t> </a:t>
            </a:r>
            <a:endParaRPr lang="en-US" dirty="0"/>
          </a:p>
          <a:p>
            <a:endParaRPr lang="en-US" dirty="0"/>
          </a:p>
          <a:p>
            <a:r>
              <a:rPr lang="en-US" dirty="0"/>
              <a:t>Interpretation signifies the agent’s act of re-framing or re-presenting something to an audience, with a view to enhancing a particular understanding of the issue in question</a:t>
            </a:r>
            <a:r>
              <a:rPr lang="en-AU" dirty="0">
                <a:effectLst/>
              </a:rPr>
              <a:t> </a:t>
            </a:r>
          </a:p>
          <a:p>
            <a:endParaRPr lang="en-AU" dirty="0"/>
          </a:p>
          <a:p>
            <a:r>
              <a:rPr lang="en-US" dirty="0"/>
              <a:t>The value of interpretive communities in this case derives from their ability to both </a:t>
            </a:r>
            <a:r>
              <a:rPr lang="en-US" i="1" dirty="0"/>
              <a:t>interpret</a:t>
            </a:r>
            <a:r>
              <a:rPr lang="en-US" dirty="0"/>
              <a:t> the observable actions of international actors and </a:t>
            </a:r>
            <a:r>
              <a:rPr lang="en-US" i="1" dirty="0"/>
              <a:t>translate</a:t>
            </a:r>
            <a:r>
              <a:rPr lang="en-US" dirty="0"/>
              <a:t> the findings into policies</a:t>
            </a:r>
            <a:r>
              <a:rPr lang="en-AU" dirty="0">
                <a:effectLst/>
              </a:rPr>
              <a:t> </a:t>
            </a:r>
          </a:p>
          <a:p>
            <a:endParaRPr lang="en-AU" dirty="0"/>
          </a:p>
          <a:p>
            <a:r>
              <a:rPr lang="en-US" dirty="0"/>
              <a:t>As an interpretive community, we assume that a comprehensive picture of Australia-Kenya relations ought to take into account not just the activities of government officials, but also the roles of academics and the diaspora—in other words, both formal diplomacy and various forms of ‘intersocial’ diplomacy (Badie 2017). </a:t>
            </a:r>
          </a:p>
          <a:p>
            <a:endParaRPr lang="en-US" dirty="0"/>
          </a:p>
          <a:p>
            <a:endParaRPr lang="en-US" dirty="0"/>
          </a:p>
        </p:txBody>
      </p:sp>
    </p:spTree>
    <p:extLst>
      <p:ext uri="{BB962C8B-B14F-4D97-AF65-F5344CB8AC3E}">
        <p14:creationId xmlns:p14="http://schemas.microsoft.com/office/powerpoint/2010/main" val="64606218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1FCB7A-8915-1D95-23BF-36BE00C50847}"/>
              </a:ext>
            </a:extLst>
          </p:cNvPr>
          <p:cNvSpPr>
            <a:spLocks noGrp="1"/>
          </p:cNvSpPr>
          <p:nvPr>
            <p:ph type="title"/>
          </p:nvPr>
        </p:nvSpPr>
        <p:spPr/>
        <p:txBody>
          <a:bodyPr/>
          <a:lstStyle/>
          <a:p>
            <a:r>
              <a:rPr lang="en-US" dirty="0"/>
              <a:t>Bilateral diplomacy</a:t>
            </a:r>
          </a:p>
        </p:txBody>
      </p:sp>
      <p:sp>
        <p:nvSpPr>
          <p:cNvPr id="3" name="Content Placeholder 2">
            <a:extLst>
              <a:ext uri="{FF2B5EF4-FFF2-40B4-BE49-F238E27FC236}">
                <a16:creationId xmlns:a16="http://schemas.microsoft.com/office/drawing/2014/main" id="{844E5B0F-CE8F-A59D-CE2B-5D4AC216EFC8}"/>
              </a:ext>
            </a:extLst>
          </p:cNvPr>
          <p:cNvSpPr>
            <a:spLocks noGrp="1"/>
          </p:cNvSpPr>
          <p:nvPr>
            <p:ph idx="1"/>
          </p:nvPr>
        </p:nvSpPr>
        <p:spPr/>
        <p:txBody>
          <a:bodyPr/>
          <a:lstStyle/>
          <a:p>
            <a:r>
              <a:rPr lang="en-US" dirty="0"/>
              <a:t>Australia established diplomatic post in Nairobi in 1965</a:t>
            </a:r>
          </a:p>
          <a:p>
            <a:endParaRPr lang="en-US" dirty="0"/>
          </a:p>
          <a:p>
            <a:r>
              <a:rPr lang="en-US" dirty="0"/>
              <a:t>Kenya established diplomatic post in Canberra in 1984</a:t>
            </a:r>
          </a:p>
          <a:p>
            <a:endParaRPr lang="en-US" dirty="0"/>
          </a:p>
          <a:p>
            <a:r>
              <a:rPr lang="en-US" dirty="0"/>
              <a:t>Roles played by prominent individuals in building diplomatic relations</a:t>
            </a:r>
          </a:p>
          <a:p>
            <a:endParaRPr lang="en-US" dirty="0"/>
          </a:p>
          <a:p>
            <a:r>
              <a:rPr lang="en-US" dirty="0"/>
              <a:t>New and enhanced Australian High Commission opened in Nairobi in 2023</a:t>
            </a:r>
          </a:p>
        </p:txBody>
      </p:sp>
    </p:spTree>
    <p:extLst>
      <p:ext uri="{BB962C8B-B14F-4D97-AF65-F5344CB8AC3E}">
        <p14:creationId xmlns:p14="http://schemas.microsoft.com/office/powerpoint/2010/main" val="264344510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C1FFE7F-9561-5DBA-40C0-38FA18943416}"/>
              </a:ext>
            </a:extLst>
          </p:cNvPr>
          <p:cNvSpPr>
            <a:spLocks noGrp="1"/>
          </p:cNvSpPr>
          <p:nvPr>
            <p:ph type="title"/>
          </p:nvPr>
        </p:nvSpPr>
        <p:spPr/>
        <p:txBody>
          <a:bodyPr/>
          <a:lstStyle/>
          <a:p>
            <a:r>
              <a:rPr lang="en-US" dirty="0"/>
              <a:t>Multilateral diplomacy</a:t>
            </a:r>
          </a:p>
        </p:txBody>
      </p:sp>
      <p:sp>
        <p:nvSpPr>
          <p:cNvPr id="3" name="Content Placeholder 2">
            <a:extLst>
              <a:ext uri="{FF2B5EF4-FFF2-40B4-BE49-F238E27FC236}">
                <a16:creationId xmlns:a16="http://schemas.microsoft.com/office/drawing/2014/main" id="{8D29058B-25CF-1D40-0AC0-689EE2B23140}"/>
              </a:ext>
            </a:extLst>
          </p:cNvPr>
          <p:cNvSpPr>
            <a:spLocks noGrp="1"/>
          </p:cNvSpPr>
          <p:nvPr>
            <p:ph idx="1"/>
          </p:nvPr>
        </p:nvSpPr>
        <p:spPr/>
        <p:txBody>
          <a:bodyPr/>
          <a:lstStyle/>
          <a:p>
            <a:r>
              <a:rPr lang="en-US" dirty="0"/>
              <a:t>Australia and Kenya: middle power diplomacy</a:t>
            </a:r>
          </a:p>
          <a:p>
            <a:endParaRPr lang="en-US" dirty="0"/>
          </a:p>
          <a:p>
            <a:r>
              <a:rPr lang="en-US" dirty="0"/>
              <a:t>Global multilateral diplomacy: United Nations and Commonwealth of Nations</a:t>
            </a:r>
          </a:p>
          <a:p>
            <a:pPr marL="0" indent="0">
              <a:buNone/>
            </a:pPr>
            <a:endParaRPr lang="en-US" dirty="0"/>
          </a:p>
          <a:p>
            <a:r>
              <a:rPr lang="en-US" dirty="0"/>
              <a:t>Regional diplomacy: Indian Ocean Rim Association (IORA)</a:t>
            </a:r>
          </a:p>
        </p:txBody>
      </p:sp>
    </p:spTree>
    <p:extLst>
      <p:ext uri="{BB962C8B-B14F-4D97-AF65-F5344CB8AC3E}">
        <p14:creationId xmlns:p14="http://schemas.microsoft.com/office/powerpoint/2010/main" val="295151908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215A6D5-EC67-554F-8BEF-B0BEE689FBC7}"/>
              </a:ext>
            </a:extLst>
          </p:cNvPr>
          <p:cNvSpPr>
            <a:spLocks noGrp="1"/>
          </p:cNvSpPr>
          <p:nvPr>
            <p:ph type="title"/>
          </p:nvPr>
        </p:nvSpPr>
        <p:spPr/>
        <p:txBody>
          <a:bodyPr/>
          <a:lstStyle/>
          <a:p>
            <a:r>
              <a:rPr lang="en-US" dirty="0"/>
              <a:t>Academic diplomacy</a:t>
            </a:r>
          </a:p>
        </p:txBody>
      </p:sp>
      <p:sp>
        <p:nvSpPr>
          <p:cNvPr id="3" name="Content Placeholder 2">
            <a:extLst>
              <a:ext uri="{FF2B5EF4-FFF2-40B4-BE49-F238E27FC236}">
                <a16:creationId xmlns:a16="http://schemas.microsoft.com/office/drawing/2014/main" id="{97B48D0F-E9FF-758D-6497-C6E3DB73A73D}"/>
              </a:ext>
            </a:extLst>
          </p:cNvPr>
          <p:cNvSpPr>
            <a:spLocks noGrp="1"/>
          </p:cNvSpPr>
          <p:nvPr>
            <p:ph idx="1"/>
          </p:nvPr>
        </p:nvSpPr>
        <p:spPr/>
        <p:txBody>
          <a:bodyPr/>
          <a:lstStyle/>
          <a:p>
            <a:r>
              <a:rPr lang="en-US" dirty="0"/>
              <a:t>A form of ‘intersocial diplomacy’ involving academic institutions and individuals</a:t>
            </a:r>
          </a:p>
          <a:p>
            <a:endParaRPr lang="en-US" dirty="0"/>
          </a:p>
          <a:p>
            <a:r>
              <a:rPr lang="en-US" dirty="0"/>
              <a:t>Institutional connections – AAUN, UNIOR, and Engagement </a:t>
            </a:r>
            <a:r>
              <a:rPr lang="en-US" dirty="0" err="1"/>
              <a:t>Centres</a:t>
            </a:r>
            <a:endParaRPr lang="en-US" dirty="0"/>
          </a:p>
          <a:p>
            <a:endParaRPr lang="en-US" dirty="0"/>
          </a:p>
          <a:p>
            <a:r>
              <a:rPr lang="en-US" dirty="0"/>
              <a:t>Prominent individual academic contributions</a:t>
            </a:r>
          </a:p>
          <a:p>
            <a:endParaRPr lang="en-US" dirty="0"/>
          </a:p>
          <a:p>
            <a:r>
              <a:rPr lang="en-US" dirty="0"/>
              <a:t>Kenyan students in Australia as ‘ambassadors’ for the relationship</a:t>
            </a:r>
          </a:p>
          <a:p>
            <a:endParaRPr lang="en-US" dirty="0"/>
          </a:p>
          <a:p>
            <a:endParaRPr lang="en-US" dirty="0"/>
          </a:p>
        </p:txBody>
      </p:sp>
    </p:spTree>
    <p:extLst>
      <p:ext uri="{BB962C8B-B14F-4D97-AF65-F5344CB8AC3E}">
        <p14:creationId xmlns:p14="http://schemas.microsoft.com/office/powerpoint/2010/main" val="284941998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63BACB4-D798-C3B8-507E-4355359E931C}"/>
              </a:ext>
            </a:extLst>
          </p:cNvPr>
          <p:cNvSpPr>
            <a:spLocks noGrp="1"/>
          </p:cNvSpPr>
          <p:nvPr>
            <p:ph type="title"/>
          </p:nvPr>
        </p:nvSpPr>
        <p:spPr/>
        <p:txBody>
          <a:bodyPr/>
          <a:lstStyle/>
          <a:p>
            <a:r>
              <a:rPr lang="en-US" dirty="0"/>
              <a:t>Diaspora diplomacy</a:t>
            </a:r>
          </a:p>
        </p:txBody>
      </p:sp>
      <p:sp>
        <p:nvSpPr>
          <p:cNvPr id="3" name="Content Placeholder 2">
            <a:extLst>
              <a:ext uri="{FF2B5EF4-FFF2-40B4-BE49-F238E27FC236}">
                <a16:creationId xmlns:a16="http://schemas.microsoft.com/office/drawing/2014/main" id="{06FD8869-2C07-CD1B-D712-AD88F59D01B9}"/>
              </a:ext>
            </a:extLst>
          </p:cNvPr>
          <p:cNvSpPr>
            <a:spLocks noGrp="1"/>
          </p:cNvSpPr>
          <p:nvPr>
            <p:ph idx="1"/>
          </p:nvPr>
        </p:nvSpPr>
        <p:spPr/>
        <p:txBody>
          <a:bodyPr/>
          <a:lstStyle/>
          <a:p>
            <a:r>
              <a:rPr lang="en-US" dirty="0"/>
              <a:t>Growing Kenyan diaspora in Australia, now around 26,000-born in Kenya but living in Australia – remittances, advocacy, expertise</a:t>
            </a:r>
          </a:p>
          <a:p>
            <a:endParaRPr lang="en-US" dirty="0"/>
          </a:p>
          <a:p>
            <a:r>
              <a:rPr lang="en-US" dirty="0"/>
              <a:t>Kenyan-background MPs in Australian politics</a:t>
            </a:r>
          </a:p>
          <a:p>
            <a:pPr marL="0" indent="0">
              <a:buNone/>
            </a:pPr>
            <a:endParaRPr lang="en-US" dirty="0"/>
          </a:p>
          <a:p>
            <a:r>
              <a:rPr lang="en-US" dirty="0"/>
              <a:t>Role of other prominent diasporan individuals</a:t>
            </a:r>
          </a:p>
          <a:p>
            <a:endParaRPr lang="en-US" dirty="0"/>
          </a:p>
          <a:p>
            <a:endParaRPr lang="en-US" dirty="0"/>
          </a:p>
        </p:txBody>
      </p:sp>
    </p:spTree>
    <p:extLst>
      <p:ext uri="{BB962C8B-B14F-4D97-AF65-F5344CB8AC3E}">
        <p14:creationId xmlns:p14="http://schemas.microsoft.com/office/powerpoint/2010/main" val="204120072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F239B67-E63D-5459-7002-6975E155A084}"/>
              </a:ext>
            </a:extLst>
          </p:cNvPr>
          <p:cNvSpPr>
            <a:spLocks noGrp="1"/>
          </p:cNvSpPr>
          <p:nvPr>
            <p:ph type="title"/>
          </p:nvPr>
        </p:nvSpPr>
        <p:spPr/>
        <p:txBody>
          <a:bodyPr/>
          <a:lstStyle/>
          <a:p>
            <a:r>
              <a:rPr lang="en-US" dirty="0"/>
              <a:t>Conclusions and future relations</a:t>
            </a:r>
          </a:p>
        </p:txBody>
      </p:sp>
      <p:sp>
        <p:nvSpPr>
          <p:cNvPr id="3" name="Content Placeholder 2">
            <a:extLst>
              <a:ext uri="{FF2B5EF4-FFF2-40B4-BE49-F238E27FC236}">
                <a16:creationId xmlns:a16="http://schemas.microsoft.com/office/drawing/2014/main" id="{93E54695-71AC-E425-6147-7F777AC7F076}"/>
              </a:ext>
            </a:extLst>
          </p:cNvPr>
          <p:cNvSpPr>
            <a:spLocks noGrp="1"/>
          </p:cNvSpPr>
          <p:nvPr>
            <p:ph idx="1"/>
          </p:nvPr>
        </p:nvSpPr>
        <p:spPr/>
        <p:txBody>
          <a:bodyPr/>
          <a:lstStyle/>
          <a:p>
            <a:r>
              <a:rPr lang="en-US" dirty="0"/>
              <a:t>The need for resources diplomacy for the energy transition</a:t>
            </a:r>
          </a:p>
          <a:p>
            <a:endParaRPr lang="en-US" dirty="0"/>
          </a:p>
          <a:p>
            <a:r>
              <a:rPr lang="en-US" dirty="0"/>
              <a:t>The need to defend the multilateral world order and seek new alliances for regional security and stability</a:t>
            </a:r>
          </a:p>
          <a:p>
            <a:pPr marL="0" indent="0">
              <a:buNone/>
            </a:pPr>
            <a:endParaRPr lang="en-US" dirty="0"/>
          </a:p>
          <a:p>
            <a:r>
              <a:rPr lang="en-US" dirty="0"/>
              <a:t>The need for direct flights between Perth and Nairobi and teaching of Swahili in Australia to enhance people-to-people links</a:t>
            </a:r>
          </a:p>
        </p:txBody>
      </p:sp>
    </p:spTree>
    <p:extLst>
      <p:ext uri="{BB962C8B-B14F-4D97-AF65-F5344CB8AC3E}">
        <p14:creationId xmlns:p14="http://schemas.microsoft.com/office/powerpoint/2010/main" val="13183078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475</TotalTime>
  <Words>472</Words>
  <Application>Microsoft Office PowerPoint</Application>
  <PresentationFormat>Widescreen</PresentationFormat>
  <Paragraphs>69</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Australia-Kenya relations at 60: Interpreting the past and future across diplomacies</vt:lpstr>
      <vt:lpstr>Objectives of the paper</vt:lpstr>
      <vt:lpstr>Outline of presentation</vt:lpstr>
      <vt:lpstr>Conceptual framework</vt:lpstr>
      <vt:lpstr>Bilateral diplomacy</vt:lpstr>
      <vt:lpstr>Multilateral diplomacy</vt:lpstr>
      <vt:lpstr>Academic diplomacy</vt:lpstr>
      <vt:lpstr>Diaspora diplomacy</vt:lpstr>
      <vt:lpstr>Conclusions and future relations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David Mickler</dc:creator>
  <cp:lastModifiedBy>Peter</cp:lastModifiedBy>
  <cp:revision>16</cp:revision>
  <dcterms:created xsi:type="dcterms:W3CDTF">2025-09-29T00:52:31Z</dcterms:created>
  <dcterms:modified xsi:type="dcterms:W3CDTF">2025-10-02T07:37:24Z</dcterms:modified>
</cp:coreProperties>
</file>