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0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fsarah@riarauniversity.ac.k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029813" y="2337435"/>
            <a:ext cx="4057055" cy="400407"/>
          </a:xfrm>
          <a:prstGeom prst="rect">
            <a:avLst/>
          </a:prstGeom>
          <a:noFill/>
          <a:ln/>
        </p:spPr>
        <p:txBody>
          <a:bodyPr wrap="none" lIns="0" tIns="0" rIns="0" bIns="0" rtlCol="0" anchor="t"/>
          <a:lstStyle/>
          <a:p>
            <a:pPr marL="0" indent="0" algn="ctr">
              <a:lnSpc>
                <a:spcPts val="3150"/>
              </a:lnSpc>
              <a:buNone/>
            </a:pPr>
            <a:r>
              <a:rPr lang="en-US" sz="2500" dirty="0">
                <a:solidFill>
                  <a:srgbClr val="FFD9BE"/>
                </a:solidFill>
                <a:latin typeface="Quattrocento" pitchFamily="34" charset="0"/>
                <a:ea typeface="Quattrocento" pitchFamily="34" charset="-122"/>
                <a:cs typeface="Quattrocento" pitchFamily="34" charset="-120"/>
              </a:rPr>
              <a:t>Weaponized Dependencies:</a:t>
            </a:r>
            <a:endParaRPr lang="en-US" sz="2500" dirty="0"/>
          </a:p>
        </p:txBody>
      </p:sp>
      <p:sp>
        <p:nvSpPr>
          <p:cNvPr id="4" name="Text 1"/>
          <p:cNvSpPr/>
          <p:nvPr/>
        </p:nvSpPr>
        <p:spPr>
          <a:xfrm>
            <a:off x="6324124" y="2942034"/>
            <a:ext cx="7468553" cy="1657707"/>
          </a:xfrm>
          <a:prstGeom prst="rect">
            <a:avLst/>
          </a:prstGeom>
          <a:noFill/>
          <a:ln/>
        </p:spPr>
        <p:txBody>
          <a:bodyPr wrap="square" lIns="0" tIns="0" rIns="0" bIns="0" rtlCol="0" anchor="t"/>
          <a:lstStyle/>
          <a:p>
            <a:pPr marL="0" indent="0" algn="ctr">
              <a:lnSpc>
                <a:spcPts val="4350"/>
              </a:lnSpc>
              <a:buNone/>
            </a:pPr>
            <a:r>
              <a:rPr lang="en-US" sz="3450" dirty="0">
                <a:solidFill>
                  <a:srgbClr val="FFD9BE"/>
                </a:solidFill>
                <a:latin typeface="Quattrocento" pitchFamily="34" charset="0"/>
                <a:ea typeface="Quattrocento" pitchFamily="34" charset="-122"/>
                <a:cs typeface="Quattrocento" pitchFamily="34" charset="-120"/>
              </a:rPr>
              <a:t>Effect of the Russia–Ukraine War on Food Insecurity and Peacebuilding Efforts in Africa</a:t>
            </a:r>
            <a:endParaRPr lang="en-US" sz="3450" dirty="0"/>
          </a:p>
        </p:txBody>
      </p:sp>
      <p:sp>
        <p:nvSpPr>
          <p:cNvPr id="5" name="Text 2"/>
          <p:cNvSpPr/>
          <p:nvPr/>
        </p:nvSpPr>
        <p:spPr>
          <a:xfrm>
            <a:off x="6324124" y="4803934"/>
            <a:ext cx="7468553" cy="2096596"/>
          </a:xfrm>
          <a:prstGeom prst="rect">
            <a:avLst/>
          </a:prstGeom>
          <a:noFill/>
          <a:ln/>
        </p:spPr>
        <p:txBody>
          <a:bodyPr wrap="square" lIns="0" tIns="0" rIns="0" bIns="0" rtlCol="0" anchor="t"/>
          <a:lstStyle/>
          <a:p>
            <a:pPr marL="0" indent="0" algn="ctr">
              <a:lnSpc>
                <a:spcPct val="200000"/>
              </a:lnSpc>
              <a:buNone/>
            </a:pPr>
            <a:r>
              <a:rPr lang="en-US" b="1" dirty="0">
                <a:solidFill>
                  <a:srgbClr val="F9EEE7"/>
                </a:solidFill>
                <a:latin typeface="Quattrocento" pitchFamily="34" charset="0"/>
                <a:ea typeface="Quattrocento" pitchFamily="34" charset="-122"/>
                <a:cs typeface="Quattrocento" pitchFamily="34" charset="-120"/>
              </a:rPr>
              <a:t>By: Fatuma Sarah</a:t>
            </a:r>
          </a:p>
          <a:p>
            <a:pPr marL="0" indent="0" algn="ctr">
              <a:lnSpc>
                <a:spcPct val="200000"/>
              </a:lnSpc>
              <a:buNone/>
            </a:pPr>
            <a:r>
              <a:rPr lang="en-US" dirty="0">
                <a:solidFill>
                  <a:srgbClr val="F9EEE7"/>
                </a:solidFill>
                <a:latin typeface="Quattrocento" pitchFamily="34" charset="0"/>
                <a:ea typeface="Quattrocento" pitchFamily="34" charset="-122"/>
                <a:cs typeface="Quattrocento" pitchFamily="34" charset="-120"/>
              </a:rPr>
              <a:t>Adjunct Lecturer at </a:t>
            </a:r>
            <a:r>
              <a:rPr lang="en-US" dirty="0" err="1">
                <a:solidFill>
                  <a:srgbClr val="F9EEE7"/>
                </a:solidFill>
                <a:latin typeface="Quattrocento" pitchFamily="34" charset="0"/>
                <a:ea typeface="Quattrocento" pitchFamily="34" charset="-122"/>
                <a:cs typeface="Quattrocento" pitchFamily="34" charset="-120"/>
              </a:rPr>
              <a:t>Riara</a:t>
            </a:r>
            <a:r>
              <a:rPr lang="en-US" dirty="0">
                <a:solidFill>
                  <a:srgbClr val="F9EEE7"/>
                </a:solidFill>
                <a:latin typeface="Quattrocento" pitchFamily="34" charset="0"/>
                <a:ea typeface="Quattrocento" pitchFamily="34" charset="-122"/>
                <a:cs typeface="Quattrocento" pitchFamily="34" charset="-120"/>
              </a:rPr>
              <a:t> University</a:t>
            </a:r>
          </a:p>
          <a:p>
            <a:pPr marL="0" indent="0" algn="ctr">
              <a:lnSpc>
                <a:spcPct val="200000"/>
              </a:lnSpc>
              <a:buNone/>
            </a:pPr>
            <a:r>
              <a:rPr lang="en-US" dirty="0">
                <a:solidFill>
                  <a:srgbClr val="F9EEE7"/>
                </a:solidFill>
                <a:latin typeface="Quattrocento" pitchFamily="34" charset="0"/>
                <a:ea typeface="Quattrocento" pitchFamily="34" charset="-122"/>
                <a:cs typeface="Quattrocento" pitchFamily="34" charset="-120"/>
              </a:rPr>
              <a:t>PhD Candidate at USIU-Africa</a:t>
            </a:r>
          </a:p>
          <a:p>
            <a:pPr marL="0" indent="0" algn="ctr">
              <a:lnSpc>
                <a:spcPct val="200000"/>
              </a:lnSpc>
              <a:buNone/>
            </a:pPr>
            <a:r>
              <a:rPr lang="en-US" dirty="0">
                <a:solidFill>
                  <a:srgbClr val="F9EEE7"/>
                </a:solidFill>
                <a:latin typeface="Quattrocento" pitchFamily="34" charset="0"/>
                <a:ea typeface="Quattrocento" pitchFamily="34" charset="-122"/>
                <a:cs typeface="Quattrocento" pitchFamily="34" charset="-120"/>
              </a:rPr>
              <a:t>Contact: fatuumasarah@gmail.com | </a:t>
            </a:r>
            <a:r>
              <a:rPr lang="en-US" dirty="0">
                <a:solidFill>
                  <a:srgbClr val="F9EEE7"/>
                </a:solidFill>
                <a:latin typeface="Quattrocento" pitchFamily="34" charset="0"/>
                <a:ea typeface="Quattrocento" pitchFamily="34" charset="-122"/>
                <a:cs typeface="Quattrocento" pitchFamily="34" charset="-120"/>
                <a:hlinkClick r:id="rId4"/>
              </a:rPr>
              <a:t>fsarah@riarauniversity.ac.ke</a:t>
            </a:r>
            <a:endParaRPr lang="en-US" dirty="0">
              <a:solidFill>
                <a:srgbClr val="F9EEE7"/>
              </a:solidFill>
              <a:latin typeface="Quattrocento" pitchFamily="34" charset="0"/>
              <a:ea typeface="Quattrocento" pitchFamily="34" charset="-122"/>
              <a:cs typeface="Quattrocento" pitchFamily="34" charset="-120"/>
            </a:endParaRPr>
          </a:p>
          <a:p>
            <a:pPr marL="0" indent="0" algn="ctr">
              <a:lnSpc>
                <a:spcPct val="200000"/>
              </a:lnSpc>
              <a:buNone/>
            </a:pPr>
            <a:r>
              <a:rPr lang="en-US" dirty="0">
                <a:solidFill>
                  <a:srgbClr val="F9EEE7"/>
                </a:solidFill>
                <a:latin typeface="Quattrocento" pitchFamily="34" charset="0"/>
                <a:ea typeface="Quattrocento" pitchFamily="34" charset="-122"/>
                <a:cs typeface="Quattrocento" pitchFamily="34" charset="-120"/>
              </a:rPr>
              <a:t>IRSK Annual Conference 2025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21055" y="564475"/>
            <a:ext cx="8165783" cy="543282"/>
          </a:xfrm>
          <a:prstGeom prst="rect">
            <a:avLst/>
          </a:prstGeom>
          <a:noFill/>
          <a:ln/>
        </p:spPr>
        <p:txBody>
          <a:bodyPr wrap="none" lIns="0" tIns="0" rIns="0" bIns="0" rtlCol="0" anchor="t"/>
          <a:lstStyle/>
          <a:p>
            <a:pPr marL="0" indent="0" algn="l">
              <a:lnSpc>
                <a:spcPts val="4250"/>
              </a:lnSpc>
              <a:buNone/>
            </a:pPr>
            <a:r>
              <a:rPr lang="en-US" sz="3400" dirty="0">
                <a:solidFill>
                  <a:srgbClr val="FFD9BE"/>
                </a:solidFill>
                <a:latin typeface="Quattrocento" pitchFamily="34" charset="0"/>
                <a:ea typeface="Quattrocento" pitchFamily="34" charset="-122"/>
                <a:cs typeface="Quattrocento" pitchFamily="34" charset="-120"/>
              </a:rPr>
              <a:t>Compounding Agricultural Vulnerabilities</a:t>
            </a:r>
            <a:endParaRPr lang="en-US" sz="3400" dirty="0"/>
          </a:p>
        </p:txBody>
      </p:sp>
      <p:sp>
        <p:nvSpPr>
          <p:cNvPr id="3" name="Text 1"/>
          <p:cNvSpPr/>
          <p:nvPr/>
        </p:nvSpPr>
        <p:spPr>
          <a:xfrm>
            <a:off x="821055" y="1477208"/>
            <a:ext cx="12988290" cy="886897"/>
          </a:xfrm>
          <a:prstGeom prst="rect">
            <a:avLst/>
          </a:prstGeom>
          <a:noFill/>
          <a:ln/>
        </p:spPr>
        <p:txBody>
          <a:bodyPr wrap="squar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Agriculture serves as the primary source of rural employment and livelihood, accounting for 80% of jobs in Ethiopia, making yield declines far more than sectoral concerns. The fertilizer scarcity challenge intertwined dangerously with climatic variability, as Ethiopia faced extended drought periods during 2022-2023, exacerbated by fertilizer shortages.</a:t>
            </a:r>
            <a:endParaRPr lang="en-US" sz="1450" dirty="0"/>
          </a:p>
        </p:txBody>
      </p:sp>
      <p:sp>
        <p:nvSpPr>
          <p:cNvPr id="4" name="Text 2"/>
          <p:cNvSpPr/>
          <p:nvPr/>
        </p:nvSpPr>
        <p:spPr>
          <a:xfrm>
            <a:off x="2819043" y="3038475"/>
            <a:ext cx="2173486" cy="271701"/>
          </a:xfrm>
          <a:prstGeom prst="rect">
            <a:avLst/>
          </a:prstGeom>
          <a:noFill/>
          <a:ln/>
        </p:spPr>
        <p:txBody>
          <a:bodyPr wrap="none" lIns="0" tIns="0" rIns="0" bIns="0" rtlCol="0" anchor="t"/>
          <a:lstStyle/>
          <a:p>
            <a:pPr marL="0" indent="0" algn="r">
              <a:lnSpc>
                <a:spcPts val="2100"/>
              </a:lnSpc>
              <a:buNone/>
            </a:pPr>
            <a:r>
              <a:rPr lang="en-US" sz="1700" dirty="0">
                <a:solidFill>
                  <a:srgbClr val="F9EEE7"/>
                </a:solidFill>
                <a:latin typeface="Quattrocento" pitchFamily="34" charset="0"/>
                <a:ea typeface="Quattrocento" pitchFamily="34" charset="-122"/>
                <a:cs typeface="Quattrocento" pitchFamily="34" charset="-120"/>
              </a:rPr>
              <a:t>Climate Dependence</a:t>
            </a:r>
            <a:endParaRPr lang="en-US" sz="1700" dirty="0"/>
          </a:p>
        </p:txBody>
      </p:sp>
      <p:sp>
        <p:nvSpPr>
          <p:cNvPr id="5" name="Text 3"/>
          <p:cNvSpPr/>
          <p:nvPr/>
        </p:nvSpPr>
        <p:spPr>
          <a:xfrm>
            <a:off x="821055" y="3421023"/>
            <a:ext cx="4171474" cy="591264"/>
          </a:xfrm>
          <a:prstGeom prst="rect">
            <a:avLst/>
          </a:prstGeom>
          <a:noFill/>
          <a:ln/>
        </p:spPr>
        <p:txBody>
          <a:bodyPr wrap="square" lIns="0" tIns="0" rIns="0" bIns="0" rtlCol="0" anchor="t"/>
          <a:lstStyle/>
          <a:p>
            <a:pPr marL="0" indent="0" algn="r">
              <a:lnSpc>
                <a:spcPts val="2300"/>
              </a:lnSpc>
              <a:buNone/>
            </a:pPr>
            <a:r>
              <a:rPr lang="en-US" sz="1450" dirty="0">
                <a:solidFill>
                  <a:srgbClr val="F9EEE7"/>
                </a:solidFill>
                <a:latin typeface="Quattrocento" pitchFamily="34" charset="0"/>
                <a:ea typeface="Quattrocento" pitchFamily="34" charset="-122"/>
                <a:cs typeface="Quattrocento" pitchFamily="34" charset="-120"/>
              </a:rPr>
              <a:t>Vulnerability to weather patterns and rainfall variability</a:t>
            </a:r>
            <a:endParaRPr lang="en-US" sz="1450" dirty="0"/>
          </a:p>
        </p:txBody>
      </p:sp>
      <p:pic>
        <p:nvPicPr>
          <p:cNvPr id="6" name="Image 0" descr="preencoded.png"/>
          <p:cNvPicPr>
            <a:picLocks noChangeAspect="1"/>
          </p:cNvPicPr>
          <p:nvPr/>
        </p:nvPicPr>
        <p:blipFill>
          <a:blip r:embed="rId3"/>
          <a:stretch>
            <a:fillRect/>
          </a:stretch>
        </p:blipFill>
        <p:spPr>
          <a:xfrm>
            <a:off x="5269587" y="2571869"/>
            <a:ext cx="4091226" cy="4091226"/>
          </a:xfrm>
          <a:prstGeom prst="rect">
            <a:avLst/>
          </a:prstGeom>
        </p:spPr>
      </p:pic>
      <p:pic>
        <p:nvPicPr>
          <p:cNvPr id="7" name="Image 1" descr="preencoded.png"/>
          <p:cNvPicPr>
            <a:picLocks noChangeAspect="1"/>
          </p:cNvPicPr>
          <p:nvPr/>
        </p:nvPicPr>
        <p:blipFill>
          <a:blip r:embed="rId4"/>
          <a:stretch>
            <a:fillRect/>
          </a:stretch>
        </p:blipFill>
        <p:spPr>
          <a:xfrm>
            <a:off x="6353592" y="3273088"/>
            <a:ext cx="276344" cy="345519"/>
          </a:xfrm>
          <a:prstGeom prst="rect">
            <a:avLst/>
          </a:prstGeom>
        </p:spPr>
      </p:pic>
      <p:sp>
        <p:nvSpPr>
          <p:cNvPr id="8" name="Text 4"/>
          <p:cNvSpPr/>
          <p:nvPr/>
        </p:nvSpPr>
        <p:spPr>
          <a:xfrm>
            <a:off x="9637871" y="3186232"/>
            <a:ext cx="2173486" cy="271701"/>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Input Dependence</a:t>
            </a:r>
            <a:endParaRPr lang="en-US" sz="1700" dirty="0"/>
          </a:p>
        </p:txBody>
      </p:sp>
      <p:sp>
        <p:nvSpPr>
          <p:cNvPr id="9" name="Text 5"/>
          <p:cNvSpPr/>
          <p:nvPr/>
        </p:nvSpPr>
        <p:spPr>
          <a:xfrm>
            <a:off x="9637871" y="3568779"/>
            <a:ext cx="4171474" cy="295632"/>
          </a:xfrm>
          <a:prstGeom prst="rect">
            <a:avLst/>
          </a:prstGeom>
          <a:noFill/>
          <a:ln/>
        </p:spPr>
        <p:txBody>
          <a:bodyPr wrap="non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Reliance on external agricultural input markets</a:t>
            </a:r>
            <a:endParaRPr lang="en-US" sz="1450" dirty="0"/>
          </a:p>
        </p:txBody>
      </p:sp>
      <p:pic>
        <p:nvPicPr>
          <p:cNvPr id="10" name="Image 2" descr="preencoded.png"/>
          <p:cNvPicPr>
            <a:picLocks noChangeAspect="1"/>
          </p:cNvPicPr>
          <p:nvPr/>
        </p:nvPicPr>
        <p:blipFill>
          <a:blip r:embed="rId5"/>
          <a:stretch>
            <a:fillRect/>
          </a:stretch>
        </p:blipFill>
        <p:spPr>
          <a:xfrm>
            <a:off x="5269587" y="2571869"/>
            <a:ext cx="4091226" cy="4091226"/>
          </a:xfrm>
          <a:prstGeom prst="rect">
            <a:avLst/>
          </a:prstGeom>
        </p:spPr>
      </p:pic>
      <p:pic>
        <p:nvPicPr>
          <p:cNvPr id="11" name="Image 3" descr="preencoded.png"/>
          <p:cNvPicPr>
            <a:picLocks noChangeAspect="1"/>
          </p:cNvPicPr>
          <p:nvPr/>
        </p:nvPicPr>
        <p:blipFill>
          <a:blip r:embed="rId6"/>
          <a:stretch>
            <a:fillRect/>
          </a:stretch>
        </p:blipFill>
        <p:spPr>
          <a:xfrm>
            <a:off x="8348484" y="3621226"/>
            <a:ext cx="276344" cy="345519"/>
          </a:xfrm>
          <a:prstGeom prst="rect">
            <a:avLst/>
          </a:prstGeom>
        </p:spPr>
      </p:pic>
      <p:sp>
        <p:nvSpPr>
          <p:cNvPr id="12" name="Text 6"/>
          <p:cNvSpPr/>
          <p:nvPr/>
        </p:nvSpPr>
        <p:spPr>
          <a:xfrm>
            <a:off x="9637871" y="5222558"/>
            <a:ext cx="2173486" cy="271701"/>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Production Decline</a:t>
            </a:r>
            <a:endParaRPr lang="en-US" sz="1700" dirty="0"/>
          </a:p>
        </p:txBody>
      </p:sp>
      <p:sp>
        <p:nvSpPr>
          <p:cNvPr id="13" name="Text 7"/>
          <p:cNvSpPr/>
          <p:nvPr/>
        </p:nvSpPr>
        <p:spPr>
          <a:xfrm>
            <a:off x="9637871" y="5605105"/>
            <a:ext cx="4171474" cy="591264"/>
          </a:xfrm>
          <a:prstGeom prst="rect">
            <a:avLst/>
          </a:prstGeom>
          <a:noFill/>
          <a:ln/>
        </p:spPr>
        <p:txBody>
          <a:bodyPr wrap="squar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Reduced agricultural productivity and food security</a:t>
            </a:r>
            <a:endParaRPr lang="en-US" sz="1450" dirty="0"/>
          </a:p>
        </p:txBody>
      </p:sp>
      <p:pic>
        <p:nvPicPr>
          <p:cNvPr id="14" name="Image 4" descr="preencoded.png"/>
          <p:cNvPicPr>
            <a:picLocks noChangeAspect="1"/>
          </p:cNvPicPr>
          <p:nvPr/>
        </p:nvPicPr>
        <p:blipFill>
          <a:blip r:embed="rId7"/>
          <a:stretch>
            <a:fillRect/>
          </a:stretch>
        </p:blipFill>
        <p:spPr>
          <a:xfrm>
            <a:off x="5269587" y="2571869"/>
            <a:ext cx="4091226" cy="4091226"/>
          </a:xfrm>
          <a:prstGeom prst="rect">
            <a:avLst/>
          </a:prstGeom>
        </p:spPr>
      </p:pic>
      <p:pic>
        <p:nvPicPr>
          <p:cNvPr id="15" name="Image 5" descr="preencoded.png"/>
          <p:cNvPicPr>
            <a:picLocks noChangeAspect="1"/>
          </p:cNvPicPr>
          <p:nvPr/>
        </p:nvPicPr>
        <p:blipFill>
          <a:blip r:embed="rId8"/>
          <a:stretch>
            <a:fillRect/>
          </a:stretch>
        </p:blipFill>
        <p:spPr>
          <a:xfrm>
            <a:off x="8000345" y="5616119"/>
            <a:ext cx="276344" cy="345519"/>
          </a:xfrm>
          <a:prstGeom prst="rect">
            <a:avLst/>
          </a:prstGeom>
        </p:spPr>
      </p:pic>
      <p:sp>
        <p:nvSpPr>
          <p:cNvPr id="16" name="Text 8"/>
          <p:cNvSpPr/>
          <p:nvPr/>
        </p:nvSpPr>
        <p:spPr>
          <a:xfrm>
            <a:off x="2819043" y="5370433"/>
            <a:ext cx="2173486" cy="271701"/>
          </a:xfrm>
          <a:prstGeom prst="rect">
            <a:avLst/>
          </a:prstGeom>
          <a:noFill/>
          <a:ln/>
        </p:spPr>
        <p:txBody>
          <a:bodyPr wrap="none" lIns="0" tIns="0" rIns="0" bIns="0" rtlCol="0" anchor="t"/>
          <a:lstStyle/>
          <a:p>
            <a:pPr marL="0" indent="0" algn="r">
              <a:lnSpc>
                <a:spcPts val="2100"/>
              </a:lnSpc>
              <a:buNone/>
            </a:pPr>
            <a:r>
              <a:rPr lang="en-US" sz="1700" dirty="0">
                <a:solidFill>
                  <a:srgbClr val="F9EEE7"/>
                </a:solidFill>
                <a:latin typeface="Quattrocento" pitchFamily="34" charset="0"/>
                <a:ea typeface="Quattrocento" pitchFamily="34" charset="-122"/>
                <a:cs typeface="Quattrocento" pitchFamily="34" charset="-120"/>
              </a:rPr>
              <a:t>Economic Impact</a:t>
            </a:r>
            <a:endParaRPr lang="en-US" sz="1700" dirty="0"/>
          </a:p>
        </p:txBody>
      </p:sp>
      <p:sp>
        <p:nvSpPr>
          <p:cNvPr id="17" name="Text 9"/>
          <p:cNvSpPr/>
          <p:nvPr/>
        </p:nvSpPr>
        <p:spPr>
          <a:xfrm>
            <a:off x="821055" y="5752981"/>
            <a:ext cx="4171474" cy="295632"/>
          </a:xfrm>
          <a:prstGeom prst="rect">
            <a:avLst/>
          </a:prstGeom>
          <a:noFill/>
          <a:ln/>
        </p:spPr>
        <p:txBody>
          <a:bodyPr wrap="none" lIns="0" tIns="0" rIns="0" bIns="0" rtlCol="0" anchor="t"/>
          <a:lstStyle/>
          <a:p>
            <a:pPr marL="0" indent="0" algn="r">
              <a:lnSpc>
                <a:spcPts val="2300"/>
              </a:lnSpc>
              <a:buNone/>
            </a:pPr>
            <a:r>
              <a:rPr lang="en-US" sz="1450" dirty="0">
                <a:solidFill>
                  <a:srgbClr val="F9EEE7"/>
                </a:solidFill>
                <a:latin typeface="Quattrocento" pitchFamily="34" charset="0"/>
                <a:ea typeface="Quattrocento" pitchFamily="34" charset="-122"/>
                <a:cs typeface="Quattrocento" pitchFamily="34" charset="-120"/>
              </a:rPr>
              <a:t>Rural economy collapse and livelihood disruption</a:t>
            </a:r>
            <a:endParaRPr lang="en-US" sz="1450" dirty="0"/>
          </a:p>
        </p:txBody>
      </p:sp>
      <p:pic>
        <p:nvPicPr>
          <p:cNvPr id="18" name="Image 6" descr="preencoded.png"/>
          <p:cNvPicPr>
            <a:picLocks noChangeAspect="1"/>
          </p:cNvPicPr>
          <p:nvPr/>
        </p:nvPicPr>
        <p:blipFill>
          <a:blip r:embed="rId9"/>
          <a:stretch>
            <a:fillRect/>
          </a:stretch>
        </p:blipFill>
        <p:spPr>
          <a:xfrm>
            <a:off x="5269587" y="2571869"/>
            <a:ext cx="4091226" cy="4091226"/>
          </a:xfrm>
          <a:prstGeom prst="rect">
            <a:avLst/>
          </a:prstGeom>
        </p:spPr>
      </p:pic>
      <p:pic>
        <p:nvPicPr>
          <p:cNvPr id="19" name="Image 7" descr="preencoded.png"/>
          <p:cNvPicPr>
            <a:picLocks noChangeAspect="1"/>
          </p:cNvPicPr>
          <p:nvPr/>
        </p:nvPicPr>
        <p:blipFill>
          <a:blip r:embed="rId10"/>
          <a:stretch>
            <a:fillRect/>
          </a:stretch>
        </p:blipFill>
        <p:spPr>
          <a:xfrm>
            <a:off x="6005453" y="5302508"/>
            <a:ext cx="276344" cy="276344"/>
          </a:xfrm>
          <a:prstGeom prst="rect">
            <a:avLst/>
          </a:prstGeom>
        </p:spPr>
      </p:pic>
      <p:sp>
        <p:nvSpPr>
          <p:cNvPr id="20" name="Text 10"/>
          <p:cNvSpPr/>
          <p:nvPr/>
        </p:nvSpPr>
        <p:spPr>
          <a:xfrm>
            <a:off x="821055" y="6870859"/>
            <a:ext cx="12988290" cy="886897"/>
          </a:xfrm>
          <a:prstGeom prst="rect">
            <a:avLst/>
          </a:prstGeom>
          <a:noFill/>
          <a:ln/>
        </p:spPr>
        <p:txBody>
          <a:bodyPr wrap="squar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Dependency theory conceptualizes this as dual dependence: reliance on external agro-input markets combined with climate-related factors creates a vulnerable agricultural base easily influenced by external forces. The weaponized dependency framework reveals how supply chain crises can spiral into productivity collapse, price explosions, and complete rural economic breakdown.</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07839" y="829270"/>
            <a:ext cx="5861685" cy="504944"/>
          </a:xfrm>
          <a:prstGeom prst="rect">
            <a:avLst/>
          </a:prstGeom>
          <a:noFill/>
          <a:ln/>
        </p:spPr>
        <p:txBody>
          <a:bodyPr wrap="none" lIns="0" tIns="0" rIns="0" bIns="0" rtlCol="0" anchor="t"/>
          <a:lstStyle/>
          <a:p>
            <a:pPr marL="0" indent="0" algn="l">
              <a:lnSpc>
                <a:spcPts val="3950"/>
              </a:lnSpc>
              <a:buNone/>
            </a:pPr>
            <a:r>
              <a:rPr lang="en-US" sz="3150" dirty="0">
                <a:solidFill>
                  <a:srgbClr val="FFD9BE"/>
                </a:solidFill>
                <a:latin typeface="Quattrocento" pitchFamily="34" charset="0"/>
                <a:ea typeface="Quattrocento" pitchFamily="34" charset="-122"/>
                <a:cs typeface="Quattrocento" pitchFamily="34" charset="-120"/>
              </a:rPr>
              <a:t>Economic and Social Disruption</a:t>
            </a:r>
            <a:endParaRPr lang="en-US" sz="3150" dirty="0"/>
          </a:p>
        </p:txBody>
      </p:sp>
      <p:sp>
        <p:nvSpPr>
          <p:cNvPr id="3" name="Text 1"/>
          <p:cNvSpPr/>
          <p:nvPr/>
        </p:nvSpPr>
        <p:spPr>
          <a:xfrm>
            <a:off x="807839" y="1677472"/>
            <a:ext cx="13014722" cy="549354"/>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By 2022, Ethiopia was simultaneously grappling with internal conflicts including the Tigray conflict, economic instability, and political polarization. High inflation, driven primarily by food and fuel price increases, severely eroded real incomes across Ethiopian society, particularly affecting urban wage earners and rural smallholders.</a:t>
            </a:r>
            <a:endParaRPr lang="en-US" sz="1350" dirty="0"/>
          </a:p>
        </p:txBody>
      </p:sp>
      <p:sp>
        <p:nvSpPr>
          <p:cNvPr id="4" name="Shape 2"/>
          <p:cNvSpPr/>
          <p:nvPr/>
        </p:nvSpPr>
        <p:spPr>
          <a:xfrm>
            <a:off x="7303770" y="2419945"/>
            <a:ext cx="22860" cy="4237911"/>
          </a:xfrm>
          <a:prstGeom prst="roundRect">
            <a:avLst>
              <a:gd name="adj" fmla="val 112652"/>
            </a:avLst>
          </a:prstGeom>
          <a:solidFill>
            <a:srgbClr val="4A6B6A"/>
          </a:solidFill>
          <a:ln/>
        </p:spPr>
        <p:txBody>
          <a:bodyPr/>
          <a:lstStyle/>
          <a:p>
            <a:endParaRPr lang="en-US"/>
          </a:p>
        </p:txBody>
      </p:sp>
      <p:sp>
        <p:nvSpPr>
          <p:cNvPr id="5" name="Shape 3"/>
          <p:cNvSpPr/>
          <p:nvPr/>
        </p:nvSpPr>
        <p:spPr>
          <a:xfrm>
            <a:off x="6629995" y="2601635"/>
            <a:ext cx="514945" cy="22860"/>
          </a:xfrm>
          <a:prstGeom prst="roundRect">
            <a:avLst>
              <a:gd name="adj" fmla="val 112652"/>
            </a:avLst>
          </a:prstGeom>
          <a:solidFill>
            <a:srgbClr val="4A6B6A"/>
          </a:solidFill>
          <a:ln/>
        </p:spPr>
        <p:txBody>
          <a:bodyPr/>
          <a:lstStyle/>
          <a:p>
            <a:endParaRPr lang="en-US"/>
          </a:p>
        </p:txBody>
      </p:sp>
      <p:sp>
        <p:nvSpPr>
          <p:cNvPr id="6" name="Shape 4"/>
          <p:cNvSpPr/>
          <p:nvPr/>
        </p:nvSpPr>
        <p:spPr>
          <a:xfrm>
            <a:off x="7122081" y="2419945"/>
            <a:ext cx="386239" cy="386239"/>
          </a:xfrm>
          <a:prstGeom prst="roundRect">
            <a:avLst>
              <a:gd name="adj" fmla="val 6667"/>
            </a:avLst>
          </a:prstGeom>
          <a:solidFill>
            <a:srgbClr val="315251"/>
          </a:solidFill>
          <a:ln/>
        </p:spPr>
        <p:txBody>
          <a:bodyPr/>
          <a:lstStyle/>
          <a:p>
            <a:endParaRPr lang="en-US"/>
          </a:p>
        </p:txBody>
      </p:sp>
      <p:sp>
        <p:nvSpPr>
          <p:cNvPr id="7" name="Text 5"/>
          <p:cNvSpPr/>
          <p:nvPr/>
        </p:nvSpPr>
        <p:spPr>
          <a:xfrm>
            <a:off x="7194054" y="2461617"/>
            <a:ext cx="242292" cy="302895"/>
          </a:xfrm>
          <a:prstGeom prst="rect">
            <a:avLst/>
          </a:prstGeom>
          <a:noFill/>
          <a:ln/>
        </p:spPr>
        <p:txBody>
          <a:bodyPr wrap="none" lIns="0" tIns="0" rIns="0" bIns="0" rtlCol="0" anchor="t"/>
          <a:lstStyle/>
          <a:p>
            <a:pPr marL="0" indent="0" algn="ctr">
              <a:lnSpc>
                <a:spcPts val="1900"/>
              </a:lnSpc>
              <a:buNone/>
            </a:pPr>
            <a:r>
              <a:rPr lang="en-US" sz="1900" dirty="0">
                <a:solidFill>
                  <a:srgbClr val="F9EEE7"/>
                </a:solidFill>
                <a:latin typeface="Quattrocento" pitchFamily="34" charset="0"/>
                <a:ea typeface="Quattrocento" pitchFamily="34" charset="-122"/>
                <a:cs typeface="Quattrocento" pitchFamily="34" charset="-120"/>
              </a:rPr>
              <a:t>1</a:t>
            </a:r>
            <a:endParaRPr lang="en-US" sz="1900" dirty="0"/>
          </a:p>
        </p:txBody>
      </p:sp>
      <p:sp>
        <p:nvSpPr>
          <p:cNvPr id="8" name="Text 6"/>
          <p:cNvSpPr/>
          <p:nvPr/>
        </p:nvSpPr>
        <p:spPr>
          <a:xfrm>
            <a:off x="4437102" y="2478881"/>
            <a:ext cx="2019776" cy="252413"/>
          </a:xfrm>
          <a:prstGeom prst="rect">
            <a:avLst/>
          </a:prstGeom>
          <a:noFill/>
          <a:ln/>
        </p:spPr>
        <p:txBody>
          <a:bodyPr wrap="none" lIns="0" tIns="0" rIns="0" bIns="0" rtlCol="0" anchor="t"/>
          <a:lstStyle/>
          <a:p>
            <a:pPr marL="0" indent="0" algn="r">
              <a:lnSpc>
                <a:spcPts val="1950"/>
              </a:lnSpc>
              <a:buNone/>
            </a:pPr>
            <a:r>
              <a:rPr lang="en-US" sz="1550" dirty="0">
                <a:solidFill>
                  <a:srgbClr val="F9EEE7"/>
                </a:solidFill>
                <a:latin typeface="Quattrocento" pitchFamily="34" charset="0"/>
                <a:ea typeface="Quattrocento" pitchFamily="34" charset="-122"/>
                <a:cs typeface="Quattrocento" pitchFamily="34" charset="-120"/>
              </a:rPr>
              <a:t>Internal Conflicts</a:t>
            </a:r>
            <a:endParaRPr lang="en-US" sz="1550" dirty="0"/>
          </a:p>
        </p:txBody>
      </p:sp>
      <p:sp>
        <p:nvSpPr>
          <p:cNvPr id="9" name="Text 7"/>
          <p:cNvSpPr/>
          <p:nvPr/>
        </p:nvSpPr>
        <p:spPr>
          <a:xfrm>
            <a:off x="807839" y="2834283"/>
            <a:ext cx="5649039" cy="274677"/>
          </a:xfrm>
          <a:prstGeom prst="rect">
            <a:avLst/>
          </a:prstGeom>
          <a:noFill/>
          <a:ln/>
        </p:spPr>
        <p:txBody>
          <a:bodyPr wrap="none" lIns="0" tIns="0" rIns="0" bIns="0" rtlCol="0" anchor="t"/>
          <a:lstStyle/>
          <a:p>
            <a:pPr marL="0" indent="0" algn="r">
              <a:lnSpc>
                <a:spcPts val="2150"/>
              </a:lnSpc>
              <a:buNone/>
            </a:pPr>
            <a:r>
              <a:rPr lang="en-US" sz="1350" dirty="0">
                <a:solidFill>
                  <a:srgbClr val="F9EEE7"/>
                </a:solidFill>
                <a:latin typeface="Quattrocento" pitchFamily="34" charset="0"/>
                <a:ea typeface="Quattrocento" pitchFamily="34" charset="-122"/>
                <a:cs typeface="Quattrocento" pitchFamily="34" charset="-120"/>
              </a:rPr>
              <a:t>Ongoing Tigray conflict created baseline instability and economic stress</a:t>
            </a:r>
            <a:endParaRPr lang="en-US" sz="1350" dirty="0"/>
          </a:p>
        </p:txBody>
      </p:sp>
      <p:sp>
        <p:nvSpPr>
          <p:cNvPr id="10" name="Shape 8"/>
          <p:cNvSpPr/>
          <p:nvPr/>
        </p:nvSpPr>
        <p:spPr>
          <a:xfrm>
            <a:off x="7485459" y="3631525"/>
            <a:ext cx="514945" cy="22860"/>
          </a:xfrm>
          <a:prstGeom prst="roundRect">
            <a:avLst>
              <a:gd name="adj" fmla="val 112652"/>
            </a:avLst>
          </a:prstGeom>
          <a:solidFill>
            <a:srgbClr val="4A6B6A"/>
          </a:solidFill>
          <a:ln/>
        </p:spPr>
        <p:txBody>
          <a:bodyPr/>
          <a:lstStyle/>
          <a:p>
            <a:endParaRPr lang="en-US"/>
          </a:p>
        </p:txBody>
      </p:sp>
      <p:sp>
        <p:nvSpPr>
          <p:cNvPr id="11" name="Shape 9"/>
          <p:cNvSpPr/>
          <p:nvPr/>
        </p:nvSpPr>
        <p:spPr>
          <a:xfrm>
            <a:off x="7122081" y="3449836"/>
            <a:ext cx="386239" cy="386239"/>
          </a:xfrm>
          <a:prstGeom prst="roundRect">
            <a:avLst>
              <a:gd name="adj" fmla="val 6667"/>
            </a:avLst>
          </a:prstGeom>
          <a:solidFill>
            <a:srgbClr val="315251"/>
          </a:solidFill>
          <a:ln/>
        </p:spPr>
        <p:txBody>
          <a:bodyPr/>
          <a:lstStyle/>
          <a:p>
            <a:endParaRPr lang="en-US"/>
          </a:p>
        </p:txBody>
      </p:sp>
      <p:sp>
        <p:nvSpPr>
          <p:cNvPr id="12" name="Text 10"/>
          <p:cNvSpPr/>
          <p:nvPr/>
        </p:nvSpPr>
        <p:spPr>
          <a:xfrm>
            <a:off x="7194054" y="3491508"/>
            <a:ext cx="242292" cy="302895"/>
          </a:xfrm>
          <a:prstGeom prst="rect">
            <a:avLst/>
          </a:prstGeom>
          <a:noFill/>
          <a:ln/>
        </p:spPr>
        <p:txBody>
          <a:bodyPr wrap="none" lIns="0" tIns="0" rIns="0" bIns="0" rtlCol="0" anchor="t"/>
          <a:lstStyle/>
          <a:p>
            <a:pPr marL="0" indent="0" algn="ctr">
              <a:lnSpc>
                <a:spcPts val="1900"/>
              </a:lnSpc>
              <a:buNone/>
            </a:pPr>
            <a:r>
              <a:rPr lang="en-US" sz="1900" dirty="0">
                <a:solidFill>
                  <a:srgbClr val="F9EEE7"/>
                </a:solidFill>
                <a:latin typeface="Quattrocento" pitchFamily="34" charset="0"/>
                <a:ea typeface="Quattrocento" pitchFamily="34" charset="-122"/>
                <a:cs typeface="Quattrocento" pitchFamily="34" charset="-120"/>
              </a:rPr>
              <a:t>2</a:t>
            </a:r>
            <a:endParaRPr lang="en-US" sz="1900" dirty="0"/>
          </a:p>
        </p:txBody>
      </p:sp>
      <p:sp>
        <p:nvSpPr>
          <p:cNvPr id="13" name="Text 11"/>
          <p:cNvSpPr/>
          <p:nvPr/>
        </p:nvSpPr>
        <p:spPr>
          <a:xfrm>
            <a:off x="8173522" y="3508772"/>
            <a:ext cx="2019776" cy="252413"/>
          </a:xfrm>
          <a:prstGeom prst="rect">
            <a:avLst/>
          </a:prstGeom>
          <a:noFill/>
          <a:ln/>
        </p:spPr>
        <p:txBody>
          <a:bodyPr wrap="none" lIns="0" tIns="0" rIns="0" bIns="0" rtlCol="0" anchor="t"/>
          <a:lstStyle/>
          <a:p>
            <a:pPr marL="0" indent="0" algn="l">
              <a:lnSpc>
                <a:spcPts val="1950"/>
              </a:lnSpc>
              <a:buNone/>
            </a:pPr>
            <a:r>
              <a:rPr lang="en-US" sz="1550" dirty="0">
                <a:solidFill>
                  <a:srgbClr val="F9EEE7"/>
                </a:solidFill>
                <a:latin typeface="Quattrocento" pitchFamily="34" charset="0"/>
                <a:ea typeface="Quattrocento" pitchFamily="34" charset="-122"/>
                <a:cs typeface="Quattrocento" pitchFamily="34" charset="-120"/>
              </a:rPr>
              <a:t>Price Inflation</a:t>
            </a:r>
            <a:endParaRPr lang="en-US" sz="1550" dirty="0"/>
          </a:p>
        </p:txBody>
      </p:sp>
      <p:sp>
        <p:nvSpPr>
          <p:cNvPr id="14" name="Text 12"/>
          <p:cNvSpPr/>
          <p:nvPr/>
        </p:nvSpPr>
        <p:spPr>
          <a:xfrm>
            <a:off x="8173522" y="3864173"/>
            <a:ext cx="5649039" cy="274677"/>
          </a:xfrm>
          <a:prstGeom prst="rect">
            <a:avLst/>
          </a:prstGeom>
          <a:noFill/>
          <a:ln/>
        </p:spPr>
        <p:txBody>
          <a:bodyPr wrap="non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Food and fuel costs eroded purchasing power across income groups</a:t>
            </a:r>
            <a:endParaRPr lang="en-US" sz="1350" dirty="0"/>
          </a:p>
        </p:txBody>
      </p:sp>
      <p:sp>
        <p:nvSpPr>
          <p:cNvPr id="15" name="Shape 13"/>
          <p:cNvSpPr/>
          <p:nvPr/>
        </p:nvSpPr>
        <p:spPr>
          <a:xfrm>
            <a:off x="6629995" y="4519255"/>
            <a:ext cx="514945" cy="22860"/>
          </a:xfrm>
          <a:prstGeom prst="roundRect">
            <a:avLst>
              <a:gd name="adj" fmla="val 112652"/>
            </a:avLst>
          </a:prstGeom>
          <a:solidFill>
            <a:srgbClr val="4A6B6A"/>
          </a:solidFill>
          <a:ln/>
        </p:spPr>
        <p:txBody>
          <a:bodyPr/>
          <a:lstStyle/>
          <a:p>
            <a:endParaRPr lang="en-US"/>
          </a:p>
        </p:txBody>
      </p:sp>
      <p:sp>
        <p:nvSpPr>
          <p:cNvPr id="16" name="Shape 14"/>
          <p:cNvSpPr/>
          <p:nvPr/>
        </p:nvSpPr>
        <p:spPr>
          <a:xfrm>
            <a:off x="7122081" y="4337566"/>
            <a:ext cx="386239" cy="386239"/>
          </a:xfrm>
          <a:prstGeom prst="roundRect">
            <a:avLst>
              <a:gd name="adj" fmla="val 6667"/>
            </a:avLst>
          </a:prstGeom>
          <a:solidFill>
            <a:srgbClr val="315251"/>
          </a:solidFill>
          <a:ln/>
        </p:spPr>
        <p:txBody>
          <a:bodyPr/>
          <a:lstStyle/>
          <a:p>
            <a:endParaRPr lang="en-US"/>
          </a:p>
        </p:txBody>
      </p:sp>
      <p:sp>
        <p:nvSpPr>
          <p:cNvPr id="17" name="Text 15"/>
          <p:cNvSpPr/>
          <p:nvPr/>
        </p:nvSpPr>
        <p:spPr>
          <a:xfrm>
            <a:off x="7194054" y="4379238"/>
            <a:ext cx="242292" cy="302895"/>
          </a:xfrm>
          <a:prstGeom prst="rect">
            <a:avLst/>
          </a:prstGeom>
          <a:noFill/>
          <a:ln/>
        </p:spPr>
        <p:txBody>
          <a:bodyPr wrap="none" lIns="0" tIns="0" rIns="0" bIns="0" rtlCol="0" anchor="t"/>
          <a:lstStyle/>
          <a:p>
            <a:pPr marL="0" indent="0" algn="ctr">
              <a:lnSpc>
                <a:spcPts val="1900"/>
              </a:lnSpc>
              <a:buNone/>
            </a:pPr>
            <a:r>
              <a:rPr lang="en-US" sz="1900" dirty="0">
                <a:solidFill>
                  <a:srgbClr val="F9EEE7"/>
                </a:solidFill>
                <a:latin typeface="Quattrocento" pitchFamily="34" charset="0"/>
                <a:ea typeface="Quattrocento" pitchFamily="34" charset="-122"/>
                <a:cs typeface="Quattrocento" pitchFamily="34" charset="-120"/>
              </a:rPr>
              <a:t>3</a:t>
            </a:r>
            <a:endParaRPr lang="en-US" sz="1900" dirty="0"/>
          </a:p>
        </p:txBody>
      </p:sp>
      <p:sp>
        <p:nvSpPr>
          <p:cNvPr id="18" name="Text 16"/>
          <p:cNvSpPr/>
          <p:nvPr/>
        </p:nvSpPr>
        <p:spPr>
          <a:xfrm>
            <a:off x="4437102" y="4396502"/>
            <a:ext cx="2019776" cy="252413"/>
          </a:xfrm>
          <a:prstGeom prst="rect">
            <a:avLst/>
          </a:prstGeom>
          <a:noFill/>
          <a:ln/>
        </p:spPr>
        <p:txBody>
          <a:bodyPr wrap="none" lIns="0" tIns="0" rIns="0" bIns="0" rtlCol="0" anchor="t"/>
          <a:lstStyle/>
          <a:p>
            <a:pPr marL="0" indent="0" algn="r">
              <a:lnSpc>
                <a:spcPts val="1950"/>
              </a:lnSpc>
              <a:buNone/>
            </a:pPr>
            <a:r>
              <a:rPr lang="en-US" sz="1550" dirty="0">
                <a:solidFill>
                  <a:srgbClr val="F9EEE7"/>
                </a:solidFill>
                <a:latin typeface="Quattrocento" pitchFamily="34" charset="0"/>
                <a:ea typeface="Quattrocento" pitchFamily="34" charset="-122"/>
                <a:cs typeface="Quattrocento" pitchFamily="34" charset="-120"/>
              </a:rPr>
              <a:t>Social Tensions</a:t>
            </a:r>
            <a:endParaRPr lang="en-US" sz="1550" dirty="0"/>
          </a:p>
        </p:txBody>
      </p:sp>
      <p:sp>
        <p:nvSpPr>
          <p:cNvPr id="19" name="Text 17"/>
          <p:cNvSpPr/>
          <p:nvPr/>
        </p:nvSpPr>
        <p:spPr>
          <a:xfrm>
            <a:off x="807839" y="4751903"/>
            <a:ext cx="5649039" cy="549354"/>
          </a:xfrm>
          <a:prstGeom prst="rect">
            <a:avLst/>
          </a:prstGeom>
          <a:noFill/>
          <a:ln/>
        </p:spPr>
        <p:txBody>
          <a:bodyPr wrap="square" lIns="0" tIns="0" rIns="0" bIns="0" rtlCol="0" anchor="t"/>
          <a:lstStyle/>
          <a:p>
            <a:pPr marL="0" indent="0" algn="r">
              <a:lnSpc>
                <a:spcPts val="2150"/>
              </a:lnSpc>
              <a:buNone/>
            </a:pPr>
            <a:r>
              <a:rPr lang="en-US" sz="1350" dirty="0">
                <a:solidFill>
                  <a:srgbClr val="F9EEE7"/>
                </a:solidFill>
                <a:latin typeface="Quattrocento" pitchFamily="34" charset="0"/>
                <a:ea typeface="Quattrocento" pitchFamily="34" charset="-122"/>
                <a:cs typeface="Quattrocento" pitchFamily="34" charset="-120"/>
              </a:rPr>
              <a:t>Higher living costs triggered urban protests and rural resource competition</a:t>
            </a:r>
            <a:endParaRPr lang="en-US" sz="1350" dirty="0"/>
          </a:p>
        </p:txBody>
      </p:sp>
      <p:sp>
        <p:nvSpPr>
          <p:cNvPr id="20" name="Shape 18"/>
          <p:cNvSpPr/>
          <p:nvPr/>
        </p:nvSpPr>
        <p:spPr>
          <a:xfrm>
            <a:off x="7485459" y="5407104"/>
            <a:ext cx="514945" cy="22860"/>
          </a:xfrm>
          <a:prstGeom prst="roundRect">
            <a:avLst>
              <a:gd name="adj" fmla="val 112652"/>
            </a:avLst>
          </a:prstGeom>
          <a:solidFill>
            <a:srgbClr val="4A6B6A"/>
          </a:solidFill>
          <a:ln/>
        </p:spPr>
        <p:txBody>
          <a:bodyPr/>
          <a:lstStyle/>
          <a:p>
            <a:endParaRPr lang="en-US"/>
          </a:p>
        </p:txBody>
      </p:sp>
      <p:sp>
        <p:nvSpPr>
          <p:cNvPr id="21" name="Shape 19"/>
          <p:cNvSpPr/>
          <p:nvPr/>
        </p:nvSpPr>
        <p:spPr>
          <a:xfrm>
            <a:off x="7122081" y="5225415"/>
            <a:ext cx="386239" cy="386239"/>
          </a:xfrm>
          <a:prstGeom prst="roundRect">
            <a:avLst>
              <a:gd name="adj" fmla="val 6667"/>
            </a:avLst>
          </a:prstGeom>
          <a:solidFill>
            <a:srgbClr val="315251"/>
          </a:solidFill>
          <a:ln/>
        </p:spPr>
        <p:txBody>
          <a:bodyPr/>
          <a:lstStyle/>
          <a:p>
            <a:endParaRPr lang="en-US"/>
          </a:p>
        </p:txBody>
      </p:sp>
      <p:sp>
        <p:nvSpPr>
          <p:cNvPr id="22" name="Text 20"/>
          <p:cNvSpPr/>
          <p:nvPr/>
        </p:nvSpPr>
        <p:spPr>
          <a:xfrm>
            <a:off x="7194054" y="5267087"/>
            <a:ext cx="242292" cy="302895"/>
          </a:xfrm>
          <a:prstGeom prst="rect">
            <a:avLst/>
          </a:prstGeom>
          <a:noFill/>
          <a:ln/>
        </p:spPr>
        <p:txBody>
          <a:bodyPr wrap="none" lIns="0" tIns="0" rIns="0" bIns="0" rtlCol="0" anchor="t"/>
          <a:lstStyle/>
          <a:p>
            <a:pPr marL="0" indent="0" algn="ctr">
              <a:lnSpc>
                <a:spcPts val="1900"/>
              </a:lnSpc>
              <a:buNone/>
            </a:pPr>
            <a:r>
              <a:rPr lang="en-US" sz="1900" dirty="0">
                <a:solidFill>
                  <a:srgbClr val="F9EEE7"/>
                </a:solidFill>
                <a:latin typeface="Quattrocento" pitchFamily="34" charset="0"/>
                <a:ea typeface="Quattrocento" pitchFamily="34" charset="-122"/>
                <a:cs typeface="Quattrocento" pitchFamily="34" charset="-120"/>
              </a:rPr>
              <a:t>4</a:t>
            </a:r>
            <a:endParaRPr lang="en-US" sz="1900" dirty="0"/>
          </a:p>
        </p:txBody>
      </p:sp>
      <p:sp>
        <p:nvSpPr>
          <p:cNvPr id="23" name="Text 21"/>
          <p:cNvSpPr/>
          <p:nvPr/>
        </p:nvSpPr>
        <p:spPr>
          <a:xfrm>
            <a:off x="8173522" y="5284351"/>
            <a:ext cx="2019776" cy="252413"/>
          </a:xfrm>
          <a:prstGeom prst="rect">
            <a:avLst/>
          </a:prstGeom>
          <a:noFill/>
          <a:ln/>
        </p:spPr>
        <p:txBody>
          <a:bodyPr wrap="none" lIns="0" tIns="0" rIns="0" bIns="0" rtlCol="0" anchor="t"/>
          <a:lstStyle/>
          <a:p>
            <a:pPr marL="0" indent="0" algn="l">
              <a:lnSpc>
                <a:spcPts val="1950"/>
              </a:lnSpc>
              <a:buNone/>
            </a:pPr>
            <a:r>
              <a:rPr lang="en-US" sz="1550" dirty="0">
                <a:solidFill>
                  <a:srgbClr val="F9EEE7"/>
                </a:solidFill>
                <a:latin typeface="Quattrocento" pitchFamily="34" charset="0"/>
                <a:ea typeface="Quattrocento" pitchFamily="34" charset="-122"/>
                <a:cs typeface="Quattrocento" pitchFamily="34" charset="-120"/>
              </a:rPr>
              <a:t>Regional Violence</a:t>
            </a:r>
            <a:endParaRPr lang="en-US" sz="1550" dirty="0"/>
          </a:p>
        </p:txBody>
      </p:sp>
      <p:sp>
        <p:nvSpPr>
          <p:cNvPr id="24" name="Text 22"/>
          <p:cNvSpPr/>
          <p:nvPr/>
        </p:nvSpPr>
        <p:spPr>
          <a:xfrm>
            <a:off x="8173522" y="5639753"/>
            <a:ext cx="5649039" cy="549354"/>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Armed clashes and inter-communal violence in Oromia and Amhara regions</a:t>
            </a:r>
            <a:endParaRPr lang="en-US" sz="1350" dirty="0"/>
          </a:p>
        </p:txBody>
      </p:sp>
      <p:sp>
        <p:nvSpPr>
          <p:cNvPr id="25" name="Text 23"/>
          <p:cNvSpPr/>
          <p:nvPr/>
        </p:nvSpPr>
        <p:spPr>
          <a:xfrm>
            <a:off x="807839" y="6850975"/>
            <a:ext cx="13014722" cy="549354"/>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Bread and cooking oil became politically sensitive commodities, sparking large-scale protests in Ethiopian cities similar to Sudan's 2018 bread crisis. Resource-based competition intensified in rural areas due to food insecurity, notably producing armed clashes and inter-communal violence in the Oromia and Amhara regions.</a:t>
            </a: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24746" y="566976"/>
            <a:ext cx="4598789" cy="424577"/>
          </a:xfrm>
          <a:prstGeom prst="rect">
            <a:avLst/>
          </a:prstGeom>
          <a:noFill/>
          <a:ln/>
        </p:spPr>
        <p:txBody>
          <a:bodyPr wrap="none" lIns="0" tIns="0" rIns="0" bIns="0" rtlCol="0" anchor="t"/>
          <a:lstStyle/>
          <a:p>
            <a:pPr marL="0" indent="0" algn="l">
              <a:lnSpc>
                <a:spcPts val="3300"/>
              </a:lnSpc>
              <a:buNone/>
            </a:pPr>
            <a:r>
              <a:rPr lang="en-US" sz="2650" dirty="0">
                <a:solidFill>
                  <a:srgbClr val="FFD9BE"/>
                </a:solidFill>
                <a:latin typeface="Quattrocento" pitchFamily="34" charset="0"/>
                <a:ea typeface="Quattrocento" pitchFamily="34" charset="-122"/>
                <a:cs typeface="Quattrocento" pitchFamily="34" charset="-120"/>
              </a:rPr>
              <a:t>The Economic-Conflict Nexus</a:t>
            </a:r>
            <a:endParaRPr lang="en-US" sz="2650" dirty="0"/>
          </a:p>
        </p:txBody>
      </p:sp>
      <p:pic>
        <p:nvPicPr>
          <p:cNvPr id="3" name="Image 0" descr="preencoded.png"/>
          <p:cNvPicPr>
            <a:picLocks noChangeAspect="1"/>
          </p:cNvPicPr>
          <p:nvPr/>
        </p:nvPicPr>
        <p:blipFill>
          <a:blip r:embed="rId3"/>
          <a:stretch>
            <a:fillRect/>
          </a:stretch>
        </p:blipFill>
        <p:spPr>
          <a:xfrm>
            <a:off x="3812057" y="991553"/>
            <a:ext cx="5890379" cy="3681410"/>
          </a:xfrm>
          <a:prstGeom prst="rect">
            <a:avLst/>
          </a:prstGeom>
        </p:spPr>
      </p:pic>
      <p:sp>
        <p:nvSpPr>
          <p:cNvPr id="4" name="Text 1"/>
          <p:cNvSpPr/>
          <p:nvPr/>
        </p:nvSpPr>
        <p:spPr>
          <a:xfrm>
            <a:off x="4308721" y="3289555"/>
            <a:ext cx="1924104" cy="240433"/>
          </a:xfrm>
          <a:prstGeom prst="rect">
            <a:avLst/>
          </a:prstGeom>
          <a:noFill/>
          <a:ln/>
        </p:spPr>
        <p:txBody>
          <a:bodyPr wrap="none" lIns="0" tIns="0" rIns="0" bIns="0" rtlCol="0" anchor="t"/>
          <a:lstStyle/>
          <a:p>
            <a:pPr marL="0" indent="0" algn="ctr">
              <a:lnSpc>
                <a:spcPts val="2100"/>
              </a:lnSpc>
              <a:buNone/>
            </a:pPr>
            <a:r>
              <a:rPr lang="en-US" sz="1650" dirty="0">
                <a:solidFill>
                  <a:srgbClr val="000000"/>
                </a:solidFill>
                <a:latin typeface="Quattrocento" pitchFamily="34" charset="0"/>
                <a:ea typeface="Quattrocento" pitchFamily="34" charset="-122"/>
                <a:cs typeface="Quattrocento" pitchFamily="34" charset="-120"/>
              </a:rPr>
              <a:t>Agricultural shocks</a:t>
            </a:r>
            <a:endParaRPr lang="en-US" sz="1650" dirty="0"/>
          </a:p>
        </p:txBody>
      </p:sp>
      <p:sp>
        <p:nvSpPr>
          <p:cNvPr id="5" name="Text 2"/>
          <p:cNvSpPr/>
          <p:nvPr/>
        </p:nvSpPr>
        <p:spPr>
          <a:xfrm>
            <a:off x="8567944" y="3289555"/>
            <a:ext cx="1924104" cy="240433"/>
          </a:xfrm>
          <a:prstGeom prst="rect">
            <a:avLst/>
          </a:prstGeom>
          <a:noFill/>
          <a:ln/>
        </p:spPr>
        <p:txBody>
          <a:bodyPr wrap="none" lIns="0" tIns="0" rIns="0" bIns="0" rtlCol="0" anchor="t"/>
          <a:lstStyle/>
          <a:p>
            <a:pPr marL="0" indent="0" algn="ctr">
              <a:lnSpc>
                <a:spcPts val="2100"/>
              </a:lnSpc>
              <a:buNone/>
            </a:pPr>
            <a:r>
              <a:rPr lang="en-US" sz="1650" dirty="0">
                <a:solidFill>
                  <a:srgbClr val="000000"/>
                </a:solidFill>
                <a:latin typeface="Quattrocento" pitchFamily="34" charset="0"/>
                <a:ea typeface="Quattrocento" pitchFamily="34" charset="-122"/>
                <a:cs typeface="Quattrocento" pitchFamily="34" charset="-120"/>
              </a:rPr>
              <a:t>Conflict dynamics</a:t>
            </a:r>
            <a:endParaRPr lang="en-US" sz="1650" dirty="0"/>
          </a:p>
        </p:txBody>
      </p:sp>
      <p:sp>
        <p:nvSpPr>
          <p:cNvPr id="6" name="Text 3"/>
          <p:cNvSpPr/>
          <p:nvPr/>
        </p:nvSpPr>
        <p:spPr>
          <a:xfrm>
            <a:off x="6674613" y="3049122"/>
            <a:ext cx="1281174" cy="721299"/>
          </a:xfrm>
          <a:prstGeom prst="rect">
            <a:avLst/>
          </a:prstGeom>
          <a:noFill/>
          <a:ln/>
        </p:spPr>
        <p:txBody>
          <a:bodyPr wrap="square" lIns="0" tIns="0" rIns="0" bIns="0" rtlCol="0" anchor="t"/>
          <a:lstStyle/>
          <a:p>
            <a:pPr marL="0" indent="0" algn="ctr">
              <a:lnSpc>
                <a:spcPts val="2100"/>
              </a:lnSpc>
              <a:buNone/>
            </a:pPr>
            <a:r>
              <a:rPr lang="en-US" sz="1650" dirty="0">
                <a:solidFill>
                  <a:srgbClr val="000000"/>
                </a:solidFill>
                <a:latin typeface="Quattrocento" pitchFamily="34" charset="0"/>
                <a:ea typeface="Quattrocento" pitchFamily="34" charset="-122"/>
                <a:cs typeface="Quattrocento" pitchFamily="34" charset="-120"/>
              </a:rPr>
              <a:t>Political unrest &amp; state erosion</a:t>
            </a:r>
            <a:endParaRPr lang="en-US" sz="1650" dirty="0"/>
          </a:p>
        </p:txBody>
      </p:sp>
      <p:sp>
        <p:nvSpPr>
          <p:cNvPr id="7" name="Text 4"/>
          <p:cNvSpPr/>
          <p:nvPr/>
        </p:nvSpPr>
        <p:spPr>
          <a:xfrm>
            <a:off x="718420" y="5188688"/>
            <a:ext cx="13087234" cy="743839"/>
          </a:xfrm>
          <a:prstGeom prst="rect">
            <a:avLst/>
          </a:prstGeom>
          <a:noFill/>
          <a:ln/>
        </p:spPr>
        <p:txBody>
          <a:bodyPr wrap="square" lIns="0" tIns="0" rIns="0" bIns="0" rtlCol="0" anchor="t"/>
          <a:lstStyle/>
          <a:p>
            <a:pPr marL="0" indent="0" algn="l">
              <a:lnSpc>
                <a:spcPts val="1800"/>
              </a:lnSpc>
              <a:buNone/>
            </a:pPr>
            <a:r>
              <a:rPr lang="en-US" sz="1400" dirty="0">
                <a:solidFill>
                  <a:srgbClr val="F9EEE7"/>
                </a:solidFill>
                <a:latin typeface="Quattrocento" pitchFamily="34" charset="0"/>
                <a:ea typeface="Quattrocento" pitchFamily="34" charset="-122"/>
                <a:cs typeface="Quattrocento" pitchFamily="34" charset="-120"/>
              </a:rPr>
              <a:t>These findings demonstrate the critical intersection between economic struggles and conflict dynamics. Agricultural and food price spikes significantly amplify political unrest incidence, especially in fragile states with weak institutional capacity to manage economic shocks and social tensions.</a:t>
            </a:r>
            <a:endParaRPr lang="en-US" sz="1400" dirty="0"/>
          </a:p>
        </p:txBody>
      </p:sp>
      <p:sp>
        <p:nvSpPr>
          <p:cNvPr id="8" name="Text 5"/>
          <p:cNvSpPr/>
          <p:nvPr/>
        </p:nvSpPr>
        <p:spPr>
          <a:xfrm>
            <a:off x="1041201" y="6177516"/>
            <a:ext cx="12658127" cy="656731"/>
          </a:xfrm>
          <a:prstGeom prst="rect">
            <a:avLst/>
          </a:prstGeom>
          <a:noFill/>
          <a:ln/>
        </p:spPr>
        <p:txBody>
          <a:bodyPr wrap="square" lIns="0" tIns="0" rIns="0" bIns="0" rtlCol="0" anchor="t"/>
          <a:lstStyle/>
          <a:p>
            <a:pPr marL="0" indent="0" algn="l">
              <a:lnSpc>
                <a:spcPts val="1800"/>
              </a:lnSpc>
              <a:buNone/>
            </a:pPr>
            <a:r>
              <a:rPr lang="en-US" sz="1100" i="1" dirty="0">
                <a:solidFill>
                  <a:srgbClr val="F9EEE7"/>
                </a:solidFill>
                <a:latin typeface="Quattrocento" pitchFamily="34" charset="0"/>
                <a:ea typeface="Quattrocento" pitchFamily="34" charset="-122"/>
                <a:cs typeface="Quattrocento" pitchFamily="34" charset="-120"/>
              </a:rPr>
              <a:t>"</a:t>
            </a:r>
            <a:r>
              <a:rPr lang="en-US" sz="1400" i="1" dirty="0">
                <a:solidFill>
                  <a:srgbClr val="F9EEE7"/>
                </a:solidFill>
                <a:latin typeface="Quattrocento" pitchFamily="34" charset="0"/>
                <a:ea typeface="Quattrocento" pitchFamily="34" charset="-122"/>
                <a:cs typeface="Quattrocento" pitchFamily="34" charset="-120"/>
              </a:rPr>
              <a:t>In Ethiopia, the combination of high prices for essential food commodities, scarcity, and declining agricultural yields meant many families reached their breaking point, eroding confidence in the state's capacity to provide stability."</a:t>
            </a:r>
            <a:endParaRPr lang="en-US" sz="1400" dirty="0"/>
          </a:p>
        </p:txBody>
      </p:sp>
      <p:sp>
        <p:nvSpPr>
          <p:cNvPr id="9" name="Shape 6"/>
          <p:cNvSpPr/>
          <p:nvPr/>
        </p:nvSpPr>
        <p:spPr>
          <a:xfrm>
            <a:off x="824746" y="6325672"/>
            <a:ext cx="15240" cy="786289"/>
          </a:xfrm>
          <a:prstGeom prst="rect">
            <a:avLst/>
          </a:prstGeom>
          <a:solidFill>
            <a:srgbClr val="EF9C82"/>
          </a:solidFill>
          <a:ln/>
        </p:spPr>
        <p:txBody>
          <a:bodyPr/>
          <a:lstStyle/>
          <a:p>
            <a:endParaRPr lang="en-US"/>
          </a:p>
        </p:txBody>
      </p:sp>
      <p:sp>
        <p:nvSpPr>
          <p:cNvPr id="10" name="Text 7"/>
          <p:cNvSpPr/>
          <p:nvPr/>
        </p:nvSpPr>
        <p:spPr>
          <a:xfrm>
            <a:off x="824746" y="6834247"/>
            <a:ext cx="12980908" cy="901720"/>
          </a:xfrm>
          <a:prstGeom prst="rect">
            <a:avLst/>
          </a:prstGeom>
          <a:noFill/>
          <a:ln/>
        </p:spPr>
        <p:txBody>
          <a:bodyPr wrap="square" lIns="0" tIns="0" rIns="0" bIns="0" rtlCol="0" anchor="t"/>
          <a:lstStyle/>
          <a:p>
            <a:pPr marL="0" indent="0" algn="l">
              <a:lnSpc>
                <a:spcPts val="1800"/>
              </a:lnSpc>
              <a:buNone/>
            </a:pPr>
            <a:r>
              <a:rPr lang="en-US" sz="1400" dirty="0">
                <a:solidFill>
                  <a:srgbClr val="F9EEE7"/>
                </a:solidFill>
                <a:latin typeface="Quattrocento" pitchFamily="34" charset="0"/>
                <a:ea typeface="Quattrocento" pitchFamily="34" charset="-122"/>
                <a:cs typeface="Quattrocento" pitchFamily="34" charset="-120"/>
              </a:rPr>
              <a:t>This reinforces the weaponized dependency concept: import reliance creates not only economic vulnerabilities but also exposes states to political destabilization when external supplies face interruption. The Ethiopian case demonstrates how food insecurity can undermine state legitimacy and social cohesion in contexts already experiencing fragility.</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841415"/>
            <a:ext cx="6649283" cy="615910"/>
          </a:xfrm>
          <a:prstGeom prst="rect">
            <a:avLst/>
          </a:prstGeom>
          <a:noFill/>
          <a:ln/>
        </p:spPr>
        <p:txBody>
          <a:bodyPr wrap="non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Peacebuilding Under Pressure</a:t>
            </a:r>
            <a:endParaRPr lang="en-US" sz="3850" dirty="0"/>
          </a:p>
        </p:txBody>
      </p:sp>
      <p:sp>
        <p:nvSpPr>
          <p:cNvPr id="3" name="Text 1"/>
          <p:cNvSpPr/>
          <p:nvPr/>
        </p:nvSpPr>
        <p:spPr>
          <a:xfrm>
            <a:off x="837724" y="1876187"/>
            <a:ext cx="12954952"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Ethiopia faced the daunting challenge of rebuilding peace following the November 2020 Cessation of Hostilities Agreement between the federal government and the Tigray People's Liberation Front (TPLF). The economic implications of the Russia-Ukraine war significantly complicated this already complex undertaking.</a:t>
            </a:r>
            <a:endParaRPr lang="en-US" sz="1600" dirty="0"/>
          </a:p>
        </p:txBody>
      </p:sp>
      <p:sp>
        <p:nvSpPr>
          <p:cNvPr id="4" name="Shape 2"/>
          <p:cNvSpPr/>
          <p:nvPr/>
        </p:nvSpPr>
        <p:spPr>
          <a:xfrm>
            <a:off x="837724" y="3116937"/>
            <a:ext cx="4178618" cy="2695337"/>
          </a:xfrm>
          <a:prstGeom prst="roundRect">
            <a:avLst>
              <a:gd name="adj" fmla="val 1166"/>
            </a:avLst>
          </a:prstGeom>
          <a:solidFill>
            <a:srgbClr val="315251"/>
          </a:solidFill>
          <a:ln/>
        </p:spPr>
        <p:txBody>
          <a:bodyPr/>
          <a:lstStyle/>
          <a:p>
            <a:endParaRPr lang="en-US"/>
          </a:p>
        </p:txBody>
      </p:sp>
      <p:sp>
        <p:nvSpPr>
          <p:cNvPr id="5" name="Shape 3"/>
          <p:cNvSpPr/>
          <p:nvPr/>
        </p:nvSpPr>
        <p:spPr>
          <a:xfrm>
            <a:off x="1047155" y="3326368"/>
            <a:ext cx="628293" cy="628293"/>
          </a:xfrm>
          <a:prstGeom prst="roundRect">
            <a:avLst>
              <a:gd name="adj" fmla="val 14552264"/>
            </a:avLst>
          </a:prstGeom>
          <a:solidFill>
            <a:srgbClr val="EF9C82"/>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1219914" y="3463766"/>
            <a:ext cx="282654" cy="353378"/>
          </a:xfrm>
          <a:prstGeom prst="rect">
            <a:avLst/>
          </a:prstGeom>
        </p:spPr>
      </p:pic>
      <p:sp>
        <p:nvSpPr>
          <p:cNvPr id="7" name="Text 4"/>
          <p:cNvSpPr/>
          <p:nvPr/>
        </p:nvSpPr>
        <p:spPr>
          <a:xfrm>
            <a:off x="1047155" y="416409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Peace Agreement</a:t>
            </a:r>
            <a:endParaRPr lang="en-US" sz="1900" dirty="0"/>
          </a:p>
        </p:txBody>
      </p:sp>
      <p:sp>
        <p:nvSpPr>
          <p:cNvPr id="8" name="Text 5"/>
          <p:cNvSpPr/>
          <p:nvPr/>
        </p:nvSpPr>
        <p:spPr>
          <a:xfrm>
            <a:off x="1047155" y="4597718"/>
            <a:ext cx="375975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November 2020 Cessation of Hostilities created framework for reconstruction</a:t>
            </a:r>
            <a:endParaRPr lang="en-US" sz="1600" dirty="0"/>
          </a:p>
        </p:txBody>
      </p:sp>
      <p:sp>
        <p:nvSpPr>
          <p:cNvPr id="9" name="Shape 6"/>
          <p:cNvSpPr/>
          <p:nvPr/>
        </p:nvSpPr>
        <p:spPr>
          <a:xfrm>
            <a:off x="5225772" y="3116937"/>
            <a:ext cx="4178737" cy="2695337"/>
          </a:xfrm>
          <a:prstGeom prst="roundRect">
            <a:avLst>
              <a:gd name="adj" fmla="val 1166"/>
            </a:avLst>
          </a:prstGeom>
          <a:solidFill>
            <a:srgbClr val="315251"/>
          </a:solidFill>
          <a:ln/>
        </p:spPr>
        <p:txBody>
          <a:bodyPr/>
          <a:lstStyle/>
          <a:p>
            <a:endParaRPr lang="en-US"/>
          </a:p>
        </p:txBody>
      </p:sp>
      <p:sp>
        <p:nvSpPr>
          <p:cNvPr id="10" name="Shape 7"/>
          <p:cNvSpPr/>
          <p:nvPr/>
        </p:nvSpPr>
        <p:spPr>
          <a:xfrm>
            <a:off x="5435203" y="3326368"/>
            <a:ext cx="628293" cy="628293"/>
          </a:xfrm>
          <a:prstGeom prst="roundRect">
            <a:avLst>
              <a:gd name="adj" fmla="val 14552264"/>
            </a:avLst>
          </a:prstGeom>
          <a:solidFill>
            <a:srgbClr val="EF9C82"/>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5607963" y="3499128"/>
            <a:ext cx="282654" cy="282654"/>
          </a:xfrm>
          <a:prstGeom prst="rect">
            <a:avLst/>
          </a:prstGeom>
        </p:spPr>
      </p:pic>
      <p:sp>
        <p:nvSpPr>
          <p:cNvPr id="12" name="Text 8"/>
          <p:cNvSpPr/>
          <p:nvPr/>
        </p:nvSpPr>
        <p:spPr>
          <a:xfrm>
            <a:off x="5435203" y="416409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Global Crisis Impact</a:t>
            </a:r>
            <a:endParaRPr lang="en-US" sz="1900" dirty="0"/>
          </a:p>
        </p:txBody>
      </p:sp>
      <p:sp>
        <p:nvSpPr>
          <p:cNvPr id="13" name="Text 9"/>
          <p:cNvSpPr/>
          <p:nvPr/>
        </p:nvSpPr>
        <p:spPr>
          <a:xfrm>
            <a:off x="5435203" y="4597718"/>
            <a:ext cx="3759875"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Food insecurity increased 38% due to civil war, compounded by external shocks</a:t>
            </a:r>
            <a:endParaRPr lang="en-US" sz="1600" dirty="0"/>
          </a:p>
        </p:txBody>
      </p:sp>
      <p:sp>
        <p:nvSpPr>
          <p:cNvPr id="14" name="Shape 10"/>
          <p:cNvSpPr/>
          <p:nvPr/>
        </p:nvSpPr>
        <p:spPr>
          <a:xfrm>
            <a:off x="9613940" y="3116937"/>
            <a:ext cx="4178737" cy="2695337"/>
          </a:xfrm>
          <a:prstGeom prst="roundRect">
            <a:avLst>
              <a:gd name="adj" fmla="val 1166"/>
            </a:avLst>
          </a:prstGeom>
          <a:solidFill>
            <a:srgbClr val="315251"/>
          </a:solidFill>
          <a:ln/>
        </p:spPr>
        <p:txBody>
          <a:bodyPr/>
          <a:lstStyle/>
          <a:p>
            <a:endParaRPr lang="en-US"/>
          </a:p>
        </p:txBody>
      </p:sp>
      <p:sp>
        <p:nvSpPr>
          <p:cNvPr id="15" name="Shape 11"/>
          <p:cNvSpPr/>
          <p:nvPr/>
        </p:nvSpPr>
        <p:spPr>
          <a:xfrm>
            <a:off x="9823371" y="3326368"/>
            <a:ext cx="628293" cy="628293"/>
          </a:xfrm>
          <a:prstGeom prst="roundRect">
            <a:avLst>
              <a:gd name="adj" fmla="val 14552264"/>
            </a:avLst>
          </a:prstGeom>
          <a:solidFill>
            <a:srgbClr val="EF9C82"/>
          </a:solidFill>
          <a:ln/>
        </p:spPr>
        <p:txBody>
          <a:bodyPr/>
          <a:lstStyle/>
          <a:p>
            <a:endParaRPr lang="en-US"/>
          </a:p>
        </p:txBody>
      </p:sp>
      <p:pic>
        <p:nvPicPr>
          <p:cNvPr id="16" name="Image 2" descr="preencoded.png"/>
          <p:cNvPicPr>
            <a:picLocks noChangeAspect="1"/>
          </p:cNvPicPr>
          <p:nvPr/>
        </p:nvPicPr>
        <p:blipFill>
          <a:blip r:embed="rId5"/>
          <a:stretch>
            <a:fillRect/>
          </a:stretch>
        </p:blipFill>
        <p:spPr>
          <a:xfrm>
            <a:off x="9996130" y="3499128"/>
            <a:ext cx="282654" cy="282654"/>
          </a:xfrm>
          <a:prstGeom prst="rect">
            <a:avLst/>
          </a:prstGeom>
        </p:spPr>
      </p:pic>
      <p:sp>
        <p:nvSpPr>
          <p:cNvPr id="17" name="Text 12"/>
          <p:cNvSpPr/>
          <p:nvPr/>
        </p:nvSpPr>
        <p:spPr>
          <a:xfrm>
            <a:off x="9823371" y="416409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Capacity Strain</a:t>
            </a:r>
            <a:endParaRPr lang="en-US" sz="1900" dirty="0"/>
          </a:p>
        </p:txBody>
      </p:sp>
      <p:sp>
        <p:nvSpPr>
          <p:cNvPr id="18" name="Text 13"/>
          <p:cNvSpPr/>
          <p:nvPr/>
        </p:nvSpPr>
        <p:spPr>
          <a:xfrm>
            <a:off x="9823371" y="4597718"/>
            <a:ext cx="3759875"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Humanitarian and reconstruction capacities stretched beyond sustainable limits</a:t>
            </a:r>
            <a:endParaRPr lang="en-US" sz="1600" dirty="0"/>
          </a:p>
        </p:txBody>
      </p:sp>
      <p:sp>
        <p:nvSpPr>
          <p:cNvPr id="19" name="Text 14"/>
          <p:cNvSpPr/>
          <p:nvPr/>
        </p:nvSpPr>
        <p:spPr>
          <a:xfrm>
            <a:off x="837724" y="6047899"/>
            <a:ext cx="12954952"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 civil war had already increased food insecurity by 38%, and additional inflationary and supply pressures from the global crisis strained humanitarian and reconstruction capacities beyond sustainable limits. Disruptions in wheat supply chains and fertilizer imports critically hindered post-conflict agricultural productivity recovery – a vital prerequisite for sustainable food security and conflict prevention.</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65453" y="526256"/>
            <a:ext cx="7531060" cy="562808"/>
          </a:xfrm>
          <a:prstGeom prst="rect">
            <a:avLst/>
          </a:prstGeom>
          <a:noFill/>
          <a:ln/>
        </p:spPr>
        <p:txBody>
          <a:bodyPr wrap="none" lIns="0" tIns="0" rIns="0" bIns="0" rtlCol="0" anchor="t"/>
          <a:lstStyle/>
          <a:p>
            <a:pPr marL="0" indent="0" algn="l">
              <a:lnSpc>
                <a:spcPts val="4400"/>
              </a:lnSpc>
              <a:buNone/>
            </a:pPr>
            <a:r>
              <a:rPr lang="en-US" sz="3500" dirty="0">
                <a:solidFill>
                  <a:srgbClr val="FFD9BE"/>
                </a:solidFill>
                <a:latin typeface="Quattrocento" pitchFamily="34" charset="0"/>
                <a:ea typeface="Quattrocento" pitchFamily="34" charset="-122"/>
                <a:cs typeface="Quattrocento" pitchFamily="34" charset="-120"/>
              </a:rPr>
              <a:t>Food Security as Peace Infrastructure</a:t>
            </a:r>
            <a:endParaRPr lang="en-US" sz="3500" dirty="0"/>
          </a:p>
        </p:txBody>
      </p:sp>
      <p:pic>
        <p:nvPicPr>
          <p:cNvPr id="3" name="Image 0" descr="preencoded.png"/>
          <p:cNvPicPr>
            <a:picLocks noChangeAspect="1"/>
          </p:cNvPicPr>
          <p:nvPr/>
        </p:nvPicPr>
        <p:blipFill>
          <a:blip r:embed="rId3"/>
          <a:stretch>
            <a:fillRect/>
          </a:stretch>
        </p:blipFill>
        <p:spPr>
          <a:xfrm>
            <a:off x="765453" y="1591389"/>
            <a:ext cx="4959548" cy="4959548"/>
          </a:xfrm>
          <a:prstGeom prst="rect">
            <a:avLst/>
          </a:prstGeom>
        </p:spPr>
      </p:pic>
      <p:sp>
        <p:nvSpPr>
          <p:cNvPr id="4" name="Text 1"/>
          <p:cNvSpPr/>
          <p:nvPr/>
        </p:nvSpPr>
        <p:spPr>
          <a:xfrm>
            <a:off x="6199584" y="1548289"/>
            <a:ext cx="7672864" cy="1530548"/>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The Stockholm International Peace Research Institute emphasizes that while conflict exacerbates hunger, addressing food security remains crucial for preventing conflict recurrence, particularly within fragile settings. Ethiopia's experience highlights food security as the fundamental divide capable of reigniting historical grievances among populations recovering from conflict.</a:t>
            </a:r>
            <a:endParaRPr lang="en-US" sz="1500" dirty="0"/>
          </a:p>
        </p:txBody>
      </p:sp>
      <p:sp>
        <p:nvSpPr>
          <p:cNvPr id="5" name="Shape 2"/>
          <p:cNvSpPr/>
          <p:nvPr/>
        </p:nvSpPr>
        <p:spPr>
          <a:xfrm>
            <a:off x="6199584" y="3294102"/>
            <a:ext cx="7672864" cy="1119068"/>
          </a:xfrm>
          <a:prstGeom prst="roundRect">
            <a:avLst>
              <a:gd name="adj" fmla="val 2565"/>
            </a:avLst>
          </a:prstGeom>
          <a:solidFill>
            <a:srgbClr val="9FA582"/>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6390918" y="3571399"/>
            <a:ext cx="239197" cy="191333"/>
          </a:xfrm>
          <a:prstGeom prst="rect">
            <a:avLst/>
          </a:prstGeom>
        </p:spPr>
      </p:pic>
      <p:sp>
        <p:nvSpPr>
          <p:cNvPr id="7" name="Text 3"/>
          <p:cNvSpPr/>
          <p:nvPr/>
        </p:nvSpPr>
        <p:spPr>
          <a:xfrm>
            <a:off x="6821448" y="3533180"/>
            <a:ext cx="6859667" cy="612219"/>
          </a:xfrm>
          <a:prstGeom prst="rect">
            <a:avLst/>
          </a:prstGeom>
          <a:noFill/>
          <a:ln/>
        </p:spPr>
        <p:txBody>
          <a:bodyPr wrap="square" lIns="0" tIns="0" rIns="0" bIns="0" rtlCol="0" anchor="t"/>
          <a:lstStyle/>
          <a:p>
            <a:pPr marL="0" indent="0" algn="l">
              <a:lnSpc>
                <a:spcPts val="2400"/>
              </a:lnSpc>
              <a:buNone/>
            </a:pPr>
            <a:r>
              <a:rPr lang="en-US" sz="1500" b="1" dirty="0">
                <a:solidFill>
                  <a:srgbClr val="000000"/>
                </a:solidFill>
                <a:latin typeface="Quattrocento" pitchFamily="34" charset="0"/>
                <a:ea typeface="Quattrocento" pitchFamily="34" charset="-122"/>
                <a:cs typeface="Quattrocento" pitchFamily="34" charset="-120"/>
              </a:rPr>
              <a:t>Critical Link:</a:t>
            </a:r>
            <a:r>
              <a:rPr lang="en-US" sz="1500" dirty="0">
                <a:solidFill>
                  <a:srgbClr val="000000"/>
                </a:solidFill>
                <a:latin typeface="Quattrocento" pitchFamily="34" charset="0"/>
                <a:ea typeface="Quattrocento" pitchFamily="34" charset="-122"/>
                <a:cs typeface="Quattrocento" pitchFamily="34" charset="-120"/>
              </a:rPr>
              <a:t> Food security serves as essential peace infrastructure – its absence can destabilize even the most carefully negotiated peace agreements.</a:t>
            </a:r>
            <a:endParaRPr lang="en-US" sz="1500" dirty="0"/>
          </a:p>
        </p:txBody>
      </p:sp>
      <p:sp>
        <p:nvSpPr>
          <p:cNvPr id="8" name="Text 4"/>
          <p:cNvSpPr/>
          <p:nvPr/>
        </p:nvSpPr>
        <p:spPr>
          <a:xfrm>
            <a:off x="765453" y="6981468"/>
            <a:ext cx="13099494" cy="91832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This aligns precisely with Dependency Theory's core assertion about global structural inequalities, where control over food and agricultural inputs resides in the global "core," constraining "periphery" states' autonomy to secure peace on their own terms. The Ethiopian case demonstrates how external food dependencies can undermine domestic peacebuilding processes and state capacity for conflict prevention.</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00445" y="481489"/>
            <a:ext cx="3683794" cy="334685"/>
          </a:xfrm>
          <a:prstGeom prst="rect">
            <a:avLst/>
          </a:prstGeom>
          <a:noFill/>
          <a:ln/>
        </p:spPr>
        <p:txBody>
          <a:bodyPr wrap="none" lIns="0" tIns="0" rIns="0" bIns="0" rtlCol="0" anchor="t"/>
          <a:lstStyle/>
          <a:p>
            <a:pPr marL="0" indent="0" algn="l">
              <a:lnSpc>
                <a:spcPts val="2600"/>
              </a:lnSpc>
              <a:buNone/>
            </a:pPr>
            <a:r>
              <a:rPr lang="en-US" sz="2100" dirty="0">
                <a:solidFill>
                  <a:srgbClr val="FFD9BE"/>
                </a:solidFill>
                <a:latin typeface="Quattrocento" pitchFamily="34" charset="0"/>
                <a:ea typeface="Quattrocento" pitchFamily="34" charset="-122"/>
                <a:cs typeface="Quattrocento" pitchFamily="34" charset="-120"/>
              </a:rPr>
              <a:t>Regional Dependency Patterns</a:t>
            </a:r>
            <a:endParaRPr lang="en-US" sz="2100" dirty="0"/>
          </a:p>
        </p:txBody>
      </p:sp>
      <p:pic>
        <p:nvPicPr>
          <p:cNvPr id="3" name="Image 0" descr="preencoded.png"/>
          <p:cNvPicPr>
            <a:picLocks noChangeAspect="1"/>
          </p:cNvPicPr>
          <p:nvPr/>
        </p:nvPicPr>
        <p:blipFill>
          <a:blip r:embed="rId3"/>
          <a:stretch>
            <a:fillRect/>
          </a:stretch>
        </p:blipFill>
        <p:spPr>
          <a:xfrm>
            <a:off x="290027" y="884397"/>
            <a:ext cx="7016869" cy="3811653"/>
          </a:xfrm>
          <a:prstGeom prst="rect">
            <a:avLst/>
          </a:prstGeom>
        </p:spPr>
      </p:pic>
      <p:sp>
        <p:nvSpPr>
          <p:cNvPr id="4" name="Shape 1"/>
          <p:cNvSpPr/>
          <p:nvPr/>
        </p:nvSpPr>
        <p:spPr>
          <a:xfrm>
            <a:off x="1288676" y="4560452"/>
            <a:ext cx="218445" cy="185210"/>
          </a:xfrm>
          <a:prstGeom prst="roundRect">
            <a:avLst>
              <a:gd name="adj" fmla="val 16084"/>
            </a:avLst>
          </a:prstGeom>
          <a:solidFill>
            <a:srgbClr val="7A2910"/>
          </a:solidFill>
          <a:ln/>
        </p:spPr>
        <p:txBody>
          <a:bodyPr/>
          <a:lstStyle/>
          <a:p>
            <a:endParaRPr lang="en-US"/>
          </a:p>
        </p:txBody>
      </p:sp>
      <p:sp>
        <p:nvSpPr>
          <p:cNvPr id="5" name="Text 2"/>
          <p:cNvSpPr/>
          <p:nvPr/>
        </p:nvSpPr>
        <p:spPr>
          <a:xfrm>
            <a:off x="1507121" y="4667693"/>
            <a:ext cx="1796152" cy="287199"/>
          </a:xfrm>
          <a:prstGeom prst="rect">
            <a:avLst/>
          </a:prstGeom>
          <a:noFill/>
          <a:ln/>
        </p:spPr>
        <p:txBody>
          <a:bodyPr wrap="none" lIns="0" tIns="0" rIns="0" bIns="0" rtlCol="0" anchor="t"/>
          <a:lstStyle/>
          <a:p>
            <a:pPr marL="0" indent="0" algn="l">
              <a:lnSpc>
                <a:spcPts val="850"/>
              </a:lnSpc>
              <a:buNone/>
            </a:pPr>
            <a:r>
              <a:rPr lang="en-US" sz="1400" dirty="0">
                <a:solidFill>
                  <a:srgbClr val="F9EEE7"/>
                </a:solidFill>
                <a:latin typeface="Quattrocento" pitchFamily="34" charset="0"/>
                <a:ea typeface="Quattrocento" pitchFamily="34" charset="-122"/>
                <a:cs typeface="Quattrocento" pitchFamily="34" charset="-120"/>
              </a:rPr>
              <a:t>Over 70% Dependent</a:t>
            </a:r>
            <a:endParaRPr lang="en-US" sz="1400" dirty="0"/>
          </a:p>
        </p:txBody>
      </p:sp>
      <p:sp>
        <p:nvSpPr>
          <p:cNvPr id="6" name="Shape 3"/>
          <p:cNvSpPr/>
          <p:nvPr/>
        </p:nvSpPr>
        <p:spPr>
          <a:xfrm>
            <a:off x="3604438" y="4599470"/>
            <a:ext cx="194024" cy="175269"/>
          </a:xfrm>
          <a:prstGeom prst="roundRect">
            <a:avLst>
              <a:gd name="adj" fmla="val 16084"/>
            </a:avLst>
          </a:prstGeom>
          <a:solidFill>
            <a:srgbClr val="E14B1D"/>
          </a:solidFill>
          <a:ln/>
        </p:spPr>
        <p:txBody>
          <a:bodyPr/>
          <a:lstStyle/>
          <a:p>
            <a:endParaRPr lang="en-US"/>
          </a:p>
        </p:txBody>
      </p:sp>
      <p:sp>
        <p:nvSpPr>
          <p:cNvPr id="7" name="Text 4"/>
          <p:cNvSpPr/>
          <p:nvPr/>
        </p:nvSpPr>
        <p:spPr>
          <a:xfrm>
            <a:off x="3798461" y="4667693"/>
            <a:ext cx="1087708" cy="214093"/>
          </a:xfrm>
          <a:prstGeom prst="rect">
            <a:avLst/>
          </a:prstGeom>
          <a:noFill/>
          <a:ln/>
        </p:spPr>
        <p:txBody>
          <a:bodyPr wrap="none" lIns="0" tIns="0" rIns="0" bIns="0" rtlCol="0" anchor="t"/>
          <a:lstStyle/>
          <a:p>
            <a:pPr marL="0" indent="0" algn="l">
              <a:lnSpc>
                <a:spcPts val="850"/>
              </a:lnSpc>
              <a:buNone/>
            </a:pPr>
            <a:r>
              <a:rPr lang="en-US" sz="1400" dirty="0">
                <a:solidFill>
                  <a:srgbClr val="F9EEE7"/>
                </a:solidFill>
                <a:latin typeface="Quattrocento" pitchFamily="34" charset="0"/>
                <a:ea typeface="Quattrocento" pitchFamily="34" charset="-122"/>
                <a:cs typeface="Quattrocento" pitchFamily="34" charset="-120"/>
              </a:rPr>
              <a:t>50-70% Dependent</a:t>
            </a:r>
            <a:endParaRPr lang="en-US" sz="1400" dirty="0"/>
          </a:p>
        </p:txBody>
      </p:sp>
      <p:sp>
        <p:nvSpPr>
          <p:cNvPr id="8" name="Shape 5"/>
          <p:cNvSpPr/>
          <p:nvPr/>
        </p:nvSpPr>
        <p:spPr>
          <a:xfrm>
            <a:off x="5645889" y="4560453"/>
            <a:ext cx="224964" cy="192450"/>
          </a:xfrm>
          <a:prstGeom prst="roundRect">
            <a:avLst>
              <a:gd name="adj" fmla="val 16084"/>
            </a:avLst>
          </a:prstGeom>
          <a:solidFill>
            <a:srgbClr val="EF9C82"/>
          </a:solidFill>
          <a:ln/>
        </p:spPr>
        <p:txBody>
          <a:bodyPr/>
          <a:lstStyle/>
          <a:p>
            <a:endParaRPr lang="en-US"/>
          </a:p>
        </p:txBody>
      </p:sp>
      <p:sp>
        <p:nvSpPr>
          <p:cNvPr id="9" name="Text 6"/>
          <p:cNvSpPr/>
          <p:nvPr/>
        </p:nvSpPr>
        <p:spPr>
          <a:xfrm>
            <a:off x="5870852" y="4631956"/>
            <a:ext cx="1327785" cy="324461"/>
          </a:xfrm>
          <a:prstGeom prst="rect">
            <a:avLst/>
          </a:prstGeom>
          <a:noFill/>
          <a:ln/>
        </p:spPr>
        <p:txBody>
          <a:bodyPr wrap="none" lIns="0" tIns="0" rIns="0" bIns="0" rtlCol="0" anchor="t"/>
          <a:lstStyle/>
          <a:p>
            <a:pPr marL="0" indent="0" algn="l">
              <a:lnSpc>
                <a:spcPts val="850"/>
              </a:lnSpc>
              <a:buNone/>
            </a:pPr>
            <a:r>
              <a:rPr lang="en-US" sz="1400" dirty="0">
                <a:solidFill>
                  <a:srgbClr val="F9EEE7"/>
                </a:solidFill>
                <a:latin typeface="Quattrocento" pitchFamily="34" charset="0"/>
                <a:ea typeface="Quattrocento" pitchFamily="34" charset="-122"/>
                <a:cs typeface="Quattrocento" pitchFamily="34" charset="-120"/>
              </a:rPr>
              <a:t>Less than 50% Dependent</a:t>
            </a:r>
            <a:endParaRPr lang="en-US" sz="1400" dirty="0"/>
          </a:p>
        </p:txBody>
      </p:sp>
      <p:sp>
        <p:nvSpPr>
          <p:cNvPr id="10" name="Text 7"/>
          <p:cNvSpPr/>
          <p:nvPr/>
        </p:nvSpPr>
        <p:spPr>
          <a:xfrm>
            <a:off x="158184" y="4956417"/>
            <a:ext cx="13229511" cy="518147"/>
          </a:xfrm>
          <a:prstGeom prst="rect">
            <a:avLst/>
          </a:prstGeom>
          <a:noFill/>
          <a:ln/>
        </p:spPr>
        <p:txBody>
          <a:bodyPr wrap="square" lIns="0" tIns="0" rIns="0" bIns="0" rtlCol="0" anchor="t"/>
          <a:lstStyle/>
          <a:p>
            <a:pPr marL="0" indent="0" algn="l">
              <a:lnSpc>
                <a:spcPts val="1400"/>
              </a:lnSpc>
              <a:buNone/>
            </a:pPr>
            <a:r>
              <a:rPr lang="en-US" sz="1400" dirty="0">
                <a:solidFill>
                  <a:srgbClr val="F9EEE7"/>
                </a:solidFill>
                <a:latin typeface="Quattrocento" pitchFamily="34" charset="0"/>
                <a:ea typeface="Quattrocento" pitchFamily="34" charset="-122"/>
                <a:cs typeface="Quattrocento" pitchFamily="34" charset="-120"/>
              </a:rPr>
              <a:t>Before the war, more than half the wheat imported by 15 COMESA states originated from Russia and Ukraine. Countries like Eritrea, Sudan, and Djibouti exceeded 70% dependency levels, creating dangerous vulnerability concentrations across the region when combined with local fragilities.</a:t>
            </a:r>
            <a:endParaRPr lang="en-US" sz="1400" dirty="0"/>
          </a:p>
        </p:txBody>
      </p:sp>
      <p:pic>
        <p:nvPicPr>
          <p:cNvPr id="11" name="Image 1" descr="preencoded.png"/>
          <p:cNvPicPr>
            <a:picLocks noChangeAspect="1"/>
          </p:cNvPicPr>
          <p:nvPr/>
        </p:nvPicPr>
        <p:blipFill>
          <a:blip r:embed="rId4"/>
          <a:stretch>
            <a:fillRect/>
          </a:stretch>
        </p:blipFill>
        <p:spPr>
          <a:xfrm>
            <a:off x="290027" y="5436904"/>
            <a:ext cx="1871424" cy="1156573"/>
          </a:xfrm>
          <a:prstGeom prst="rect">
            <a:avLst/>
          </a:prstGeom>
        </p:spPr>
      </p:pic>
      <p:sp>
        <p:nvSpPr>
          <p:cNvPr id="12" name="Text 8"/>
          <p:cNvSpPr/>
          <p:nvPr/>
        </p:nvSpPr>
        <p:spPr>
          <a:xfrm>
            <a:off x="434631" y="6641023"/>
            <a:ext cx="1426067" cy="337386"/>
          </a:xfrm>
          <a:prstGeom prst="rect">
            <a:avLst/>
          </a:prstGeom>
          <a:noFill/>
          <a:ln/>
        </p:spPr>
        <p:txBody>
          <a:bodyPr wrap="none" lIns="0" tIns="0" rIns="0" bIns="0" rtlCol="0" anchor="t"/>
          <a:lstStyle/>
          <a:p>
            <a:pPr marL="0" indent="0" algn="l">
              <a:lnSpc>
                <a:spcPts val="1300"/>
              </a:lnSpc>
              <a:buNone/>
            </a:pPr>
            <a:r>
              <a:rPr lang="en-US" sz="1050" dirty="0">
                <a:solidFill>
                  <a:srgbClr val="F9EEE7"/>
                </a:solidFill>
                <a:latin typeface="Quattrocento" pitchFamily="34" charset="0"/>
                <a:ea typeface="Quattrocento" pitchFamily="34" charset="-122"/>
                <a:cs typeface="Quattrocento" pitchFamily="34" charset="-120"/>
              </a:rPr>
              <a:t>Somalia Crisis</a:t>
            </a:r>
            <a:endParaRPr lang="en-US" sz="1050" dirty="0"/>
          </a:p>
        </p:txBody>
      </p:sp>
      <p:sp>
        <p:nvSpPr>
          <p:cNvPr id="13" name="Text 9"/>
          <p:cNvSpPr/>
          <p:nvPr/>
        </p:nvSpPr>
        <p:spPr>
          <a:xfrm>
            <a:off x="-8931" y="6821268"/>
            <a:ext cx="6543675" cy="364093"/>
          </a:xfrm>
          <a:prstGeom prst="rect">
            <a:avLst/>
          </a:prstGeom>
          <a:noFill/>
          <a:ln/>
        </p:spPr>
        <p:txBody>
          <a:bodyPr wrap="square" lIns="0" tIns="0" rIns="0" bIns="0" rtlCol="0" anchor="t"/>
          <a:lstStyle/>
          <a:p>
            <a:pPr marL="0" indent="0" algn="l">
              <a:lnSpc>
                <a:spcPts val="1400"/>
              </a:lnSpc>
              <a:buNone/>
            </a:pPr>
            <a:r>
              <a:rPr lang="en-US" sz="1200" dirty="0">
                <a:solidFill>
                  <a:srgbClr val="F9EEE7"/>
                </a:solidFill>
                <a:latin typeface="Quattrocento" pitchFamily="34" charset="0"/>
                <a:ea typeface="Quattrocento" pitchFamily="34" charset="-122"/>
                <a:cs typeface="Quattrocento" pitchFamily="34" charset="-120"/>
              </a:rPr>
              <a:t>Excessive Black Sea wheat dependence coincided with prolonged drought, creating one of 2022-2023's most severe humanitarian crises</a:t>
            </a:r>
            <a:endParaRPr lang="en-US" sz="1200" dirty="0"/>
          </a:p>
        </p:txBody>
      </p:sp>
      <p:pic>
        <p:nvPicPr>
          <p:cNvPr id="14" name="Image 2" descr="preencoded.png"/>
          <p:cNvPicPr>
            <a:picLocks noChangeAspect="1"/>
          </p:cNvPicPr>
          <p:nvPr/>
        </p:nvPicPr>
        <p:blipFill>
          <a:blip r:embed="rId5"/>
          <a:stretch>
            <a:fillRect/>
          </a:stretch>
        </p:blipFill>
        <p:spPr>
          <a:xfrm>
            <a:off x="7862720" y="5516861"/>
            <a:ext cx="1871424" cy="1156573"/>
          </a:xfrm>
          <a:prstGeom prst="rect">
            <a:avLst/>
          </a:prstGeom>
        </p:spPr>
      </p:pic>
      <p:sp>
        <p:nvSpPr>
          <p:cNvPr id="15" name="Text 10"/>
          <p:cNvSpPr/>
          <p:nvPr/>
        </p:nvSpPr>
        <p:spPr>
          <a:xfrm>
            <a:off x="7641880" y="6715731"/>
            <a:ext cx="1555283" cy="346379"/>
          </a:xfrm>
          <a:prstGeom prst="rect">
            <a:avLst/>
          </a:prstGeom>
          <a:noFill/>
          <a:ln/>
        </p:spPr>
        <p:txBody>
          <a:bodyPr wrap="none" lIns="0" tIns="0" rIns="0" bIns="0" rtlCol="0" anchor="t"/>
          <a:lstStyle/>
          <a:p>
            <a:pPr marL="0" indent="0" algn="l">
              <a:lnSpc>
                <a:spcPts val="1300"/>
              </a:lnSpc>
              <a:buNone/>
            </a:pPr>
            <a:r>
              <a:rPr lang="en-US" sz="1050" dirty="0">
                <a:solidFill>
                  <a:srgbClr val="F9EEE7"/>
                </a:solidFill>
                <a:latin typeface="Quattrocento" pitchFamily="34" charset="0"/>
                <a:ea typeface="Quattrocento" pitchFamily="34" charset="-122"/>
                <a:cs typeface="Quattrocento" pitchFamily="34" charset="-120"/>
              </a:rPr>
              <a:t>Kenya's Challenge</a:t>
            </a:r>
            <a:endParaRPr lang="en-US" sz="1050" dirty="0"/>
          </a:p>
        </p:txBody>
      </p:sp>
      <p:sp>
        <p:nvSpPr>
          <p:cNvPr id="16" name="Text 11"/>
          <p:cNvSpPr/>
          <p:nvPr/>
        </p:nvSpPr>
        <p:spPr>
          <a:xfrm>
            <a:off x="6130682" y="6978409"/>
            <a:ext cx="7520566" cy="949776"/>
          </a:xfrm>
          <a:prstGeom prst="rect">
            <a:avLst/>
          </a:prstGeom>
          <a:noFill/>
          <a:ln/>
        </p:spPr>
        <p:txBody>
          <a:bodyPr wrap="none" lIns="0" tIns="0" rIns="0" bIns="0" rtlCol="0" anchor="t"/>
          <a:lstStyle/>
          <a:p>
            <a:pPr marL="0" indent="0" algn="l">
              <a:lnSpc>
                <a:spcPts val="1400"/>
              </a:lnSpc>
              <a:buNone/>
            </a:pPr>
            <a:r>
              <a:rPr lang="en-US" sz="1200" dirty="0">
                <a:solidFill>
                  <a:srgbClr val="F9EEE7"/>
                </a:solidFill>
                <a:latin typeface="Quattrocento" pitchFamily="34" charset="0"/>
                <a:ea typeface="Quattrocento" pitchFamily="34" charset="-122"/>
                <a:cs typeface="Quattrocento" pitchFamily="34" charset="-120"/>
              </a:rPr>
              <a:t>Despite lower Russia-Ukraine dependency, rising fertilizer costs hindered maize production and raised food price concerns</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0104" y="572095"/>
            <a:ext cx="7921347" cy="610314"/>
          </a:xfrm>
          <a:prstGeom prst="rect">
            <a:avLst/>
          </a:prstGeom>
          <a:noFill/>
          <a:ln/>
        </p:spPr>
        <p:txBody>
          <a:bodyPr wrap="none" lIns="0" tIns="0" rIns="0" bIns="0" rtlCol="0" anchor="t"/>
          <a:lstStyle/>
          <a:p>
            <a:pPr marL="0" indent="0" algn="l">
              <a:lnSpc>
                <a:spcPts val="4800"/>
              </a:lnSpc>
              <a:buNone/>
            </a:pPr>
            <a:r>
              <a:rPr lang="en-US" sz="3800" dirty="0">
                <a:solidFill>
                  <a:srgbClr val="FFD9BE"/>
                </a:solidFill>
                <a:latin typeface="Quattrocento" pitchFamily="34" charset="0"/>
                <a:ea typeface="Quattrocento" pitchFamily="34" charset="-122"/>
                <a:cs typeface="Quattrocento" pitchFamily="34" charset="-120"/>
              </a:rPr>
              <a:t>Regional Vulnerability Amplification</a:t>
            </a:r>
            <a:endParaRPr lang="en-US" sz="3800" dirty="0"/>
          </a:p>
        </p:txBody>
      </p:sp>
      <p:sp>
        <p:nvSpPr>
          <p:cNvPr id="3" name="Text 1"/>
          <p:cNvSpPr/>
          <p:nvPr/>
        </p:nvSpPr>
        <p:spPr>
          <a:xfrm>
            <a:off x="830104" y="1597462"/>
            <a:ext cx="12970193" cy="663893"/>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These case studies confirm this study's core finding: geopolitical shocks can dramatically amplify chronic vulnerabilities within globalized food systems, especially in states simultaneously managing ongoing conflicts, climate hazards, or political instability.</a:t>
            </a:r>
            <a:endParaRPr lang="en-US" sz="1600" dirty="0"/>
          </a:p>
        </p:txBody>
      </p:sp>
      <p:pic>
        <p:nvPicPr>
          <p:cNvPr id="4" name="Image 0" descr="preencoded.png"/>
          <p:cNvPicPr>
            <a:picLocks noChangeAspect="1"/>
          </p:cNvPicPr>
          <p:nvPr/>
        </p:nvPicPr>
        <p:blipFill>
          <a:blip r:embed="rId3"/>
          <a:stretch>
            <a:fillRect/>
          </a:stretch>
        </p:blipFill>
        <p:spPr>
          <a:xfrm>
            <a:off x="3270052" y="2494717"/>
            <a:ext cx="1604963" cy="720209"/>
          </a:xfrm>
          <a:prstGeom prst="rect">
            <a:avLst/>
          </a:prstGeom>
        </p:spPr>
      </p:pic>
      <p:sp>
        <p:nvSpPr>
          <p:cNvPr id="5" name="Text 2"/>
          <p:cNvSpPr/>
          <p:nvPr/>
        </p:nvSpPr>
        <p:spPr>
          <a:xfrm>
            <a:off x="3926562" y="2749272"/>
            <a:ext cx="291822" cy="364808"/>
          </a:xfrm>
          <a:prstGeom prst="rect">
            <a:avLst/>
          </a:prstGeom>
          <a:noFill/>
          <a:ln/>
        </p:spPr>
        <p:txBody>
          <a:bodyPr wrap="none" lIns="0" tIns="0" rIns="0" bIns="0" rtlCol="0" anchor="t"/>
          <a:lstStyle/>
          <a:p>
            <a:pPr marL="0" indent="0" algn="ctr">
              <a:lnSpc>
                <a:spcPts val="365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6" name="Text 3"/>
          <p:cNvSpPr/>
          <p:nvPr/>
        </p:nvSpPr>
        <p:spPr>
          <a:xfrm>
            <a:off x="5082540" y="2702242"/>
            <a:ext cx="2352437" cy="305157"/>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Ethiopia's Experience</a:t>
            </a:r>
            <a:endParaRPr lang="en-US" sz="1900" dirty="0"/>
          </a:p>
        </p:txBody>
      </p:sp>
      <p:sp>
        <p:nvSpPr>
          <p:cNvPr id="7" name="Shape 4"/>
          <p:cNvSpPr/>
          <p:nvPr/>
        </p:nvSpPr>
        <p:spPr>
          <a:xfrm>
            <a:off x="4926806" y="3231237"/>
            <a:ext cx="8821698" cy="11430"/>
          </a:xfrm>
          <a:prstGeom prst="roundRect">
            <a:avLst>
              <a:gd name="adj" fmla="val 272358"/>
            </a:avLst>
          </a:prstGeom>
          <a:solidFill>
            <a:srgbClr val="4A6B6A"/>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467570" y="3266718"/>
            <a:ext cx="3210044" cy="720209"/>
          </a:xfrm>
          <a:prstGeom prst="rect">
            <a:avLst/>
          </a:prstGeom>
        </p:spPr>
      </p:pic>
      <p:sp>
        <p:nvSpPr>
          <p:cNvPr id="9" name="Text 5"/>
          <p:cNvSpPr/>
          <p:nvPr/>
        </p:nvSpPr>
        <p:spPr>
          <a:xfrm>
            <a:off x="3926562" y="3444359"/>
            <a:ext cx="291822" cy="364808"/>
          </a:xfrm>
          <a:prstGeom prst="rect">
            <a:avLst/>
          </a:prstGeom>
          <a:noFill/>
          <a:ln/>
        </p:spPr>
        <p:txBody>
          <a:bodyPr wrap="none" lIns="0" tIns="0" rIns="0" bIns="0" rtlCol="0" anchor="t"/>
          <a:lstStyle/>
          <a:p>
            <a:pPr marL="0" indent="0" algn="ctr">
              <a:lnSpc>
                <a:spcPts val="365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0" name="Text 6"/>
          <p:cNvSpPr/>
          <p:nvPr/>
        </p:nvSpPr>
        <p:spPr>
          <a:xfrm>
            <a:off x="5885140" y="3474244"/>
            <a:ext cx="1797487" cy="305157"/>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Regional Pattern</a:t>
            </a:r>
            <a:endParaRPr lang="en-US" sz="1900" dirty="0"/>
          </a:p>
        </p:txBody>
      </p:sp>
      <p:sp>
        <p:nvSpPr>
          <p:cNvPr id="11" name="Shape 7"/>
          <p:cNvSpPr/>
          <p:nvPr/>
        </p:nvSpPr>
        <p:spPr>
          <a:xfrm>
            <a:off x="5729407" y="4003238"/>
            <a:ext cx="8019098" cy="11430"/>
          </a:xfrm>
          <a:prstGeom prst="roundRect">
            <a:avLst>
              <a:gd name="adj" fmla="val 272358"/>
            </a:avLst>
          </a:prstGeom>
          <a:solidFill>
            <a:srgbClr val="4A6B6A"/>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1664970" y="4038719"/>
            <a:ext cx="4815126" cy="720209"/>
          </a:xfrm>
          <a:prstGeom prst="rect">
            <a:avLst/>
          </a:prstGeom>
        </p:spPr>
      </p:pic>
      <p:sp>
        <p:nvSpPr>
          <p:cNvPr id="13" name="Text 8"/>
          <p:cNvSpPr/>
          <p:nvPr/>
        </p:nvSpPr>
        <p:spPr>
          <a:xfrm>
            <a:off x="3926562" y="4216360"/>
            <a:ext cx="291822" cy="364808"/>
          </a:xfrm>
          <a:prstGeom prst="rect">
            <a:avLst/>
          </a:prstGeom>
          <a:noFill/>
          <a:ln/>
        </p:spPr>
        <p:txBody>
          <a:bodyPr wrap="none" lIns="0" tIns="0" rIns="0" bIns="0" rtlCol="0" anchor="t"/>
          <a:lstStyle/>
          <a:p>
            <a:pPr marL="0" indent="0" algn="ctr">
              <a:lnSpc>
                <a:spcPts val="365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4" name="Text 9"/>
          <p:cNvSpPr/>
          <p:nvPr/>
        </p:nvSpPr>
        <p:spPr>
          <a:xfrm>
            <a:off x="6687622" y="4246245"/>
            <a:ext cx="2431375" cy="305157"/>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Continental Challenge</a:t>
            </a:r>
            <a:endParaRPr lang="en-US" sz="1900" dirty="0"/>
          </a:p>
        </p:txBody>
      </p:sp>
      <p:sp>
        <p:nvSpPr>
          <p:cNvPr id="15" name="Shape 10"/>
          <p:cNvSpPr/>
          <p:nvPr/>
        </p:nvSpPr>
        <p:spPr>
          <a:xfrm>
            <a:off x="6531888" y="4775240"/>
            <a:ext cx="7216616" cy="11430"/>
          </a:xfrm>
          <a:prstGeom prst="roundRect">
            <a:avLst>
              <a:gd name="adj" fmla="val 272358"/>
            </a:avLst>
          </a:prstGeom>
          <a:solidFill>
            <a:srgbClr val="4A6B6A"/>
          </a:solidFill>
          <a:ln/>
        </p:spPr>
        <p:txBody>
          <a:bodyPr/>
          <a:lstStyle/>
          <a:p>
            <a:endParaRPr lang="en-US"/>
          </a:p>
        </p:txBody>
      </p:sp>
      <p:pic>
        <p:nvPicPr>
          <p:cNvPr id="16" name="Image 3" descr="preencoded.png"/>
          <p:cNvPicPr>
            <a:picLocks noChangeAspect="1"/>
          </p:cNvPicPr>
          <p:nvPr/>
        </p:nvPicPr>
        <p:blipFill>
          <a:blip r:embed="rId6"/>
          <a:stretch>
            <a:fillRect/>
          </a:stretch>
        </p:blipFill>
        <p:spPr>
          <a:xfrm>
            <a:off x="862489" y="4810720"/>
            <a:ext cx="6420207" cy="720209"/>
          </a:xfrm>
          <a:prstGeom prst="rect">
            <a:avLst/>
          </a:prstGeom>
        </p:spPr>
      </p:pic>
      <p:sp>
        <p:nvSpPr>
          <p:cNvPr id="17" name="Text 11"/>
          <p:cNvSpPr/>
          <p:nvPr/>
        </p:nvSpPr>
        <p:spPr>
          <a:xfrm>
            <a:off x="3926562" y="4988362"/>
            <a:ext cx="291822" cy="364808"/>
          </a:xfrm>
          <a:prstGeom prst="rect">
            <a:avLst/>
          </a:prstGeom>
          <a:noFill/>
          <a:ln/>
        </p:spPr>
        <p:txBody>
          <a:bodyPr wrap="none" lIns="0" tIns="0" rIns="0" bIns="0" rtlCol="0" anchor="t"/>
          <a:lstStyle/>
          <a:p>
            <a:pPr marL="0" indent="0" algn="ctr">
              <a:lnSpc>
                <a:spcPts val="3650"/>
              </a:lnSpc>
              <a:buNone/>
            </a:pPr>
            <a:r>
              <a:rPr lang="en-US" sz="2250" dirty="0">
                <a:solidFill>
                  <a:srgbClr val="F9EEE7"/>
                </a:solidFill>
                <a:latin typeface="Quattrocento" pitchFamily="34" charset="0"/>
                <a:ea typeface="Quattrocento" pitchFamily="34" charset="-122"/>
                <a:cs typeface="Quattrocento" pitchFamily="34" charset="-120"/>
              </a:rPr>
              <a:t>4</a:t>
            </a:r>
            <a:endParaRPr lang="en-US" sz="2250" dirty="0"/>
          </a:p>
        </p:txBody>
      </p:sp>
      <p:sp>
        <p:nvSpPr>
          <p:cNvPr id="18" name="Text 12"/>
          <p:cNvSpPr/>
          <p:nvPr/>
        </p:nvSpPr>
        <p:spPr>
          <a:xfrm>
            <a:off x="7490222" y="5018246"/>
            <a:ext cx="3034903" cy="305157"/>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Global System Vulnerability</a:t>
            </a:r>
            <a:endParaRPr lang="en-US" sz="1900" dirty="0"/>
          </a:p>
        </p:txBody>
      </p:sp>
      <p:sp>
        <p:nvSpPr>
          <p:cNvPr id="19" name="Text 13"/>
          <p:cNvSpPr/>
          <p:nvPr/>
        </p:nvSpPr>
        <p:spPr>
          <a:xfrm>
            <a:off x="830104" y="5764292"/>
            <a:ext cx="12970193" cy="995839"/>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Through Dependency Theory's lens, this represents structural unevenness in global economic relationships, where peripheral economies remain more susceptible to crises originating in core states. Ethiopia's experience exemplifies a continent-wide challenge requiring coordinated responses across multiple governance levels.</a:t>
            </a:r>
            <a:endParaRPr lang="en-US" sz="1600" dirty="0"/>
          </a:p>
        </p:txBody>
      </p:sp>
      <p:sp>
        <p:nvSpPr>
          <p:cNvPr id="20" name="Text 14"/>
          <p:cNvSpPr/>
          <p:nvPr/>
        </p:nvSpPr>
        <p:spPr>
          <a:xfrm>
            <a:off x="830104" y="6993493"/>
            <a:ext cx="12970193" cy="663893"/>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 evidence demonstrates how seemingly distant geopolitical events can cascade through interconnected food systems to destabilize regions already facing complex development and security challenges.</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4238" y="850940"/>
            <a:ext cx="6954083" cy="557332"/>
          </a:xfrm>
          <a:prstGeom prst="rect">
            <a:avLst/>
          </a:prstGeom>
          <a:noFill/>
          <a:ln/>
        </p:spPr>
        <p:txBody>
          <a:bodyPr wrap="none" lIns="0" tIns="0" rIns="0" bIns="0" rtlCol="0" anchor="t"/>
          <a:lstStyle/>
          <a:p>
            <a:pPr marL="0" indent="0" algn="l">
              <a:lnSpc>
                <a:spcPts val="4350"/>
              </a:lnSpc>
              <a:buNone/>
            </a:pPr>
            <a:r>
              <a:rPr lang="en-US" sz="3500" dirty="0">
                <a:solidFill>
                  <a:srgbClr val="FFD9BE"/>
                </a:solidFill>
                <a:latin typeface="Quattrocento" pitchFamily="34" charset="0"/>
                <a:ea typeface="Quattrocento" pitchFamily="34" charset="-122"/>
                <a:cs typeface="Quattrocento" pitchFamily="34" charset="-120"/>
              </a:rPr>
              <a:t>Strategic Policy Recommendations</a:t>
            </a:r>
            <a:endParaRPr lang="en-US" sz="3500" dirty="0"/>
          </a:p>
        </p:txBody>
      </p:sp>
      <p:pic>
        <p:nvPicPr>
          <p:cNvPr id="4" name="Image 1" descr="preencoded.png"/>
          <p:cNvPicPr>
            <a:picLocks noChangeAspect="1"/>
          </p:cNvPicPr>
          <p:nvPr/>
        </p:nvPicPr>
        <p:blipFill>
          <a:blip r:embed="rId4"/>
          <a:stretch>
            <a:fillRect/>
          </a:stretch>
        </p:blipFill>
        <p:spPr>
          <a:xfrm>
            <a:off x="6284238" y="1692473"/>
            <a:ext cx="189428" cy="236815"/>
          </a:xfrm>
          <a:prstGeom prst="rect">
            <a:avLst/>
          </a:prstGeom>
        </p:spPr>
      </p:pic>
      <p:sp>
        <p:nvSpPr>
          <p:cNvPr id="5" name="Shape 1"/>
          <p:cNvSpPr/>
          <p:nvPr/>
        </p:nvSpPr>
        <p:spPr>
          <a:xfrm>
            <a:off x="6284238" y="1991558"/>
            <a:ext cx="3679388" cy="22860"/>
          </a:xfrm>
          <a:prstGeom prst="rect">
            <a:avLst/>
          </a:prstGeom>
          <a:solidFill>
            <a:srgbClr val="EF9C82"/>
          </a:solidFill>
          <a:ln/>
        </p:spPr>
        <p:txBody>
          <a:bodyPr/>
          <a:lstStyle/>
          <a:p>
            <a:endParaRPr lang="en-US"/>
          </a:p>
        </p:txBody>
      </p:sp>
      <p:sp>
        <p:nvSpPr>
          <p:cNvPr id="6" name="Text 2"/>
          <p:cNvSpPr/>
          <p:nvPr/>
        </p:nvSpPr>
        <p:spPr>
          <a:xfrm>
            <a:off x="6284238" y="2131933"/>
            <a:ext cx="2916555" cy="278725"/>
          </a:xfrm>
          <a:prstGeom prst="rect">
            <a:avLst/>
          </a:prstGeom>
          <a:noFill/>
          <a:ln/>
        </p:spPr>
        <p:txBody>
          <a:bodyPr wrap="none" lIns="0" tIns="0" rIns="0" bIns="0" rtlCol="0" anchor="t"/>
          <a:lstStyle/>
          <a:p>
            <a:pPr marL="0" indent="0" algn="l">
              <a:lnSpc>
                <a:spcPts val="2150"/>
              </a:lnSpc>
              <a:buNone/>
            </a:pPr>
            <a:r>
              <a:rPr lang="en-US" sz="1750" dirty="0">
                <a:solidFill>
                  <a:srgbClr val="F9EEE7"/>
                </a:solidFill>
                <a:latin typeface="Quattrocento" pitchFamily="34" charset="0"/>
                <a:ea typeface="Quattrocento" pitchFamily="34" charset="-122"/>
                <a:cs typeface="Quattrocento" pitchFamily="34" charset="-120"/>
              </a:rPr>
              <a:t>Climate-Resilient Agriculture</a:t>
            </a:r>
            <a:endParaRPr lang="en-US" sz="1750" dirty="0"/>
          </a:p>
        </p:txBody>
      </p:sp>
      <p:sp>
        <p:nvSpPr>
          <p:cNvPr id="7" name="Text 3"/>
          <p:cNvSpPr/>
          <p:nvPr/>
        </p:nvSpPr>
        <p:spPr>
          <a:xfrm>
            <a:off x="6284238" y="2524363"/>
            <a:ext cx="3679388" cy="1213009"/>
          </a:xfrm>
          <a:prstGeom prst="rect">
            <a:avLst/>
          </a:prstGeom>
          <a:noFill/>
          <a:ln/>
        </p:spPr>
        <p:txBody>
          <a:bodyPr wrap="square" lIns="0" tIns="0" rIns="0" bIns="0" rtlCol="0" anchor="t"/>
          <a:lstStyle/>
          <a:p>
            <a:pPr marL="0" indent="0" algn="l">
              <a:lnSpc>
                <a:spcPts val="2350"/>
              </a:lnSpc>
              <a:buNone/>
            </a:pPr>
            <a:r>
              <a:rPr lang="en-US" sz="1450" dirty="0">
                <a:solidFill>
                  <a:srgbClr val="F9EEE7"/>
                </a:solidFill>
                <a:latin typeface="Quattrocento" pitchFamily="34" charset="0"/>
                <a:ea typeface="Quattrocento" pitchFamily="34" charset="-122"/>
                <a:cs typeface="Quattrocento" pitchFamily="34" charset="-120"/>
              </a:rPr>
              <a:t>Develop drought-tolerant seed varieties for wheat and maize production. Promote improved farming practices including irrigation systems in key agricultural zones</a:t>
            </a:r>
            <a:endParaRPr lang="en-US" sz="1450" dirty="0"/>
          </a:p>
        </p:txBody>
      </p:sp>
      <p:pic>
        <p:nvPicPr>
          <p:cNvPr id="8" name="Image 2" descr="preencoded.png"/>
          <p:cNvPicPr>
            <a:picLocks noChangeAspect="1"/>
          </p:cNvPicPr>
          <p:nvPr/>
        </p:nvPicPr>
        <p:blipFill>
          <a:blip r:embed="rId5"/>
          <a:stretch>
            <a:fillRect/>
          </a:stretch>
        </p:blipFill>
        <p:spPr>
          <a:xfrm>
            <a:off x="10153055" y="1692473"/>
            <a:ext cx="189428" cy="236815"/>
          </a:xfrm>
          <a:prstGeom prst="rect">
            <a:avLst/>
          </a:prstGeom>
        </p:spPr>
      </p:pic>
      <p:sp>
        <p:nvSpPr>
          <p:cNvPr id="9" name="Shape 4"/>
          <p:cNvSpPr/>
          <p:nvPr/>
        </p:nvSpPr>
        <p:spPr>
          <a:xfrm>
            <a:off x="10153055" y="1991558"/>
            <a:ext cx="3679507" cy="22860"/>
          </a:xfrm>
          <a:prstGeom prst="rect">
            <a:avLst/>
          </a:prstGeom>
          <a:solidFill>
            <a:srgbClr val="EF9C82"/>
          </a:solidFill>
          <a:ln/>
        </p:spPr>
        <p:txBody>
          <a:bodyPr/>
          <a:lstStyle/>
          <a:p>
            <a:endParaRPr lang="en-US"/>
          </a:p>
        </p:txBody>
      </p:sp>
      <p:sp>
        <p:nvSpPr>
          <p:cNvPr id="10" name="Text 5"/>
          <p:cNvSpPr/>
          <p:nvPr/>
        </p:nvSpPr>
        <p:spPr>
          <a:xfrm>
            <a:off x="10153055" y="2131933"/>
            <a:ext cx="2422088" cy="278725"/>
          </a:xfrm>
          <a:prstGeom prst="rect">
            <a:avLst/>
          </a:prstGeom>
          <a:noFill/>
          <a:ln/>
        </p:spPr>
        <p:txBody>
          <a:bodyPr wrap="none" lIns="0" tIns="0" rIns="0" bIns="0" rtlCol="0" anchor="t"/>
          <a:lstStyle/>
          <a:p>
            <a:pPr marL="0" indent="0" algn="l">
              <a:lnSpc>
                <a:spcPts val="2150"/>
              </a:lnSpc>
              <a:buNone/>
            </a:pPr>
            <a:r>
              <a:rPr lang="en-US" sz="1750" dirty="0">
                <a:solidFill>
                  <a:srgbClr val="F9EEE7"/>
                </a:solidFill>
                <a:latin typeface="Quattrocento" pitchFamily="34" charset="0"/>
                <a:ea typeface="Quattrocento" pitchFamily="34" charset="-122"/>
                <a:cs typeface="Quattrocento" pitchFamily="34" charset="-120"/>
              </a:rPr>
              <a:t>Regional Grain Reserves</a:t>
            </a:r>
            <a:endParaRPr lang="en-US" sz="1750" dirty="0"/>
          </a:p>
        </p:txBody>
      </p:sp>
      <p:sp>
        <p:nvSpPr>
          <p:cNvPr id="11" name="Text 6"/>
          <p:cNvSpPr/>
          <p:nvPr/>
        </p:nvSpPr>
        <p:spPr>
          <a:xfrm>
            <a:off x="10153055" y="2524363"/>
            <a:ext cx="3679507" cy="1213009"/>
          </a:xfrm>
          <a:prstGeom prst="rect">
            <a:avLst/>
          </a:prstGeom>
          <a:noFill/>
          <a:ln/>
        </p:spPr>
        <p:txBody>
          <a:bodyPr wrap="square" lIns="0" tIns="0" rIns="0" bIns="0" rtlCol="0" anchor="t"/>
          <a:lstStyle/>
          <a:p>
            <a:pPr marL="0" indent="0" algn="l">
              <a:lnSpc>
                <a:spcPts val="2350"/>
              </a:lnSpc>
              <a:buNone/>
            </a:pPr>
            <a:r>
              <a:rPr lang="en-US" sz="1450" dirty="0">
                <a:solidFill>
                  <a:srgbClr val="F9EEE7"/>
                </a:solidFill>
                <a:latin typeface="Quattrocento" pitchFamily="34" charset="0"/>
                <a:ea typeface="Quattrocento" pitchFamily="34" charset="-122"/>
                <a:cs typeface="Quattrocento" pitchFamily="34" charset="-120"/>
              </a:rPr>
              <a:t>Establish strategic buffer stocks within COMESA and EAC frameworks to cushion supply disruptions and enable rapid response capabilities</a:t>
            </a:r>
            <a:endParaRPr lang="en-US" sz="1450" dirty="0"/>
          </a:p>
        </p:txBody>
      </p:sp>
      <p:pic>
        <p:nvPicPr>
          <p:cNvPr id="12" name="Image 3" descr="preencoded.png"/>
          <p:cNvPicPr>
            <a:picLocks noChangeAspect="1"/>
          </p:cNvPicPr>
          <p:nvPr/>
        </p:nvPicPr>
        <p:blipFill>
          <a:blip r:embed="rId6"/>
          <a:stretch>
            <a:fillRect/>
          </a:stretch>
        </p:blipFill>
        <p:spPr>
          <a:xfrm>
            <a:off x="6284238" y="4068842"/>
            <a:ext cx="189428" cy="236815"/>
          </a:xfrm>
          <a:prstGeom prst="rect">
            <a:avLst/>
          </a:prstGeom>
        </p:spPr>
      </p:pic>
      <p:sp>
        <p:nvSpPr>
          <p:cNvPr id="13" name="Shape 7"/>
          <p:cNvSpPr/>
          <p:nvPr/>
        </p:nvSpPr>
        <p:spPr>
          <a:xfrm>
            <a:off x="6284238" y="4367927"/>
            <a:ext cx="7548324" cy="22860"/>
          </a:xfrm>
          <a:prstGeom prst="rect">
            <a:avLst/>
          </a:prstGeom>
          <a:solidFill>
            <a:srgbClr val="EF9C82"/>
          </a:solidFill>
          <a:ln/>
        </p:spPr>
        <p:txBody>
          <a:bodyPr/>
          <a:lstStyle/>
          <a:p>
            <a:endParaRPr lang="en-US"/>
          </a:p>
        </p:txBody>
      </p:sp>
      <p:sp>
        <p:nvSpPr>
          <p:cNvPr id="14" name="Text 8"/>
          <p:cNvSpPr/>
          <p:nvPr/>
        </p:nvSpPr>
        <p:spPr>
          <a:xfrm>
            <a:off x="6284238" y="4508302"/>
            <a:ext cx="2955965" cy="278725"/>
          </a:xfrm>
          <a:prstGeom prst="rect">
            <a:avLst/>
          </a:prstGeom>
          <a:noFill/>
          <a:ln/>
        </p:spPr>
        <p:txBody>
          <a:bodyPr wrap="none" lIns="0" tIns="0" rIns="0" bIns="0" rtlCol="0" anchor="t"/>
          <a:lstStyle/>
          <a:p>
            <a:pPr marL="0" indent="0" algn="l">
              <a:lnSpc>
                <a:spcPts val="2150"/>
              </a:lnSpc>
              <a:buNone/>
            </a:pPr>
            <a:r>
              <a:rPr lang="en-US" sz="1750" dirty="0">
                <a:solidFill>
                  <a:srgbClr val="F9EEE7"/>
                </a:solidFill>
                <a:latin typeface="Quattrocento" pitchFamily="34" charset="0"/>
                <a:ea typeface="Quattrocento" pitchFamily="34" charset="-122"/>
                <a:cs typeface="Quattrocento" pitchFamily="34" charset="-120"/>
              </a:rPr>
              <a:t>Continental Trade Integration</a:t>
            </a:r>
            <a:endParaRPr lang="en-US" sz="1750" dirty="0"/>
          </a:p>
        </p:txBody>
      </p:sp>
      <p:sp>
        <p:nvSpPr>
          <p:cNvPr id="15" name="Text 9"/>
          <p:cNvSpPr/>
          <p:nvPr/>
        </p:nvSpPr>
        <p:spPr>
          <a:xfrm>
            <a:off x="6284238" y="4900732"/>
            <a:ext cx="7548324" cy="606504"/>
          </a:xfrm>
          <a:prstGeom prst="rect">
            <a:avLst/>
          </a:prstGeom>
          <a:noFill/>
          <a:ln/>
        </p:spPr>
        <p:txBody>
          <a:bodyPr wrap="square" lIns="0" tIns="0" rIns="0" bIns="0" rtlCol="0" anchor="t"/>
          <a:lstStyle/>
          <a:p>
            <a:pPr marL="0" indent="0" algn="l">
              <a:lnSpc>
                <a:spcPts val="2350"/>
              </a:lnSpc>
              <a:buNone/>
            </a:pPr>
            <a:r>
              <a:rPr lang="en-US" sz="1450" dirty="0">
                <a:solidFill>
                  <a:srgbClr val="F9EEE7"/>
                </a:solidFill>
                <a:latin typeface="Quattrocento" pitchFamily="34" charset="0"/>
                <a:ea typeface="Quattrocento" pitchFamily="34" charset="-122"/>
                <a:cs typeface="Quattrocento" pitchFamily="34" charset="-120"/>
              </a:rPr>
              <a:t>Leverage AfCFTA to reduce dependence on non-African suppliers through enhanced intra-African agricultural trade and reduced tariff barriers</a:t>
            </a:r>
            <a:endParaRPr lang="en-US" sz="1450" dirty="0"/>
          </a:p>
        </p:txBody>
      </p:sp>
      <p:sp>
        <p:nvSpPr>
          <p:cNvPr id="16" name="Text 10"/>
          <p:cNvSpPr/>
          <p:nvPr/>
        </p:nvSpPr>
        <p:spPr>
          <a:xfrm>
            <a:off x="6284238" y="5862399"/>
            <a:ext cx="7548324" cy="1516261"/>
          </a:xfrm>
          <a:prstGeom prst="rect">
            <a:avLst/>
          </a:prstGeom>
          <a:noFill/>
          <a:ln/>
        </p:spPr>
        <p:txBody>
          <a:bodyPr wrap="square" lIns="0" tIns="0" rIns="0" bIns="0" rtlCol="0" anchor="t"/>
          <a:lstStyle/>
          <a:p>
            <a:pPr marL="0" indent="0" algn="l">
              <a:lnSpc>
                <a:spcPts val="2350"/>
              </a:lnSpc>
              <a:buNone/>
            </a:pPr>
            <a:r>
              <a:rPr lang="en-US" sz="1450" dirty="0">
                <a:solidFill>
                  <a:srgbClr val="F9EEE7"/>
                </a:solidFill>
                <a:latin typeface="Quattrocento" pitchFamily="34" charset="0"/>
                <a:ea typeface="Quattrocento" pitchFamily="34" charset="-122"/>
                <a:cs typeface="Quattrocento" pitchFamily="34" charset="-120"/>
              </a:rPr>
              <a:t>The primary policy recommendations address Ethiopia's excessive reliance on imported grain and fertilizers, which creates dangerous exposure to global geopolitical shocks. Climate-resilient agriculture represents the most critical first step toward achieving community-level food sovereignty, while regional cooperation mechanisms can provide essential backup systems during external supply disruptions.</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75918" y="464701"/>
            <a:ext cx="4055388" cy="397669"/>
          </a:xfrm>
          <a:prstGeom prst="rect">
            <a:avLst/>
          </a:prstGeom>
          <a:noFill/>
          <a:ln/>
        </p:spPr>
        <p:txBody>
          <a:bodyPr wrap="none" lIns="0" tIns="0" rIns="0" bIns="0" rtlCol="0" anchor="t"/>
          <a:lstStyle/>
          <a:p>
            <a:pPr marL="0" indent="0" algn="l">
              <a:lnSpc>
                <a:spcPts val="3100"/>
              </a:lnSpc>
              <a:buNone/>
            </a:pPr>
            <a:r>
              <a:rPr lang="en-US" sz="2500" dirty="0">
                <a:solidFill>
                  <a:srgbClr val="FFD9BE"/>
                </a:solidFill>
                <a:latin typeface="Quattrocento" pitchFamily="34" charset="0"/>
                <a:ea typeface="Quattrocento" pitchFamily="34" charset="-122"/>
                <a:cs typeface="Quattrocento" pitchFamily="34" charset="-120"/>
              </a:rPr>
              <a:t>Implementation Framework</a:t>
            </a:r>
            <a:endParaRPr lang="en-US" sz="2500" dirty="0"/>
          </a:p>
        </p:txBody>
      </p:sp>
      <p:sp>
        <p:nvSpPr>
          <p:cNvPr id="3" name="Text 1"/>
          <p:cNvSpPr/>
          <p:nvPr/>
        </p:nvSpPr>
        <p:spPr>
          <a:xfrm>
            <a:off x="675918" y="1200269"/>
            <a:ext cx="1994416" cy="238482"/>
          </a:xfrm>
          <a:prstGeom prst="rect">
            <a:avLst/>
          </a:prstGeom>
          <a:noFill/>
          <a:ln/>
        </p:spPr>
        <p:txBody>
          <a:bodyPr wrap="none" lIns="0" tIns="0" rIns="0" bIns="0" rtlCol="0" anchor="t"/>
          <a:lstStyle/>
          <a:p>
            <a:pPr marL="0" indent="0" algn="l">
              <a:lnSpc>
                <a:spcPts val="1850"/>
              </a:lnSpc>
              <a:buNone/>
            </a:pPr>
            <a:r>
              <a:rPr lang="en-US" sz="1500" dirty="0">
                <a:solidFill>
                  <a:srgbClr val="FFD9BE"/>
                </a:solidFill>
                <a:latin typeface="Quattrocento" pitchFamily="34" charset="0"/>
                <a:ea typeface="Quattrocento" pitchFamily="34" charset="-122"/>
                <a:cs typeface="Quattrocento" pitchFamily="34" charset="-120"/>
              </a:rPr>
              <a:t>Diversification Strategy</a:t>
            </a:r>
            <a:endParaRPr lang="en-US" sz="1500" dirty="0"/>
          </a:p>
        </p:txBody>
      </p:sp>
      <p:sp>
        <p:nvSpPr>
          <p:cNvPr id="4" name="Text 2"/>
          <p:cNvSpPr/>
          <p:nvPr/>
        </p:nvSpPr>
        <p:spPr>
          <a:xfrm>
            <a:off x="675918" y="1573887"/>
            <a:ext cx="6474381" cy="649010"/>
          </a:xfrm>
          <a:prstGeom prst="rect">
            <a:avLst/>
          </a:prstGeom>
          <a:noFill/>
          <a:ln/>
        </p:spPr>
        <p:txBody>
          <a:bodyPr wrap="square" lIns="0" tIns="0" rIns="0" bIns="0" rtlCol="0" anchor="t"/>
          <a:lstStyle/>
          <a:p>
            <a:pPr marL="0" indent="0" algn="l">
              <a:lnSpc>
                <a:spcPts val="1700"/>
              </a:lnSpc>
              <a:buNone/>
            </a:pPr>
            <a:r>
              <a:rPr lang="en-US" sz="1200" dirty="0">
                <a:solidFill>
                  <a:srgbClr val="F9EEE7"/>
                </a:solidFill>
                <a:latin typeface="Quattrocento" pitchFamily="34" charset="0"/>
                <a:ea typeface="Quattrocento" pitchFamily="34" charset="-122"/>
                <a:cs typeface="Quattrocento" pitchFamily="34" charset="-120"/>
              </a:rPr>
              <a:t>Ethiopia must systematically diversify critical import sources to reduce geopolitical risk. This includes deepening commitments to import grain from suppliers like India, Argentina, and Australia, while establishing new partnerships for fertilizer supplies from Morocco and other African states.</a:t>
            </a:r>
            <a:endParaRPr lang="en-US" sz="1200" dirty="0"/>
          </a:p>
        </p:txBody>
      </p:sp>
      <p:pic>
        <p:nvPicPr>
          <p:cNvPr id="5" name="Image 0" descr="preencoded.png"/>
          <p:cNvPicPr>
            <a:picLocks noChangeAspect="1"/>
          </p:cNvPicPr>
          <p:nvPr/>
        </p:nvPicPr>
        <p:blipFill>
          <a:blip r:embed="rId3"/>
          <a:stretch>
            <a:fillRect/>
          </a:stretch>
        </p:blipFill>
        <p:spPr>
          <a:xfrm>
            <a:off x="675918" y="2374940"/>
            <a:ext cx="675918" cy="820579"/>
          </a:xfrm>
          <a:prstGeom prst="rect">
            <a:avLst/>
          </a:prstGeom>
        </p:spPr>
      </p:pic>
      <p:sp>
        <p:nvSpPr>
          <p:cNvPr id="6" name="Text 3"/>
          <p:cNvSpPr/>
          <p:nvPr/>
        </p:nvSpPr>
        <p:spPr>
          <a:xfrm>
            <a:off x="1486972" y="2510076"/>
            <a:ext cx="1590556" cy="198834"/>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Trade Diversification</a:t>
            </a:r>
            <a:endParaRPr lang="en-US" sz="1250" dirty="0"/>
          </a:p>
        </p:txBody>
      </p:sp>
      <p:sp>
        <p:nvSpPr>
          <p:cNvPr id="7" name="Text 4"/>
          <p:cNvSpPr/>
          <p:nvPr/>
        </p:nvSpPr>
        <p:spPr>
          <a:xfrm>
            <a:off x="1486972" y="2844046"/>
            <a:ext cx="5663327" cy="216337"/>
          </a:xfrm>
          <a:prstGeom prst="rect">
            <a:avLst/>
          </a:prstGeom>
          <a:noFill/>
          <a:ln/>
        </p:spPr>
        <p:txBody>
          <a:bodyPr wrap="non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Multiple supplier relationships reduce single-source dependency risks</a:t>
            </a:r>
            <a:endParaRPr lang="en-US" sz="1050" dirty="0"/>
          </a:p>
        </p:txBody>
      </p:sp>
      <p:pic>
        <p:nvPicPr>
          <p:cNvPr id="8" name="Image 1" descr="preencoded.png"/>
          <p:cNvPicPr>
            <a:picLocks noChangeAspect="1"/>
          </p:cNvPicPr>
          <p:nvPr/>
        </p:nvPicPr>
        <p:blipFill>
          <a:blip r:embed="rId4"/>
          <a:stretch>
            <a:fillRect/>
          </a:stretch>
        </p:blipFill>
        <p:spPr>
          <a:xfrm>
            <a:off x="675918" y="3195518"/>
            <a:ext cx="675918" cy="820579"/>
          </a:xfrm>
          <a:prstGeom prst="rect">
            <a:avLst/>
          </a:prstGeom>
        </p:spPr>
      </p:pic>
      <p:sp>
        <p:nvSpPr>
          <p:cNvPr id="9" name="Text 5"/>
          <p:cNvSpPr/>
          <p:nvPr/>
        </p:nvSpPr>
        <p:spPr>
          <a:xfrm>
            <a:off x="1486972" y="3330654"/>
            <a:ext cx="1590556" cy="198834"/>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Strategic Reserves</a:t>
            </a:r>
            <a:endParaRPr lang="en-US" sz="1250" dirty="0"/>
          </a:p>
        </p:txBody>
      </p:sp>
      <p:sp>
        <p:nvSpPr>
          <p:cNvPr id="10" name="Text 6"/>
          <p:cNvSpPr/>
          <p:nvPr/>
        </p:nvSpPr>
        <p:spPr>
          <a:xfrm>
            <a:off x="1486972" y="3664625"/>
            <a:ext cx="5663327" cy="216337"/>
          </a:xfrm>
          <a:prstGeom prst="rect">
            <a:avLst/>
          </a:prstGeom>
          <a:noFill/>
          <a:ln/>
        </p:spPr>
        <p:txBody>
          <a:bodyPr wrap="non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Bilateral agreements with reliable trading partners ensure crisis supply continuity</a:t>
            </a:r>
            <a:endParaRPr lang="en-US" sz="1050" dirty="0"/>
          </a:p>
        </p:txBody>
      </p:sp>
      <p:pic>
        <p:nvPicPr>
          <p:cNvPr id="11" name="Image 2" descr="preencoded.png"/>
          <p:cNvPicPr>
            <a:picLocks noChangeAspect="1"/>
          </p:cNvPicPr>
          <p:nvPr/>
        </p:nvPicPr>
        <p:blipFill>
          <a:blip r:embed="rId5"/>
          <a:stretch>
            <a:fillRect/>
          </a:stretch>
        </p:blipFill>
        <p:spPr>
          <a:xfrm>
            <a:off x="675918" y="4016097"/>
            <a:ext cx="675918" cy="820579"/>
          </a:xfrm>
          <a:prstGeom prst="rect">
            <a:avLst/>
          </a:prstGeom>
        </p:spPr>
      </p:pic>
      <p:sp>
        <p:nvSpPr>
          <p:cNvPr id="12" name="Text 7"/>
          <p:cNvSpPr/>
          <p:nvPr/>
        </p:nvSpPr>
        <p:spPr>
          <a:xfrm>
            <a:off x="1486972" y="4151233"/>
            <a:ext cx="1636752" cy="198834"/>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Early Warning Systems</a:t>
            </a:r>
            <a:endParaRPr lang="en-US" sz="1250" dirty="0"/>
          </a:p>
        </p:txBody>
      </p:sp>
      <p:sp>
        <p:nvSpPr>
          <p:cNvPr id="13" name="Text 8"/>
          <p:cNvSpPr/>
          <p:nvPr/>
        </p:nvSpPr>
        <p:spPr>
          <a:xfrm>
            <a:off x="1486972" y="4485203"/>
            <a:ext cx="5663327" cy="216337"/>
          </a:xfrm>
          <a:prstGeom prst="rect">
            <a:avLst/>
          </a:prstGeom>
          <a:noFill/>
          <a:ln/>
        </p:spPr>
        <p:txBody>
          <a:bodyPr wrap="non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Enhanced monitoring with FAO, WFP, and AfDB for integrated vulnerability assessment</a:t>
            </a:r>
            <a:endParaRPr lang="en-US" sz="1050" dirty="0"/>
          </a:p>
        </p:txBody>
      </p:sp>
      <p:pic>
        <p:nvPicPr>
          <p:cNvPr id="14" name="Image 3" descr="preencoded.png"/>
          <p:cNvPicPr>
            <a:picLocks noChangeAspect="1"/>
          </p:cNvPicPr>
          <p:nvPr/>
        </p:nvPicPr>
        <p:blipFill>
          <a:blip r:embed="rId6"/>
          <a:stretch>
            <a:fillRect/>
          </a:stretch>
        </p:blipFill>
        <p:spPr>
          <a:xfrm>
            <a:off x="7487722" y="1217176"/>
            <a:ext cx="5179457" cy="5179457"/>
          </a:xfrm>
          <a:prstGeom prst="rect">
            <a:avLst/>
          </a:prstGeom>
        </p:spPr>
      </p:pic>
      <p:sp>
        <p:nvSpPr>
          <p:cNvPr id="15" name="Text 9"/>
          <p:cNvSpPr/>
          <p:nvPr/>
        </p:nvSpPr>
        <p:spPr>
          <a:xfrm>
            <a:off x="571857" y="5090756"/>
            <a:ext cx="2202537" cy="238482"/>
          </a:xfrm>
          <a:prstGeom prst="rect">
            <a:avLst/>
          </a:prstGeom>
          <a:noFill/>
          <a:ln/>
        </p:spPr>
        <p:txBody>
          <a:bodyPr wrap="none" lIns="0" tIns="0" rIns="0" bIns="0" rtlCol="0" anchor="t"/>
          <a:lstStyle/>
          <a:p>
            <a:pPr marL="0" indent="0" algn="l">
              <a:lnSpc>
                <a:spcPts val="1850"/>
              </a:lnSpc>
              <a:buNone/>
            </a:pPr>
            <a:r>
              <a:rPr lang="en-US" sz="1500" dirty="0">
                <a:solidFill>
                  <a:srgbClr val="FFD9BE"/>
                </a:solidFill>
                <a:latin typeface="Quattrocento" pitchFamily="34" charset="0"/>
                <a:ea typeface="Quattrocento" pitchFamily="34" charset="-122"/>
                <a:cs typeface="Quattrocento" pitchFamily="34" charset="-120"/>
              </a:rPr>
              <a:t>Peacebuilding Integration</a:t>
            </a:r>
            <a:endParaRPr lang="en-US" sz="1500" dirty="0"/>
          </a:p>
        </p:txBody>
      </p:sp>
      <p:sp>
        <p:nvSpPr>
          <p:cNvPr id="16" name="Text 10"/>
          <p:cNvSpPr/>
          <p:nvPr/>
        </p:nvSpPr>
        <p:spPr>
          <a:xfrm>
            <a:off x="98094" y="5688901"/>
            <a:ext cx="6474381" cy="649010"/>
          </a:xfrm>
          <a:prstGeom prst="rect">
            <a:avLst/>
          </a:prstGeom>
          <a:noFill/>
          <a:ln/>
        </p:spPr>
        <p:txBody>
          <a:bodyPr wrap="square" lIns="0" tIns="0" rIns="0" bIns="0" rtlCol="0" anchor="t"/>
          <a:lstStyle/>
          <a:p>
            <a:pPr marL="0" indent="0" algn="l">
              <a:lnSpc>
                <a:spcPts val="1700"/>
              </a:lnSpc>
              <a:buNone/>
            </a:pPr>
            <a:r>
              <a:rPr lang="en-US" sz="1200" dirty="0">
                <a:solidFill>
                  <a:srgbClr val="F9EEE7"/>
                </a:solidFill>
                <a:latin typeface="Quattrocento" pitchFamily="34" charset="0"/>
                <a:ea typeface="Quattrocento" pitchFamily="34" charset="-122"/>
                <a:cs typeface="Quattrocento" pitchFamily="34" charset="-120"/>
              </a:rPr>
              <a:t>Food security must be situated within peacebuilding frameworks given the rapid co-existence of food insecurity and conflict. Enhanced efforts should include agricultural recovery and resilience as core components in instability prevention policies.</a:t>
            </a:r>
            <a:endParaRPr lang="en-US" sz="1200" dirty="0"/>
          </a:p>
        </p:txBody>
      </p:sp>
      <p:sp>
        <p:nvSpPr>
          <p:cNvPr id="17" name="Text 11"/>
          <p:cNvSpPr/>
          <p:nvPr/>
        </p:nvSpPr>
        <p:spPr>
          <a:xfrm>
            <a:off x="308345" y="6918257"/>
            <a:ext cx="14088140" cy="814029"/>
          </a:xfrm>
          <a:prstGeom prst="rect">
            <a:avLst/>
          </a:prstGeom>
          <a:noFill/>
          <a:ln/>
        </p:spPr>
        <p:txBody>
          <a:bodyPr wrap="square" lIns="0" tIns="0" rIns="0" bIns="0" rtlCol="0" anchor="t"/>
          <a:lstStyle/>
          <a:p>
            <a:pPr marL="0" indent="0" algn="l">
              <a:lnSpc>
                <a:spcPts val="1700"/>
              </a:lnSpc>
              <a:buNone/>
            </a:pPr>
            <a:r>
              <a:rPr lang="en-US" sz="1200" dirty="0">
                <a:solidFill>
                  <a:srgbClr val="F9EEE7"/>
                </a:solidFill>
                <a:latin typeface="Quattrocento" pitchFamily="34" charset="0"/>
                <a:ea typeface="Quattrocento" pitchFamily="34" charset="-122"/>
                <a:cs typeface="Quattrocento" pitchFamily="34" charset="-120"/>
              </a:rPr>
              <a:t>Combined, these recommendations would address Ethiopia's 'weaponized dependency trilemma' by focusing on domestic agricultural expansion, regional solidarity linkages, trade diversification, and conflict-sensitive food policy. Together, they offer pathways not only to food security but also to sustainable peace and economic resilience amid global event shocks.</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925235"/>
            <a:ext cx="9778722" cy="615910"/>
          </a:xfrm>
          <a:prstGeom prst="rect">
            <a:avLst/>
          </a:prstGeom>
          <a:noFill/>
          <a:ln/>
        </p:spPr>
        <p:txBody>
          <a:bodyPr wrap="non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Conclusion: Breaking the Dependency Cycle</a:t>
            </a:r>
            <a:endParaRPr lang="en-US" sz="3850" dirty="0"/>
          </a:p>
        </p:txBody>
      </p:sp>
      <p:sp>
        <p:nvSpPr>
          <p:cNvPr id="3" name="Text 1"/>
          <p:cNvSpPr/>
          <p:nvPr/>
        </p:nvSpPr>
        <p:spPr>
          <a:xfrm>
            <a:off x="837724" y="1960007"/>
            <a:ext cx="12954952"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This investigation demonstrates that the Russia-Ukraine war has significantly increased food insecurity and economic vulnerability in Ethiopia by undermining vital supply chains for wheat, sunflower oil, and fertilizers upon which the country traditionally depends. These external shocks compounded ongoing challenges including the Tigray conflict, climate-driven agricultural stress, and persistent rural poverty.</a:t>
            </a:r>
            <a:endParaRPr lang="en-US" sz="1600" dirty="0"/>
          </a:p>
        </p:txBody>
      </p:sp>
      <p:sp>
        <p:nvSpPr>
          <p:cNvPr id="4" name="Shape 2"/>
          <p:cNvSpPr/>
          <p:nvPr/>
        </p:nvSpPr>
        <p:spPr>
          <a:xfrm>
            <a:off x="837724" y="3535799"/>
            <a:ext cx="12954952" cy="2192655"/>
          </a:xfrm>
          <a:prstGeom prst="roundRect">
            <a:avLst>
              <a:gd name="adj" fmla="val 1433"/>
            </a:avLst>
          </a:prstGeom>
          <a:solidFill>
            <a:srgbClr val="315251"/>
          </a:solidFill>
          <a:ln/>
        </p:spPr>
        <p:txBody>
          <a:bodyPr/>
          <a:lstStyle/>
          <a:p>
            <a:endParaRPr lang="en-US"/>
          </a:p>
        </p:txBody>
      </p:sp>
      <p:sp>
        <p:nvSpPr>
          <p:cNvPr id="5" name="Shape 3"/>
          <p:cNvSpPr/>
          <p:nvPr/>
        </p:nvSpPr>
        <p:spPr>
          <a:xfrm>
            <a:off x="837724" y="3535799"/>
            <a:ext cx="4318278" cy="2192655"/>
          </a:xfrm>
          <a:prstGeom prst="roundRect">
            <a:avLst>
              <a:gd name="adj" fmla="val 1433"/>
            </a:avLst>
          </a:prstGeom>
          <a:solidFill>
            <a:srgbClr val="315251"/>
          </a:solidFill>
          <a:ln/>
        </p:spPr>
        <p:txBody>
          <a:bodyPr/>
          <a:lstStyle/>
          <a:p>
            <a:endParaRPr lang="en-US"/>
          </a:p>
        </p:txBody>
      </p:sp>
      <p:sp>
        <p:nvSpPr>
          <p:cNvPr id="6" name="Text 4"/>
          <p:cNvSpPr/>
          <p:nvPr/>
        </p:nvSpPr>
        <p:spPr>
          <a:xfrm>
            <a:off x="1047155" y="3745230"/>
            <a:ext cx="3064550"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Weaponized Dependencies</a:t>
            </a:r>
            <a:endParaRPr lang="en-US" sz="1900" dirty="0"/>
          </a:p>
        </p:txBody>
      </p:sp>
      <p:sp>
        <p:nvSpPr>
          <p:cNvPr id="7" name="Text 5"/>
          <p:cNvSpPr/>
          <p:nvPr/>
        </p:nvSpPr>
        <p:spPr>
          <a:xfrm>
            <a:off x="1047155" y="4178856"/>
            <a:ext cx="3899416"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Structural reliance on external commodities creates strategic vulnerabilities that imperil economic progress and peacebuilding</a:t>
            </a:r>
            <a:endParaRPr lang="en-US" sz="1600" dirty="0"/>
          </a:p>
        </p:txBody>
      </p:sp>
      <p:sp>
        <p:nvSpPr>
          <p:cNvPr id="8" name="Shape 6"/>
          <p:cNvSpPr/>
          <p:nvPr/>
        </p:nvSpPr>
        <p:spPr>
          <a:xfrm>
            <a:off x="5156002" y="3535799"/>
            <a:ext cx="4318278" cy="2192655"/>
          </a:xfrm>
          <a:prstGeom prst="rect">
            <a:avLst/>
          </a:prstGeom>
          <a:solidFill>
            <a:srgbClr val="315251"/>
          </a:solidFill>
          <a:ln/>
        </p:spPr>
        <p:txBody>
          <a:bodyPr/>
          <a:lstStyle/>
          <a:p>
            <a:endParaRPr lang="en-US"/>
          </a:p>
        </p:txBody>
      </p:sp>
      <p:sp>
        <p:nvSpPr>
          <p:cNvPr id="9" name="Shape 7"/>
          <p:cNvSpPr/>
          <p:nvPr/>
        </p:nvSpPr>
        <p:spPr>
          <a:xfrm>
            <a:off x="5156002" y="3535799"/>
            <a:ext cx="22860" cy="2192655"/>
          </a:xfrm>
          <a:prstGeom prst="roundRect">
            <a:avLst>
              <a:gd name="adj" fmla="val 137440"/>
            </a:avLst>
          </a:prstGeom>
          <a:solidFill>
            <a:srgbClr val="4A6B6A"/>
          </a:solidFill>
          <a:ln/>
        </p:spPr>
        <p:txBody>
          <a:bodyPr/>
          <a:lstStyle/>
          <a:p>
            <a:endParaRPr lang="en-US"/>
          </a:p>
        </p:txBody>
      </p:sp>
      <p:sp>
        <p:nvSpPr>
          <p:cNvPr id="10" name="Text 8"/>
          <p:cNvSpPr/>
          <p:nvPr/>
        </p:nvSpPr>
        <p:spPr>
          <a:xfrm>
            <a:off x="5365433" y="374523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Food-Peace Nexus</a:t>
            </a:r>
            <a:endParaRPr lang="en-US" sz="1900" dirty="0"/>
          </a:p>
        </p:txBody>
      </p:sp>
      <p:sp>
        <p:nvSpPr>
          <p:cNvPr id="11" name="Text 9"/>
          <p:cNvSpPr/>
          <p:nvPr/>
        </p:nvSpPr>
        <p:spPr>
          <a:xfrm>
            <a:off x="5365433" y="4178856"/>
            <a:ext cx="3899416"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Food insecurity in fragile contexts represents both humanitarian crisis and potential catalyst for social unrest and peace process erosion</a:t>
            </a:r>
            <a:endParaRPr lang="en-US" sz="1600" dirty="0"/>
          </a:p>
        </p:txBody>
      </p:sp>
      <p:sp>
        <p:nvSpPr>
          <p:cNvPr id="12" name="Shape 10"/>
          <p:cNvSpPr/>
          <p:nvPr/>
        </p:nvSpPr>
        <p:spPr>
          <a:xfrm>
            <a:off x="9474279" y="3535799"/>
            <a:ext cx="4318278" cy="2192655"/>
          </a:xfrm>
          <a:prstGeom prst="rect">
            <a:avLst/>
          </a:prstGeom>
          <a:solidFill>
            <a:srgbClr val="315251"/>
          </a:solidFill>
          <a:ln/>
        </p:spPr>
        <p:txBody>
          <a:bodyPr/>
          <a:lstStyle/>
          <a:p>
            <a:endParaRPr lang="en-US"/>
          </a:p>
        </p:txBody>
      </p:sp>
      <p:sp>
        <p:nvSpPr>
          <p:cNvPr id="13" name="Shape 11"/>
          <p:cNvSpPr/>
          <p:nvPr/>
        </p:nvSpPr>
        <p:spPr>
          <a:xfrm>
            <a:off x="9474279" y="3535799"/>
            <a:ext cx="22860" cy="2192655"/>
          </a:xfrm>
          <a:prstGeom prst="roundRect">
            <a:avLst>
              <a:gd name="adj" fmla="val 137440"/>
            </a:avLst>
          </a:prstGeom>
          <a:solidFill>
            <a:srgbClr val="4A6B6A"/>
          </a:solidFill>
          <a:ln/>
        </p:spPr>
        <p:txBody>
          <a:bodyPr/>
          <a:lstStyle/>
          <a:p>
            <a:endParaRPr lang="en-US"/>
          </a:p>
        </p:txBody>
      </p:sp>
      <p:sp>
        <p:nvSpPr>
          <p:cNvPr id="14" name="Text 12"/>
          <p:cNvSpPr/>
          <p:nvPr/>
        </p:nvSpPr>
        <p:spPr>
          <a:xfrm>
            <a:off x="9683710" y="3745230"/>
            <a:ext cx="2529721"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National Security Issue</a:t>
            </a:r>
            <a:endParaRPr lang="en-US" sz="1900" dirty="0"/>
          </a:p>
        </p:txBody>
      </p:sp>
      <p:sp>
        <p:nvSpPr>
          <p:cNvPr id="15" name="Text 13"/>
          <p:cNvSpPr/>
          <p:nvPr/>
        </p:nvSpPr>
        <p:spPr>
          <a:xfrm>
            <a:off x="9683710" y="4178856"/>
            <a:ext cx="3899416"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Food systems constitute critical components of national security and conflict prevention strategies</a:t>
            </a:r>
            <a:endParaRPr lang="en-US" sz="1600" dirty="0"/>
          </a:p>
        </p:txBody>
      </p:sp>
      <p:sp>
        <p:nvSpPr>
          <p:cNvPr id="16" name="Text 14"/>
          <p:cNvSpPr/>
          <p:nvPr/>
        </p:nvSpPr>
        <p:spPr>
          <a:xfrm>
            <a:off x="837724" y="5964079"/>
            <a:ext cx="12954952"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 concept of "weaponized dependency," drawn from Dependency Theory, illuminates how reliance on essential commodities sourced beyond national borders can be readily transformed into strategic vulnerabilities that threaten both economic development and sustainable peace. Food insecurity in fragile contexts like Ethiopia transcends humanitarian concerns to become a potential catalyst for social unrest, displacement, and fragile peace process erosion.</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745813"/>
            <a:ext cx="4443293" cy="400407"/>
          </a:xfrm>
          <a:prstGeom prst="rect">
            <a:avLst/>
          </a:prstGeom>
          <a:noFill/>
          <a:ln/>
        </p:spPr>
        <p:txBody>
          <a:bodyPr wrap="none" lIns="0" tIns="0" rIns="0" bIns="0" rtlCol="0" anchor="t"/>
          <a:lstStyle/>
          <a:p>
            <a:pPr marL="0" indent="0" algn="l">
              <a:lnSpc>
                <a:spcPts val="3150"/>
              </a:lnSpc>
              <a:buNone/>
            </a:pPr>
            <a:r>
              <a:rPr lang="en-US" sz="2500" dirty="0">
                <a:solidFill>
                  <a:srgbClr val="FFD9BE"/>
                </a:solidFill>
                <a:latin typeface="Quattrocento" pitchFamily="34" charset="0"/>
                <a:ea typeface="Quattrocento" pitchFamily="34" charset="-122"/>
                <a:cs typeface="Quattrocento" pitchFamily="34" charset="-120"/>
              </a:rPr>
              <a:t>The Global Food Crisis Unfolds</a:t>
            </a:r>
            <a:endParaRPr lang="en-US" sz="2500" dirty="0"/>
          </a:p>
        </p:txBody>
      </p:sp>
      <p:pic>
        <p:nvPicPr>
          <p:cNvPr id="3" name="Image 0" descr="preencoded.png"/>
          <p:cNvPicPr>
            <a:picLocks noChangeAspect="1"/>
          </p:cNvPicPr>
          <p:nvPr/>
        </p:nvPicPr>
        <p:blipFill>
          <a:blip r:embed="rId3"/>
          <a:stretch>
            <a:fillRect/>
          </a:stretch>
        </p:blipFill>
        <p:spPr>
          <a:xfrm>
            <a:off x="837724" y="2503527"/>
            <a:ext cx="3238619" cy="3238619"/>
          </a:xfrm>
          <a:prstGeom prst="rect">
            <a:avLst/>
          </a:prstGeom>
        </p:spPr>
      </p:pic>
      <p:sp>
        <p:nvSpPr>
          <p:cNvPr id="4" name="Text 1"/>
          <p:cNvSpPr/>
          <p:nvPr/>
        </p:nvSpPr>
        <p:spPr>
          <a:xfrm>
            <a:off x="6160175" y="2472928"/>
            <a:ext cx="7640003" cy="870585"/>
          </a:xfrm>
          <a:prstGeom prst="rect">
            <a:avLst/>
          </a:prstGeom>
          <a:noFill/>
          <a:ln/>
        </p:spPr>
        <p:txBody>
          <a:bodyPr wrap="squar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Russia's invasion of Ukraine in February 2022 continues to reverberate through global food supply chains, creating cascading effects that extend far beyond the immediate conflict zone. These two nations collectively account for nearly 30 percent of global wheat exports and over 50 percent of sunflower oil exports, establishing them as critical exporters in the world's agricultural infrastructure.</a:t>
            </a:r>
            <a:endParaRPr lang="en-US" sz="1050" dirty="0"/>
          </a:p>
        </p:txBody>
      </p:sp>
      <p:sp>
        <p:nvSpPr>
          <p:cNvPr id="5" name="Text 2"/>
          <p:cNvSpPr/>
          <p:nvPr/>
        </p:nvSpPr>
        <p:spPr>
          <a:xfrm>
            <a:off x="6160175" y="3466028"/>
            <a:ext cx="7640003" cy="870585"/>
          </a:xfrm>
          <a:prstGeom prst="rect">
            <a:avLst/>
          </a:prstGeom>
          <a:noFill/>
          <a:ln/>
        </p:spPr>
        <p:txBody>
          <a:bodyPr wrap="squar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Africa bears a disproportionate burden of this disruption, with the continent importing more than 40% of its wheat from Russia and Ukraine. This structural dependence exposes a fundamental vulnerability in Africa's food security architecture, revealing what this study terms </a:t>
            </a:r>
            <a:r>
              <a:rPr lang="en-US" sz="1050" b="1" dirty="0">
                <a:solidFill>
                  <a:srgbClr val="9FA582"/>
                </a:solidFill>
                <a:latin typeface="Quattrocento" pitchFamily="34" charset="0"/>
                <a:ea typeface="Quattrocento" pitchFamily="34" charset="-122"/>
                <a:cs typeface="Quattrocento" pitchFamily="34" charset="-120"/>
              </a:rPr>
              <a:t>"weaponized dependencies"</a:t>
            </a:r>
            <a:r>
              <a:rPr lang="en-US" sz="1050" dirty="0">
                <a:solidFill>
                  <a:srgbClr val="F9EEE7"/>
                </a:solidFill>
                <a:latin typeface="Quattrocento" pitchFamily="34" charset="0"/>
                <a:ea typeface="Quattrocento" pitchFamily="34" charset="-122"/>
                <a:cs typeface="Quattrocento" pitchFamily="34" charset="-120"/>
              </a:rPr>
              <a:t> – the deep reliance on external food supplies that can be disrupted by geopolitical shocks.</a:t>
            </a:r>
            <a:endParaRPr lang="en-US" sz="1050" dirty="0"/>
          </a:p>
        </p:txBody>
      </p:sp>
      <p:sp>
        <p:nvSpPr>
          <p:cNvPr id="6" name="Text 3"/>
          <p:cNvSpPr/>
          <p:nvPr/>
        </p:nvSpPr>
        <p:spPr>
          <a:xfrm>
            <a:off x="837724" y="6048375"/>
            <a:ext cx="12954952" cy="435293"/>
          </a:xfrm>
          <a:prstGeom prst="rect">
            <a:avLst/>
          </a:prstGeom>
          <a:noFill/>
          <a:ln/>
        </p:spPr>
        <p:txBody>
          <a:bodyPr wrap="square" lIns="0" tIns="0" rIns="0" bIns="0" rtlCol="0" anchor="t"/>
          <a:lstStyle/>
          <a:p>
            <a:pPr marL="0" indent="0" algn="l">
              <a:lnSpc>
                <a:spcPts val="1700"/>
              </a:lnSpc>
              <a:buNone/>
            </a:pPr>
            <a:r>
              <a:rPr lang="en-US" sz="1050" dirty="0">
                <a:solidFill>
                  <a:srgbClr val="F9EEE7"/>
                </a:solidFill>
                <a:latin typeface="Quattrocento" pitchFamily="34" charset="0"/>
                <a:ea typeface="Quattrocento" pitchFamily="34" charset="-122"/>
                <a:cs typeface="Quattrocento" pitchFamily="34" charset="-120"/>
              </a:rPr>
              <a:t>This research examines how disrupted grain imports, soaring food prices, and agricultural inflation impact peace and stability across Africa, with particular focus on fragile and conflict-affected states through the lens of Ethiopia's experience.</a:t>
            </a: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09362" y="418862"/>
            <a:ext cx="2629614" cy="291227"/>
          </a:xfrm>
          <a:prstGeom prst="rect">
            <a:avLst/>
          </a:prstGeom>
          <a:noFill/>
          <a:ln/>
        </p:spPr>
        <p:txBody>
          <a:bodyPr wrap="none" lIns="0" tIns="0" rIns="0" bIns="0" rtlCol="0" anchor="t"/>
          <a:lstStyle/>
          <a:p>
            <a:pPr marL="0" indent="0" algn="l">
              <a:lnSpc>
                <a:spcPts val="2250"/>
              </a:lnSpc>
              <a:buNone/>
            </a:pPr>
            <a:r>
              <a:rPr lang="en-US" sz="1800" dirty="0">
                <a:solidFill>
                  <a:srgbClr val="FFD9BE"/>
                </a:solidFill>
                <a:latin typeface="Quattrocento" pitchFamily="34" charset="0"/>
                <a:ea typeface="Quattrocento" pitchFamily="34" charset="-122"/>
                <a:cs typeface="Quattrocento" pitchFamily="34" charset="-120"/>
              </a:rPr>
              <a:t>A Coalition for Resilience</a:t>
            </a:r>
            <a:endParaRPr lang="en-US" sz="1800" dirty="0"/>
          </a:p>
        </p:txBody>
      </p:sp>
      <p:sp>
        <p:nvSpPr>
          <p:cNvPr id="3" name="Text 1"/>
          <p:cNvSpPr/>
          <p:nvPr/>
        </p:nvSpPr>
        <p:spPr>
          <a:xfrm>
            <a:off x="98998" y="998108"/>
            <a:ext cx="13617001" cy="906445"/>
          </a:xfrm>
          <a:prstGeom prst="rect">
            <a:avLst/>
          </a:prstGeom>
          <a:noFill/>
          <a:ln/>
        </p:spPr>
        <p:txBody>
          <a:bodyPr wrap="square" lIns="0" tIns="0" rIns="0" bIns="0" rtlCol="0" anchor="t"/>
          <a:lstStyle/>
          <a:p>
            <a:pPr marL="0" indent="0" algn="just">
              <a:lnSpc>
                <a:spcPct val="150000"/>
              </a:lnSpc>
              <a:buNone/>
            </a:pPr>
            <a:r>
              <a:rPr lang="en-US" sz="1600" dirty="0">
                <a:solidFill>
                  <a:srgbClr val="F9EEE7"/>
                </a:solidFill>
                <a:latin typeface="Quattrocento" pitchFamily="34" charset="0"/>
                <a:ea typeface="Quattrocento" pitchFamily="34" charset="-122"/>
                <a:cs typeface="Quattrocento" pitchFamily="34" charset="-120"/>
              </a:rPr>
              <a:t>Addressing weaponized dependencies requires coordinated action between nation-states, regions, and continents. As Ethiopia recovers from the dual shocks of internal conflict and global supply disruptions, its leaders face a transformative opportunity facilitated by agricultural modernization, regional cooperation, and strategic trade diversification.</a:t>
            </a:r>
            <a:endParaRPr lang="en-US" sz="1600" dirty="0"/>
          </a:p>
        </p:txBody>
      </p:sp>
      <p:sp>
        <p:nvSpPr>
          <p:cNvPr id="6" name="Shape 2"/>
          <p:cNvSpPr/>
          <p:nvPr/>
        </p:nvSpPr>
        <p:spPr>
          <a:xfrm>
            <a:off x="609362" y="5658564"/>
            <a:ext cx="198001" cy="198001"/>
          </a:xfrm>
          <a:prstGeom prst="roundRect">
            <a:avLst>
              <a:gd name="adj" fmla="val 7502"/>
            </a:avLst>
          </a:prstGeom>
          <a:solidFill>
            <a:srgbClr val="315251"/>
          </a:solidFill>
          <a:ln/>
        </p:spPr>
        <p:txBody>
          <a:bodyPr/>
          <a:lstStyle/>
          <a:p>
            <a:endParaRPr lang="en-US"/>
          </a:p>
        </p:txBody>
      </p:sp>
      <p:pic>
        <p:nvPicPr>
          <p:cNvPr id="7" name="Image 2" descr="preencoded.png"/>
          <p:cNvPicPr>
            <a:picLocks noChangeAspect="1"/>
          </p:cNvPicPr>
          <p:nvPr/>
        </p:nvPicPr>
        <p:blipFill>
          <a:blip r:embed="rId3"/>
          <a:stretch>
            <a:fillRect/>
          </a:stretch>
        </p:blipFill>
        <p:spPr>
          <a:xfrm>
            <a:off x="650081" y="5684699"/>
            <a:ext cx="116443" cy="145613"/>
          </a:xfrm>
          <a:prstGeom prst="rect">
            <a:avLst/>
          </a:prstGeom>
        </p:spPr>
      </p:pic>
      <p:sp>
        <p:nvSpPr>
          <p:cNvPr id="8" name="Text 3"/>
          <p:cNvSpPr/>
          <p:nvPr/>
        </p:nvSpPr>
        <p:spPr>
          <a:xfrm>
            <a:off x="906304" y="5680115"/>
            <a:ext cx="1164908" cy="145494"/>
          </a:xfrm>
          <a:prstGeom prst="rect">
            <a:avLst/>
          </a:prstGeom>
          <a:noFill/>
          <a:ln/>
        </p:spPr>
        <p:txBody>
          <a:bodyPr wrap="none" lIns="0" tIns="0" rIns="0" bIns="0" rtlCol="0" anchor="t"/>
          <a:lstStyle/>
          <a:p>
            <a:pPr marL="0" indent="0" algn="l">
              <a:lnSpc>
                <a:spcPts val="1100"/>
              </a:lnSpc>
              <a:buNone/>
            </a:pPr>
            <a:r>
              <a:rPr lang="en-US" sz="1200" dirty="0">
                <a:solidFill>
                  <a:srgbClr val="F9EEE7"/>
                </a:solidFill>
                <a:latin typeface="Quattrocento" pitchFamily="34" charset="0"/>
                <a:ea typeface="Quattrocento" pitchFamily="34" charset="-122"/>
                <a:cs typeface="Quattrocento" pitchFamily="34" charset="-120"/>
              </a:rPr>
              <a:t>Continental Unity</a:t>
            </a:r>
            <a:endParaRPr lang="en-US" sz="1200" dirty="0"/>
          </a:p>
        </p:txBody>
      </p:sp>
      <p:sp>
        <p:nvSpPr>
          <p:cNvPr id="11" name="Shape 4"/>
          <p:cNvSpPr/>
          <p:nvPr/>
        </p:nvSpPr>
        <p:spPr>
          <a:xfrm>
            <a:off x="609362" y="6005036"/>
            <a:ext cx="198001" cy="198001"/>
          </a:xfrm>
          <a:prstGeom prst="roundRect">
            <a:avLst>
              <a:gd name="adj" fmla="val 7502"/>
            </a:avLst>
          </a:prstGeom>
          <a:solidFill>
            <a:srgbClr val="315251"/>
          </a:solidFill>
          <a:ln/>
        </p:spPr>
        <p:txBody>
          <a:bodyPr/>
          <a:lstStyle/>
          <a:p>
            <a:endParaRPr lang="en-US"/>
          </a:p>
        </p:txBody>
      </p:sp>
      <p:pic>
        <p:nvPicPr>
          <p:cNvPr id="12" name="Image 5" descr="preencoded.png"/>
          <p:cNvPicPr>
            <a:picLocks noChangeAspect="1"/>
          </p:cNvPicPr>
          <p:nvPr/>
        </p:nvPicPr>
        <p:blipFill>
          <a:blip r:embed="rId4"/>
          <a:stretch>
            <a:fillRect/>
          </a:stretch>
        </p:blipFill>
        <p:spPr>
          <a:xfrm>
            <a:off x="650081" y="6031170"/>
            <a:ext cx="116443" cy="145613"/>
          </a:xfrm>
          <a:prstGeom prst="rect">
            <a:avLst/>
          </a:prstGeom>
        </p:spPr>
      </p:pic>
      <p:sp>
        <p:nvSpPr>
          <p:cNvPr id="13" name="Text 5"/>
          <p:cNvSpPr/>
          <p:nvPr/>
        </p:nvSpPr>
        <p:spPr>
          <a:xfrm>
            <a:off x="906304" y="6026587"/>
            <a:ext cx="1164908" cy="145494"/>
          </a:xfrm>
          <a:prstGeom prst="rect">
            <a:avLst/>
          </a:prstGeom>
          <a:noFill/>
          <a:ln/>
        </p:spPr>
        <p:txBody>
          <a:bodyPr wrap="none" lIns="0" tIns="0" rIns="0" bIns="0" rtlCol="0" anchor="t"/>
          <a:lstStyle/>
          <a:p>
            <a:pPr marL="0" indent="0" algn="l">
              <a:lnSpc>
                <a:spcPts val="1100"/>
              </a:lnSpc>
              <a:buNone/>
            </a:pPr>
            <a:r>
              <a:rPr lang="en-US" sz="1200" dirty="0">
                <a:solidFill>
                  <a:srgbClr val="F9EEE7"/>
                </a:solidFill>
                <a:latin typeface="Quattrocento" pitchFamily="34" charset="0"/>
                <a:ea typeface="Quattrocento" pitchFamily="34" charset="-122"/>
                <a:cs typeface="Quattrocento" pitchFamily="34" charset="-120"/>
              </a:rPr>
              <a:t>Regional Cooperation</a:t>
            </a:r>
            <a:endParaRPr lang="en-US" sz="1200" dirty="0"/>
          </a:p>
        </p:txBody>
      </p:sp>
      <p:sp>
        <p:nvSpPr>
          <p:cNvPr id="16" name="Shape 6"/>
          <p:cNvSpPr/>
          <p:nvPr/>
        </p:nvSpPr>
        <p:spPr>
          <a:xfrm>
            <a:off x="609362" y="6351508"/>
            <a:ext cx="198001" cy="198001"/>
          </a:xfrm>
          <a:prstGeom prst="roundRect">
            <a:avLst>
              <a:gd name="adj" fmla="val 7502"/>
            </a:avLst>
          </a:prstGeom>
          <a:solidFill>
            <a:srgbClr val="315251"/>
          </a:solidFill>
          <a:ln/>
        </p:spPr>
        <p:txBody>
          <a:bodyPr/>
          <a:lstStyle/>
          <a:p>
            <a:endParaRPr lang="en-US"/>
          </a:p>
        </p:txBody>
      </p:sp>
      <p:pic>
        <p:nvPicPr>
          <p:cNvPr id="17" name="Image 8" descr="preencoded.png"/>
          <p:cNvPicPr>
            <a:picLocks noChangeAspect="1"/>
          </p:cNvPicPr>
          <p:nvPr/>
        </p:nvPicPr>
        <p:blipFill>
          <a:blip r:embed="rId5"/>
          <a:stretch>
            <a:fillRect/>
          </a:stretch>
        </p:blipFill>
        <p:spPr>
          <a:xfrm>
            <a:off x="650081" y="6377642"/>
            <a:ext cx="116443" cy="145613"/>
          </a:xfrm>
          <a:prstGeom prst="rect">
            <a:avLst/>
          </a:prstGeom>
        </p:spPr>
      </p:pic>
      <p:sp>
        <p:nvSpPr>
          <p:cNvPr id="18" name="Text 7"/>
          <p:cNvSpPr/>
          <p:nvPr/>
        </p:nvSpPr>
        <p:spPr>
          <a:xfrm>
            <a:off x="906304" y="6373058"/>
            <a:ext cx="1164908" cy="145494"/>
          </a:xfrm>
          <a:prstGeom prst="rect">
            <a:avLst/>
          </a:prstGeom>
          <a:noFill/>
          <a:ln/>
        </p:spPr>
        <p:txBody>
          <a:bodyPr wrap="none" lIns="0" tIns="0" rIns="0" bIns="0" rtlCol="0" anchor="t"/>
          <a:lstStyle/>
          <a:p>
            <a:pPr marL="0" indent="0" algn="l">
              <a:lnSpc>
                <a:spcPts val="1100"/>
              </a:lnSpc>
              <a:buNone/>
            </a:pPr>
            <a:r>
              <a:rPr lang="en-US" sz="1200" dirty="0">
                <a:solidFill>
                  <a:srgbClr val="F9EEE7"/>
                </a:solidFill>
                <a:latin typeface="Quattrocento" pitchFamily="34" charset="0"/>
                <a:ea typeface="Quattrocento" pitchFamily="34" charset="-122"/>
                <a:cs typeface="Quattrocento" pitchFamily="34" charset="-120"/>
              </a:rPr>
              <a:t>Economic Resilience</a:t>
            </a:r>
            <a:endParaRPr lang="en-US" sz="1200" dirty="0"/>
          </a:p>
        </p:txBody>
      </p:sp>
      <p:sp>
        <p:nvSpPr>
          <p:cNvPr id="21" name="Shape 8"/>
          <p:cNvSpPr/>
          <p:nvPr/>
        </p:nvSpPr>
        <p:spPr>
          <a:xfrm>
            <a:off x="609362" y="6697980"/>
            <a:ext cx="198001" cy="198001"/>
          </a:xfrm>
          <a:prstGeom prst="roundRect">
            <a:avLst>
              <a:gd name="adj" fmla="val 7502"/>
            </a:avLst>
          </a:prstGeom>
          <a:solidFill>
            <a:srgbClr val="315251"/>
          </a:solidFill>
          <a:ln/>
        </p:spPr>
        <p:txBody>
          <a:bodyPr/>
          <a:lstStyle/>
          <a:p>
            <a:endParaRPr lang="en-US"/>
          </a:p>
        </p:txBody>
      </p:sp>
      <p:pic>
        <p:nvPicPr>
          <p:cNvPr id="22" name="Image 11" descr="preencoded.png"/>
          <p:cNvPicPr>
            <a:picLocks noChangeAspect="1"/>
          </p:cNvPicPr>
          <p:nvPr/>
        </p:nvPicPr>
        <p:blipFill>
          <a:blip r:embed="rId6"/>
          <a:stretch>
            <a:fillRect/>
          </a:stretch>
        </p:blipFill>
        <p:spPr>
          <a:xfrm>
            <a:off x="650081" y="6724114"/>
            <a:ext cx="116443" cy="145613"/>
          </a:xfrm>
          <a:prstGeom prst="rect">
            <a:avLst/>
          </a:prstGeom>
        </p:spPr>
      </p:pic>
      <p:sp>
        <p:nvSpPr>
          <p:cNvPr id="23" name="Text 9"/>
          <p:cNvSpPr/>
          <p:nvPr/>
        </p:nvSpPr>
        <p:spPr>
          <a:xfrm>
            <a:off x="906304" y="6719530"/>
            <a:ext cx="1164908" cy="145494"/>
          </a:xfrm>
          <a:prstGeom prst="rect">
            <a:avLst/>
          </a:prstGeom>
          <a:noFill/>
          <a:ln/>
        </p:spPr>
        <p:txBody>
          <a:bodyPr wrap="none" lIns="0" tIns="0" rIns="0" bIns="0" rtlCol="0" anchor="t"/>
          <a:lstStyle/>
          <a:p>
            <a:pPr marL="0" indent="0" algn="l">
              <a:lnSpc>
                <a:spcPts val="1100"/>
              </a:lnSpc>
              <a:buNone/>
            </a:pPr>
            <a:r>
              <a:rPr lang="en-US" sz="1200" dirty="0">
                <a:solidFill>
                  <a:srgbClr val="F9EEE7"/>
                </a:solidFill>
                <a:latin typeface="Quattrocento" pitchFamily="34" charset="0"/>
                <a:ea typeface="Quattrocento" pitchFamily="34" charset="-122"/>
                <a:cs typeface="Quattrocento" pitchFamily="34" charset="-120"/>
              </a:rPr>
              <a:t>Sustainable Peace</a:t>
            </a:r>
            <a:endParaRPr lang="en-US" sz="1200" dirty="0"/>
          </a:p>
        </p:txBody>
      </p:sp>
      <p:sp>
        <p:nvSpPr>
          <p:cNvPr id="26" name="Shape 10"/>
          <p:cNvSpPr/>
          <p:nvPr/>
        </p:nvSpPr>
        <p:spPr>
          <a:xfrm>
            <a:off x="609362" y="7044452"/>
            <a:ext cx="198001" cy="198001"/>
          </a:xfrm>
          <a:prstGeom prst="roundRect">
            <a:avLst>
              <a:gd name="adj" fmla="val 7502"/>
            </a:avLst>
          </a:prstGeom>
          <a:solidFill>
            <a:srgbClr val="315251"/>
          </a:solidFill>
          <a:ln/>
        </p:spPr>
        <p:txBody>
          <a:bodyPr/>
          <a:lstStyle/>
          <a:p>
            <a:endParaRPr lang="en-US"/>
          </a:p>
        </p:txBody>
      </p:sp>
      <p:pic>
        <p:nvPicPr>
          <p:cNvPr id="27" name="Image 14" descr="preencoded.png"/>
          <p:cNvPicPr>
            <a:picLocks noChangeAspect="1"/>
          </p:cNvPicPr>
          <p:nvPr/>
        </p:nvPicPr>
        <p:blipFill>
          <a:blip r:embed="rId7"/>
          <a:stretch>
            <a:fillRect/>
          </a:stretch>
        </p:blipFill>
        <p:spPr>
          <a:xfrm>
            <a:off x="650081" y="7085112"/>
            <a:ext cx="116443" cy="116443"/>
          </a:xfrm>
          <a:prstGeom prst="rect">
            <a:avLst/>
          </a:prstGeom>
        </p:spPr>
      </p:pic>
      <p:sp>
        <p:nvSpPr>
          <p:cNvPr id="28" name="Text 11"/>
          <p:cNvSpPr/>
          <p:nvPr/>
        </p:nvSpPr>
        <p:spPr>
          <a:xfrm>
            <a:off x="906304" y="7044452"/>
            <a:ext cx="1164908" cy="145494"/>
          </a:xfrm>
          <a:prstGeom prst="rect">
            <a:avLst/>
          </a:prstGeom>
          <a:noFill/>
          <a:ln/>
        </p:spPr>
        <p:txBody>
          <a:bodyPr wrap="none" lIns="0" tIns="0" rIns="0" bIns="0" rtlCol="0" anchor="t"/>
          <a:lstStyle/>
          <a:p>
            <a:pPr marL="0" indent="0" algn="l">
              <a:lnSpc>
                <a:spcPts val="1100"/>
              </a:lnSpc>
              <a:buNone/>
            </a:pPr>
            <a:r>
              <a:rPr lang="en-US" sz="1200" dirty="0">
                <a:solidFill>
                  <a:srgbClr val="F9EEE7"/>
                </a:solidFill>
                <a:latin typeface="Quattrocento" pitchFamily="34" charset="0"/>
                <a:ea typeface="Quattrocento" pitchFamily="34" charset="-122"/>
                <a:cs typeface="Quattrocento" pitchFamily="34" charset="-120"/>
              </a:rPr>
              <a:t>Food Sovereignty</a:t>
            </a:r>
            <a:endParaRPr lang="en-US" sz="1200" dirty="0"/>
          </a:p>
        </p:txBody>
      </p:sp>
      <p:pic>
        <p:nvPicPr>
          <p:cNvPr id="29" name="Image 15" descr="preencoded.png"/>
          <p:cNvPicPr>
            <a:picLocks noChangeAspect="1"/>
          </p:cNvPicPr>
          <p:nvPr/>
        </p:nvPicPr>
        <p:blipFill>
          <a:blip r:embed="rId8"/>
          <a:stretch>
            <a:fillRect/>
          </a:stretch>
        </p:blipFill>
        <p:spPr>
          <a:xfrm>
            <a:off x="9468058" y="2083981"/>
            <a:ext cx="3392805" cy="3392805"/>
          </a:xfrm>
          <a:prstGeom prst="rect">
            <a:avLst/>
          </a:prstGeom>
        </p:spPr>
      </p:pic>
      <p:sp>
        <p:nvSpPr>
          <p:cNvPr id="30" name="Text 12"/>
          <p:cNvSpPr/>
          <p:nvPr/>
        </p:nvSpPr>
        <p:spPr>
          <a:xfrm>
            <a:off x="1" y="2303832"/>
            <a:ext cx="8144540" cy="1150591"/>
          </a:xfrm>
          <a:prstGeom prst="rect">
            <a:avLst/>
          </a:prstGeom>
          <a:noFill/>
          <a:ln/>
        </p:spPr>
        <p:txBody>
          <a:bodyPr wrap="square" lIns="0" tIns="0" rIns="0" bIns="0" rtlCol="0" anchor="t"/>
          <a:lstStyle/>
          <a:p>
            <a:pPr marL="0" indent="0" algn="just">
              <a:lnSpc>
                <a:spcPct val="150000"/>
              </a:lnSpc>
              <a:buNone/>
            </a:pPr>
            <a:r>
              <a:rPr lang="en-US" sz="1600" dirty="0">
                <a:solidFill>
                  <a:srgbClr val="F9EEE7"/>
                </a:solidFill>
                <a:latin typeface="Quattrocento" pitchFamily="34" charset="0"/>
                <a:ea typeface="Quattrocento" pitchFamily="34" charset="-122"/>
                <a:cs typeface="Quattrocento" pitchFamily="34" charset="-120"/>
              </a:rPr>
              <a:t>Lessons from Ethiopia's experience hold significant value for other African countries, demonstrating the critical importance of building more resilient, self-reliant, and peace-supportive economies. The path forward requires acknowledging food security as fundamental infrastructure for both national development and continental stability.</a:t>
            </a:r>
            <a:endParaRPr lang="en-US" sz="1600" dirty="0"/>
          </a:p>
        </p:txBody>
      </p:sp>
      <p:sp>
        <p:nvSpPr>
          <p:cNvPr id="31" name="Text 13"/>
          <p:cNvSpPr/>
          <p:nvPr/>
        </p:nvSpPr>
        <p:spPr>
          <a:xfrm>
            <a:off x="9062244" y="7725510"/>
            <a:ext cx="5421987" cy="401955"/>
          </a:xfrm>
          <a:prstGeom prst="rect">
            <a:avLst/>
          </a:prstGeom>
          <a:noFill/>
          <a:ln/>
        </p:spPr>
        <p:txBody>
          <a:bodyPr wrap="none" lIns="0" tIns="0" rIns="0" bIns="0" rtlCol="0" anchor="t"/>
          <a:lstStyle/>
          <a:p>
            <a:pPr marL="0" indent="0" algn="ctr">
              <a:lnSpc>
                <a:spcPts val="3150"/>
              </a:lnSpc>
              <a:buNone/>
            </a:pPr>
            <a:r>
              <a:rPr lang="en-US" sz="2500" dirty="0">
                <a:solidFill>
                  <a:srgbClr val="FFD9BE"/>
                </a:solidFill>
                <a:latin typeface="Quattrocento" pitchFamily="34" charset="0"/>
              </a:rPr>
              <a:t>The End! Thank You</a:t>
            </a:r>
            <a:endParaRPr lang="en-US" sz="2500" dirty="0"/>
          </a:p>
        </p:txBody>
      </p:sp>
      <p:pic>
        <p:nvPicPr>
          <p:cNvPr id="4" name="Picture 3"/>
          <p:cNvPicPr>
            <a:picLocks noChangeAspect="1"/>
          </p:cNvPicPr>
          <p:nvPr/>
        </p:nvPicPr>
        <p:blipFill>
          <a:blip r:embed="rId9"/>
          <a:stretch>
            <a:fillRect/>
          </a:stretch>
        </p:blipFill>
        <p:spPr>
          <a:xfrm>
            <a:off x="146182" y="4405583"/>
            <a:ext cx="5773412" cy="6706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07839" y="708184"/>
            <a:ext cx="6053376" cy="564356"/>
          </a:xfrm>
          <a:prstGeom prst="rect">
            <a:avLst/>
          </a:prstGeom>
          <a:noFill/>
          <a:ln/>
        </p:spPr>
        <p:txBody>
          <a:bodyPr wrap="none" lIns="0" tIns="0" rIns="0" bIns="0" rtlCol="0" anchor="t"/>
          <a:lstStyle/>
          <a:p>
            <a:pPr marL="0" indent="0" algn="l">
              <a:lnSpc>
                <a:spcPts val="4400"/>
              </a:lnSpc>
              <a:buNone/>
            </a:pPr>
            <a:r>
              <a:rPr lang="en-US" sz="3550" dirty="0">
                <a:solidFill>
                  <a:srgbClr val="FFD9BE"/>
                </a:solidFill>
                <a:latin typeface="Quattrocento" pitchFamily="34" charset="0"/>
                <a:ea typeface="Quattrocento" pitchFamily="34" charset="-122"/>
                <a:cs typeface="Quattrocento" pitchFamily="34" charset="-120"/>
              </a:rPr>
              <a:t>Ethiopia: A Critical Case Study</a:t>
            </a:r>
            <a:endParaRPr lang="en-US" sz="3550" dirty="0"/>
          </a:p>
        </p:txBody>
      </p:sp>
      <p:sp>
        <p:nvSpPr>
          <p:cNvPr id="4" name="Shape 1"/>
          <p:cNvSpPr/>
          <p:nvPr/>
        </p:nvSpPr>
        <p:spPr>
          <a:xfrm>
            <a:off x="807839" y="1560314"/>
            <a:ext cx="3668197" cy="2009061"/>
          </a:xfrm>
          <a:prstGeom prst="roundRect">
            <a:avLst>
              <a:gd name="adj" fmla="val 1433"/>
            </a:avLst>
          </a:prstGeom>
          <a:solidFill>
            <a:srgbClr val="315251"/>
          </a:solidFill>
          <a:ln/>
        </p:spPr>
        <p:txBody>
          <a:bodyPr/>
          <a:lstStyle/>
          <a:p>
            <a:endParaRPr lang="en-US"/>
          </a:p>
        </p:txBody>
      </p:sp>
      <p:sp>
        <p:nvSpPr>
          <p:cNvPr id="5" name="Text 2"/>
          <p:cNvSpPr/>
          <p:nvPr/>
        </p:nvSpPr>
        <p:spPr>
          <a:xfrm>
            <a:off x="999649" y="1752124"/>
            <a:ext cx="2257306" cy="282178"/>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Economic Profile</a:t>
            </a:r>
            <a:endParaRPr lang="en-US" sz="1750" dirty="0"/>
          </a:p>
        </p:txBody>
      </p:sp>
      <p:sp>
        <p:nvSpPr>
          <p:cNvPr id="6" name="Text 3"/>
          <p:cNvSpPr/>
          <p:nvPr/>
        </p:nvSpPr>
        <p:spPr>
          <a:xfrm>
            <a:off x="999649" y="2149316"/>
            <a:ext cx="3284577" cy="1228249"/>
          </a:xfrm>
          <a:prstGeom prst="rect">
            <a:avLst/>
          </a:prstGeom>
          <a:noFill/>
          <a:ln/>
        </p:spPr>
        <p:txBody>
          <a:bodyPr wrap="square" lIns="0" tIns="0" rIns="0" bIns="0" rtlCol="0" anchor="t"/>
          <a:lstStyle/>
          <a:p>
            <a:pPr>
              <a:lnSpc>
                <a:spcPts val="2400"/>
              </a:lnSpc>
            </a:pPr>
            <a:r>
              <a:rPr lang="en-US" sz="1500" dirty="0">
                <a:solidFill>
                  <a:srgbClr val="F9EEE7"/>
                </a:solidFill>
                <a:latin typeface="Quattrocento" pitchFamily="34" charset="0"/>
                <a:ea typeface="Quattrocento" pitchFamily="34" charset="-122"/>
                <a:cs typeface="Quattrocento" pitchFamily="34" charset="-120"/>
              </a:rPr>
              <a:t>GDP: ~$156 billion (2023) (World Bank, 2024), </a:t>
            </a:r>
          </a:p>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Population: &gt;120 million</a:t>
            </a:r>
          </a:p>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Second-most populous African nation</a:t>
            </a:r>
            <a:endParaRPr lang="en-US" sz="1500" dirty="0"/>
          </a:p>
        </p:txBody>
      </p:sp>
      <p:sp>
        <p:nvSpPr>
          <p:cNvPr id="7" name="Shape 4"/>
          <p:cNvSpPr/>
          <p:nvPr/>
        </p:nvSpPr>
        <p:spPr>
          <a:xfrm>
            <a:off x="4667845" y="1560314"/>
            <a:ext cx="3668316" cy="2009061"/>
          </a:xfrm>
          <a:prstGeom prst="roundRect">
            <a:avLst>
              <a:gd name="adj" fmla="val 1433"/>
            </a:avLst>
          </a:prstGeom>
          <a:solidFill>
            <a:srgbClr val="315251"/>
          </a:solidFill>
          <a:ln/>
        </p:spPr>
        <p:txBody>
          <a:bodyPr/>
          <a:lstStyle/>
          <a:p>
            <a:endParaRPr lang="en-US"/>
          </a:p>
        </p:txBody>
      </p:sp>
      <p:sp>
        <p:nvSpPr>
          <p:cNvPr id="8" name="Text 5"/>
          <p:cNvSpPr/>
          <p:nvPr/>
        </p:nvSpPr>
        <p:spPr>
          <a:xfrm>
            <a:off x="4859655" y="1752124"/>
            <a:ext cx="2490549" cy="282178"/>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Agricultural Significance</a:t>
            </a:r>
            <a:endParaRPr lang="en-US" sz="1750" dirty="0"/>
          </a:p>
        </p:txBody>
      </p:sp>
      <p:sp>
        <p:nvSpPr>
          <p:cNvPr id="9" name="Text 6"/>
          <p:cNvSpPr/>
          <p:nvPr/>
        </p:nvSpPr>
        <p:spPr>
          <a:xfrm>
            <a:off x="4859655" y="2149316"/>
            <a:ext cx="3284696" cy="122824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One of Africa's most agriculturally important economies80% of population dependent on agriculture</a:t>
            </a:r>
            <a:endParaRPr lang="en-US" sz="1500" dirty="0"/>
          </a:p>
        </p:txBody>
      </p:sp>
      <p:sp>
        <p:nvSpPr>
          <p:cNvPr id="10" name="Shape 7"/>
          <p:cNvSpPr/>
          <p:nvPr/>
        </p:nvSpPr>
        <p:spPr>
          <a:xfrm>
            <a:off x="807839" y="3761184"/>
            <a:ext cx="7528322" cy="1701998"/>
          </a:xfrm>
          <a:prstGeom prst="roundRect">
            <a:avLst>
              <a:gd name="adj" fmla="val 1691"/>
            </a:avLst>
          </a:prstGeom>
          <a:solidFill>
            <a:srgbClr val="315251"/>
          </a:solidFill>
          <a:ln/>
        </p:spPr>
        <p:txBody>
          <a:bodyPr/>
          <a:lstStyle/>
          <a:p>
            <a:endParaRPr lang="en-US"/>
          </a:p>
        </p:txBody>
      </p:sp>
      <p:sp>
        <p:nvSpPr>
          <p:cNvPr id="11" name="Text 8"/>
          <p:cNvSpPr/>
          <p:nvPr/>
        </p:nvSpPr>
        <p:spPr>
          <a:xfrm>
            <a:off x="999649" y="3952994"/>
            <a:ext cx="2257306" cy="282178"/>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Vulnerability Factors</a:t>
            </a:r>
            <a:endParaRPr lang="en-US" sz="1750" dirty="0"/>
          </a:p>
        </p:txBody>
      </p:sp>
      <p:sp>
        <p:nvSpPr>
          <p:cNvPr id="12" name="Text 9"/>
          <p:cNvSpPr/>
          <p:nvPr/>
        </p:nvSpPr>
        <p:spPr>
          <a:xfrm>
            <a:off x="999649" y="4350187"/>
            <a:ext cx="7144703" cy="921187"/>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Prolonged internal conflictClimate-driven droughtHeavy wheat import dependence</a:t>
            </a:r>
            <a:endParaRPr lang="en-US" sz="1500" dirty="0"/>
          </a:p>
        </p:txBody>
      </p:sp>
      <p:sp>
        <p:nvSpPr>
          <p:cNvPr id="13" name="Text 10"/>
          <p:cNvSpPr/>
          <p:nvPr/>
        </p:nvSpPr>
        <p:spPr>
          <a:xfrm>
            <a:off x="807839" y="5679043"/>
            <a:ext cx="7528322" cy="1842373"/>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Ethiopia exemplifies the intersection of global market disruptions and domestic fragility. Despite growing research on the Russia-Ukraine war's impact on global food security, the specific lens of weaponized dependency and its effects on peacebuilding efforts remains critically understudied. This analysis draws from comprehensive secondary data including FAO, WFP, and AfDB reports to understand how international food dependencies contribute to national vulnerabilities during geopolitical crises.</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28556" y="569595"/>
            <a:ext cx="6374130" cy="396002"/>
          </a:xfrm>
          <a:prstGeom prst="rect">
            <a:avLst/>
          </a:prstGeom>
          <a:noFill/>
          <a:ln/>
        </p:spPr>
        <p:txBody>
          <a:bodyPr wrap="none" lIns="0" tIns="0" rIns="0" bIns="0" rtlCol="0" anchor="t"/>
          <a:lstStyle/>
          <a:p>
            <a:pPr marL="0" indent="0" algn="l">
              <a:lnSpc>
                <a:spcPts val="3100"/>
              </a:lnSpc>
              <a:buNone/>
            </a:pPr>
            <a:r>
              <a:rPr lang="en-US" sz="2450" dirty="0">
                <a:solidFill>
                  <a:srgbClr val="FFD9BE"/>
                </a:solidFill>
                <a:latin typeface="Quattrocento" pitchFamily="34" charset="0"/>
                <a:ea typeface="Quattrocento" pitchFamily="34" charset="-122"/>
                <a:cs typeface="Quattrocento" pitchFamily="34" charset="-120"/>
              </a:rPr>
              <a:t>Theoretical Framework: Dependency Theory</a:t>
            </a:r>
            <a:endParaRPr lang="en-US" sz="2450" dirty="0"/>
          </a:p>
        </p:txBody>
      </p:sp>
      <p:pic>
        <p:nvPicPr>
          <p:cNvPr id="3" name="Image 0" descr="preencoded.png"/>
          <p:cNvPicPr>
            <a:picLocks noChangeAspect="1"/>
          </p:cNvPicPr>
          <p:nvPr/>
        </p:nvPicPr>
        <p:blipFill>
          <a:blip r:embed="rId3"/>
          <a:stretch>
            <a:fillRect/>
          </a:stretch>
        </p:blipFill>
        <p:spPr>
          <a:xfrm>
            <a:off x="3098840" y="1234797"/>
            <a:ext cx="8432602" cy="4378404"/>
          </a:xfrm>
          <a:prstGeom prst="rect">
            <a:avLst/>
          </a:prstGeom>
        </p:spPr>
      </p:pic>
      <p:sp>
        <p:nvSpPr>
          <p:cNvPr id="4" name="Text 1"/>
          <p:cNvSpPr/>
          <p:nvPr/>
        </p:nvSpPr>
        <p:spPr>
          <a:xfrm>
            <a:off x="6786431" y="2978634"/>
            <a:ext cx="1040574" cy="880846"/>
          </a:xfrm>
          <a:prstGeom prst="rect">
            <a:avLst/>
          </a:prstGeom>
          <a:noFill/>
          <a:ln/>
        </p:spPr>
        <p:txBody>
          <a:bodyPr wrap="square" lIns="0" tIns="0" rIns="0" bIns="0" rtlCol="0" anchor="t"/>
          <a:lstStyle/>
          <a:p>
            <a:pPr marL="0" indent="0" algn="ctr">
              <a:lnSpc>
                <a:spcPts val="1550"/>
              </a:lnSpc>
              <a:buNone/>
            </a:pPr>
            <a:r>
              <a:rPr lang="en-US" sz="1250" dirty="0">
                <a:solidFill>
                  <a:srgbClr val="000000"/>
                </a:solidFill>
                <a:latin typeface="Quattrocento" pitchFamily="34" charset="0"/>
                <a:ea typeface="Quattrocento" pitchFamily="34" charset="-122"/>
                <a:cs typeface="Quattrocento" pitchFamily="34" charset="-120"/>
              </a:rPr>
              <a:t>Core–Periphery Resource Dynamics</a:t>
            </a:r>
            <a:endParaRPr lang="en-US" sz="1250" dirty="0"/>
          </a:p>
        </p:txBody>
      </p:sp>
      <p:pic>
        <p:nvPicPr>
          <p:cNvPr id="5" name="Image 1" descr="preencoded.png"/>
          <p:cNvPicPr>
            <a:picLocks noChangeAspect="1"/>
          </p:cNvPicPr>
          <p:nvPr/>
        </p:nvPicPr>
        <p:blipFill>
          <a:blip r:embed="rId4"/>
          <a:stretch>
            <a:fillRect/>
          </a:stretch>
        </p:blipFill>
        <p:spPr>
          <a:xfrm>
            <a:off x="6189922" y="2395912"/>
            <a:ext cx="211757" cy="211757"/>
          </a:xfrm>
          <a:prstGeom prst="rect">
            <a:avLst/>
          </a:prstGeom>
        </p:spPr>
      </p:pic>
      <p:sp>
        <p:nvSpPr>
          <p:cNvPr id="6" name="Text 2"/>
          <p:cNvSpPr/>
          <p:nvPr/>
        </p:nvSpPr>
        <p:spPr>
          <a:xfrm>
            <a:off x="3298426" y="2138369"/>
            <a:ext cx="1762733" cy="220212"/>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Peripheral States</a:t>
            </a:r>
            <a:endParaRPr lang="en-US" sz="1250" dirty="0"/>
          </a:p>
        </p:txBody>
      </p:sp>
      <p:sp>
        <p:nvSpPr>
          <p:cNvPr id="7" name="Text 3"/>
          <p:cNvSpPr/>
          <p:nvPr/>
        </p:nvSpPr>
        <p:spPr>
          <a:xfrm>
            <a:off x="3298426" y="2425178"/>
            <a:ext cx="1823086" cy="374607"/>
          </a:xfrm>
          <a:prstGeom prst="rect">
            <a:avLst/>
          </a:prstGeom>
          <a:noFill/>
          <a:ln/>
        </p:spPr>
        <p:txBody>
          <a:bodyPr wrap="square" lIns="0" tIns="0" rIns="0" bIns="0" rtlCol="0" anchor="t"/>
          <a:lstStyle/>
          <a:p>
            <a:pPr marL="0" indent="0" algn="l">
              <a:lnSpc>
                <a:spcPts val="1350"/>
              </a:lnSpc>
              <a:buNone/>
            </a:pPr>
            <a:r>
              <a:rPr lang="en-US" sz="1050" dirty="0">
                <a:solidFill>
                  <a:srgbClr val="F9EEE7"/>
                </a:solidFill>
                <a:latin typeface="Quattrocento" pitchFamily="34" charset="0"/>
                <a:ea typeface="Quattrocento" pitchFamily="34" charset="-122"/>
                <a:cs typeface="Quattrocento" pitchFamily="34" charset="-120"/>
              </a:rPr>
              <a:t>Export raw agricultural inputs and labor</a:t>
            </a:r>
            <a:endParaRPr lang="en-US" sz="1050" dirty="0"/>
          </a:p>
        </p:txBody>
      </p:sp>
      <p:sp>
        <p:nvSpPr>
          <p:cNvPr id="8" name="Text 4"/>
          <p:cNvSpPr/>
          <p:nvPr/>
        </p:nvSpPr>
        <p:spPr>
          <a:xfrm>
            <a:off x="9508573" y="2138369"/>
            <a:ext cx="1762733" cy="220212"/>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Resource Flow</a:t>
            </a:r>
            <a:endParaRPr lang="en-US" sz="1250" dirty="0"/>
          </a:p>
        </p:txBody>
      </p:sp>
      <p:sp>
        <p:nvSpPr>
          <p:cNvPr id="9" name="Text 5"/>
          <p:cNvSpPr/>
          <p:nvPr/>
        </p:nvSpPr>
        <p:spPr>
          <a:xfrm>
            <a:off x="9508573" y="2425178"/>
            <a:ext cx="1823087" cy="374607"/>
          </a:xfrm>
          <a:prstGeom prst="rect">
            <a:avLst/>
          </a:prstGeom>
          <a:noFill/>
          <a:ln/>
        </p:spPr>
        <p:txBody>
          <a:bodyPr wrap="square" lIns="0" tIns="0" rIns="0" bIns="0" rtlCol="0" anchor="t"/>
          <a:lstStyle/>
          <a:p>
            <a:pPr marL="0" indent="0" algn="l">
              <a:lnSpc>
                <a:spcPts val="1350"/>
              </a:lnSpc>
              <a:buNone/>
            </a:pPr>
            <a:r>
              <a:rPr lang="en-US" sz="1050" dirty="0">
                <a:solidFill>
                  <a:srgbClr val="F9EEE7"/>
                </a:solidFill>
                <a:latin typeface="Quattrocento" pitchFamily="34" charset="0"/>
                <a:ea typeface="Quattrocento" pitchFamily="34" charset="-122"/>
                <a:cs typeface="Quattrocento" pitchFamily="34" charset="-120"/>
              </a:rPr>
              <a:t>Capital and commodities move to core economies</a:t>
            </a:r>
            <a:endParaRPr lang="en-US" sz="1050" dirty="0"/>
          </a:p>
        </p:txBody>
      </p:sp>
      <p:pic>
        <p:nvPicPr>
          <p:cNvPr id="10" name="Image 2" descr="preencoded.png"/>
          <p:cNvPicPr>
            <a:picLocks noChangeAspect="1"/>
          </p:cNvPicPr>
          <p:nvPr/>
        </p:nvPicPr>
        <p:blipFill>
          <a:blip r:embed="rId5"/>
          <a:stretch>
            <a:fillRect/>
          </a:stretch>
        </p:blipFill>
        <p:spPr>
          <a:xfrm>
            <a:off x="8204474" y="1946384"/>
            <a:ext cx="211756" cy="211757"/>
          </a:xfrm>
          <a:prstGeom prst="rect">
            <a:avLst/>
          </a:prstGeom>
        </p:spPr>
      </p:pic>
      <p:pic>
        <p:nvPicPr>
          <p:cNvPr id="11" name="Image 3" descr="preencoded.png"/>
          <p:cNvPicPr>
            <a:picLocks noChangeAspect="1"/>
          </p:cNvPicPr>
          <p:nvPr/>
        </p:nvPicPr>
        <p:blipFill>
          <a:blip r:embed="rId6"/>
          <a:stretch>
            <a:fillRect/>
          </a:stretch>
        </p:blipFill>
        <p:spPr>
          <a:xfrm>
            <a:off x="5798666" y="4210673"/>
            <a:ext cx="211757" cy="211757"/>
          </a:xfrm>
          <a:prstGeom prst="rect">
            <a:avLst/>
          </a:prstGeom>
        </p:spPr>
      </p:pic>
      <p:sp>
        <p:nvSpPr>
          <p:cNvPr id="12" name="Text 6"/>
          <p:cNvSpPr/>
          <p:nvPr/>
        </p:nvSpPr>
        <p:spPr>
          <a:xfrm>
            <a:off x="3298426" y="4086325"/>
            <a:ext cx="1762733" cy="220211"/>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Core States</a:t>
            </a:r>
            <a:endParaRPr lang="en-US" sz="1250" dirty="0"/>
          </a:p>
        </p:txBody>
      </p:sp>
      <p:sp>
        <p:nvSpPr>
          <p:cNvPr id="13" name="Text 7"/>
          <p:cNvSpPr/>
          <p:nvPr/>
        </p:nvSpPr>
        <p:spPr>
          <a:xfrm>
            <a:off x="3298426" y="4373133"/>
            <a:ext cx="1823086" cy="374607"/>
          </a:xfrm>
          <a:prstGeom prst="rect">
            <a:avLst/>
          </a:prstGeom>
          <a:noFill/>
          <a:ln/>
        </p:spPr>
        <p:txBody>
          <a:bodyPr wrap="square" lIns="0" tIns="0" rIns="0" bIns="0" rtlCol="0" anchor="t"/>
          <a:lstStyle/>
          <a:p>
            <a:pPr marL="0" indent="0" algn="l">
              <a:lnSpc>
                <a:spcPts val="1350"/>
              </a:lnSpc>
              <a:buNone/>
            </a:pPr>
            <a:r>
              <a:rPr lang="en-US" sz="1050" dirty="0">
                <a:solidFill>
                  <a:srgbClr val="F9EEE7"/>
                </a:solidFill>
                <a:latin typeface="Quattrocento" pitchFamily="34" charset="0"/>
                <a:ea typeface="Quattrocento" pitchFamily="34" charset="-122"/>
                <a:cs typeface="Quattrocento" pitchFamily="34" charset="-120"/>
              </a:rPr>
              <a:t>Accumulate wealth in Russia and Ukraine</a:t>
            </a:r>
            <a:endParaRPr lang="en-US" sz="1050" dirty="0"/>
          </a:p>
        </p:txBody>
      </p:sp>
      <p:sp>
        <p:nvSpPr>
          <p:cNvPr id="14" name="Text 8"/>
          <p:cNvSpPr/>
          <p:nvPr/>
        </p:nvSpPr>
        <p:spPr>
          <a:xfrm>
            <a:off x="9508573" y="4086325"/>
            <a:ext cx="1770538" cy="220211"/>
          </a:xfrm>
          <a:prstGeom prst="rect">
            <a:avLst/>
          </a:prstGeom>
          <a:noFill/>
          <a:ln/>
        </p:spPr>
        <p:txBody>
          <a:bodyPr wrap="none" lIns="0" tIns="0" rIns="0" bIns="0" rtlCol="0" anchor="t"/>
          <a:lstStyle/>
          <a:p>
            <a:pPr marL="0" indent="0" algn="l">
              <a:lnSpc>
                <a:spcPts val="1550"/>
              </a:lnSpc>
              <a:buNone/>
            </a:pPr>
            <a:r>
              <a:rPr lang="en-US" sz="1250" dirty="0">
                <a:solidFill>
                  <a:srgbClr val="F9EEE7"/>
                </a:solidFill>
                <a:latin typeface="Quattrocento" pitchFamily="34" charset="0"/>
                <a:ea typeface="Quattrocento" pitchFamily="34" charset="-122"/>
                <a:cs typeface="Quattrocento" pitchFamily="34" charset="-120"/>
              </a:rPr>
              <a:t>Systemic Vulnerability</a:t>
            </a:r>
            <a:endParaRPr lang="en-US" sz="1250" dirty="0"/>
          </a:p>
        </p:txBody>
      </p:sp>
      <p:sp>
        <p:nvSpPr>
          <p:cNvPr id="15" name="Text 9"/>
          <p:cNvSpPr/>
          <p:nvPr/>
        </p:nvSpPr>
        <p:spPr>
          <a:xfrm>
            <a:off x="9508573" y="4373133"/>
            <a:ext cx="1823087" cy="374607"/>
          </a:xfrm>
          <a:prstGeom prst="rect">
            <a:avLst/>
          </a:prstGeom>
          <a:noFill/>
          <a:ln/>
        </p:spPr>
        <p:txBody>
          <a:bodyPr wrap="square" lIns="0" tIns="0" rIns="0" bIns="0" rtlCol="0" anchor="t"/>
          <a:lstStyle/>
          <a:p>
            <a:pPr marL="0" indent="0" algn="l">
              <a:lnSpc>
                <a:spcPts val="1350"/>
              </a:lnSpc>
              <a:buNone/>
            </a:pPr>
            <a:r>
              <a:rPr lang="en-US" sz="1050" dirty="0">
                <a:solidFill>
                  <a:srgbClr val="F9EEE7"/>
                </a:solidFill>
                <a:latin typeface="Quattrocento" pitchFamily="34" charset="0"/>
                <a:ea typeface="Quattrocento" pitchFamily="34" charset="-122"/>
                <a:cs typeface="Quattrocento" pitchFamily="34" charset="-120"/>
              </a:rPr>
              <a:t>Local food insecurity and dependency rise</a:t>
            </a:r>
            <a:endParaRPr lang="en-US" sz="1050" dirty="0"/>
          </a:p>
        </p:txBody>
      </p:sp>
      <p:pic>
        <p:nvPicPr>
          <p:cNvPr id="16" name="Image 4" descr="preencoded.png"/>
          <p:cNvPicPr>
            <a:picLocks noChangeAspect="1"/>
          </p:cNvPicPr>
          <p:nvPr/>
        </p:nvPicPr>
        <p:blipFill>
          <a:blip r:embed="rId7"/>
          <a:stretch>
            <a:fillRect/>
          </a:stretch>
        </p:blipFill>
        <p:spPr>
          <a:xfrm>
            <a:off x="8412589" y="4901615"/>
            <a:ext cx="211757" cy="211756"/>
          </a:xfrm>
          <a:prstGeom prst="rect">
            <a:avLst/>
          </a:prstGeom>
        </p:spPr>
      </p:pic>
      <p:sp>
        <p:nvSpPr>
          <p:cNvPr id="17" name="Text 10"/>
          <p:cNvSpPr/>
          <p:nvPr/>
        </p:nvSpPr>
        <p:spPr>
          <a:xfrm>
            <a:off x="828556" y="5764649"/>
            <a:ext cx="12973288" cy="430768"/>
          </a:xfrm>
          <a:prstGeom prst="rect">
            <a:avLst/>
          </a:prstGeom>
          <a:noFill/>
          <a:ln/>
        </p:spPr>
        <p:txBody>
          <a:bodyPr wrap="square" lIns="0" tIns="0" rIns="0" bIns="0" rtlCol="0" anchor="t"/>
          <a:lstStyle/>
          <a:p>
            <a:pPr marL="0" indent="0" algn="l">
              <a:lnSpc>
                <a:spcPts val="1650"/>
              </a:lnSpc>
              <a:buNone/>
            </a:pPr>
            <a:r>
              <a:rPr lang="en-US" sz="1050" dirty="0">
                <a:solidFill>
                  <a:srgbClr val="F9EEE7"/>
                </a:solidFill>
                <a:latin typeface="Quattrocento" pitchFamily="34" charset="0"/>
                <a:ea typeface="Quattrocento" pitchFamily="34" charset="-122"/>
                <a:cs typeface="Quattrocento" pitchFamily="34" charset="-120"/>
              </a:rPr>
              <a:t>This study's theoretical foundation rests on Dependency Theory, which provides a robust framework for understanding the structural vulnerabilities of peripheral economies within the global system. The theory demonstrates how resources flow from periphery states to enrich core states, perpetuating underdevelopment and maintaining asymmetrical power relations.</a:t>
            </a:r>
            <a:endParaRPr lang="en-US" sz="1050" dirty="0"/>
          </a:p>
        </p:txBody>
      </p:sp>
      <p:sp>
        <p:nvSpPr>
          <p:cNvPr id="18" name="Shape 11"/>
          <p:cNvSpPr/>
          <p:nvPr/>
        </p:nvSpPr>
        <p:spPr>
          <a:xfrm>
            <a:off x="828556" y="6346865"/>
            <a:ext cx="12973288" cy="787241"/>
          </a:xfrm>
          <a:prstGeom prst="roundRect">
            <a:avLst>
              <a:gd name="adj" fmla="val 2566"/>
            </a:avLst>
          </a:prstGeom>
          <a:solidFill>
            <a:srgbClr val="9FA582"/>
          </a:solidFill>
          <a:ln/>
        </p:spPr>
        <p:txBody>
          <a:bodyPr/>
          <a:lstStyle/>
          <a:p>
            <a:endParaRPr lang="en-US"/>
          </a:p>
        </p:txBody>
      </p:sp>
      <p:pic>
        <p:nvPicPr>
          <p:cNvPr id="19" name="Image 5" descr="preencoded.png"/>
          <p:cNvPicPr>
            <a:picLocks noChangeAspect="1"/>
          </p:cNvPicPr>
          <p:nvPr/>
        </p:nvPicPr>
        <p:blipFill>
          <a:blip r:embed="rId8"/>
          <a:stretch>
            <a:fillRect/>
          </a:stretch>
        </p:blipFill>
        <p:spPr>
          <a:xfrm>
            <a:off x="963097" y="6542008"/>
            <a:ext cx="168235" cy="134541"/>
          </a:xfrm>
          <a:prstGeom prst="rect">
            <a:avLst/>
          </a:prstGeom>
        </p:spPr>
      </p:pic>
      <p:sp>
        <p:nvSpPr>
          <p:cNvPr id="20" name="Text 12"/>
          <p:cNvSpPr/>
          <p:nvPr/>
        </p:nvSpPr>
        <p:spPr>
          <a:xfrm>
            <a:off x="1265873" y="6514981"/>
            <a:ext cx="12401431" cy="430768"/>
          </a:xfrm>
          <a:prstGeom prst="rect">
            <a:avLst/>
          </a:prstGeom>
          <a:noFill/>
          <a:ln/>
        </p:spPr>
        <p:txBody>
          <a:bodyPr wrap="square" lIns="0" tIns="0" rIns="0" bIns="0" rtlCol="0" anchor="t"/>
          <a:lstStyle/>
          <a:p>
            <a:pPr marL="0" indent="0" algn="l">
              <a:lnSpc>
                <a:spcPts val="1650"/>
              </a:lnSpc>
              <a:buNone/>
            </a:pPr>
            <a:r>
              <a:rPr lang="en-US" sz="1050" b="1" dirty="0">
                <a:solidFill>
                  <a:srgbClr val="000000"/>
                </a:solidFill>
                <a:latin typeface="Quattrocento" pitchFamily="34" charset="0"/>
                <a:ea typeface="Quattrocento" pitchFamily="34" charset="-122"/>
                <a:cs typeface="Quattrocento" pitchFamily="34" charset="-120"/>
              </a:rPr>
              <a:t>Weaponized Dependencies:</a:t>
            </a:r>
            <a:r>
              <a:rPr lang="en-US" sz="1050" dirty="0">
                <a:solidFill>
                  <a:srgbClr val="000000"/>
                </a:solidFill>
                <a:latin typeface="Quattrocento" pitchFamily="34" charset="0"/>
                <a:ea typeface="Quattrocento" pitchFamily="34" charset="-122"/>
                <a:cs typeface="Quattrocento" pitchFamily="34" charset="-120"/>
              </a:rPr>
              <a:t> Strategic reliance on external food supplies that leaves nations exposed to exploitation or unintended harm during geopolitical crises, threatening food sovereignty and policy autonomy.</a:t>
            </a:r>
            <a:endParaRPr lang="en-US" sz="1050" dirty="0"/>
          </a:p>
        </p:txBody>
      </p:sp>
      <p:sp>
        <p:nvSpPr>
          <p:cNvPr id="21" name="Text 13"/>
          <p:cNvSpPr/>
          <p:nvPr/>
        </p:nvSpPr>
        <p:spPr>
          <a:xfrm>
            <a:off x="828556" y="7285553"/>
            <a:ext cx="12973288" cy="430768"/>
          </a:xfrm>
          <a:prstGeom prst="rect">
            <a:avLst/>
          </a:prstGeom>
          <a:noFill/>
          <a:ln/>
        </p:spPr>
        <p:txBody>
          <a:bodyPr wrap="square" lIns="0" tIns="0" rIns="0" bIns="0" rtlCol="0" anchor="t"/>
          <a:lstStyle/>
          <a:p>
            <a:pPr marL="0" indent="0" algn="l">
              <a:lnSpc>
                <a:spcPts val="1650"/>
              </a:lnSpc>
              <a:buNone/>
            </a:pPr>
            <a:r>
              <a:rPr lang="en-US" sz="1050" dirty="0">
                <a:solidFill>
                  <a:srgbClr val="F9EEE7"/>
                </a:solidFill>
                <a:latin typeface="Quattrocento" pitchFamily="34" charset="0"/>
                <a:ea typeface="Quattrocento" pitchFamily="34" charset="-122"/>
                <a:cs typeface="Quattrocento" pitchFamily="34" charset="-120"/>
              </a:rPr>
              <a:t>In the modern global food system, this manifests as weaponized dependencies where strategic reliance on external food supplies exposes nations to exploitation during crises. Such dependencies erode food sovereignty, reduce policy autonomy, and exacerbate vulnerabilities that threaten economic stability and national security.</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579715"/>
            <a:ext cx="7029212" cy="431244"/>
          </a:xfrm>
          <a:prstGeom prst="rect">
            <a:avLst/>
          </a:prstGeom>
          <a:noFill/>
          <a:ln/>
        </p:spPr>
        <p:txBody>
          <a:bodyPr wrap="none" lIns="0" tIns="0" rIns="0" bIns="0" rtlCol="0" anchor="t"/>
          <a:lstStyle/>
          <a:p>
            <a:pPr marL="0" indent="0" algn="l">
              <a:lnSpc>
                <a:spcPts val="3350"/>
              </a:lnSpc>
              <a:buNone/>
            </a:pPr>
            <a:r>
              <a:rPr lang="en-US" sz="2700" dirty="0">
                <a:solidFill>
                  <a:srgbClr val="FFD9BE"/>
                </a:solidFill>
                <a:latin typeface="Quattrocento" pitchFamily="34" charset="0"/>
                <a:ea typeface="Quattrocento" pitchFamily="34" charset="-122"/>
                <a:cs typeface="Quattrocento" pitchFamily="34" charset="-120"/>
              </a:rPr>
              <a:t>Literature Review: Continental Vulnerabilities</a:t>
            </a:r>
            <a:endParaRPr lang="en-US" sz="2700" dirty="0"/>
          </a:p>
        </p:txBody>
      </p:sp>
      <p:pic>
        <p:nvPicPr>
          <p:cNvPr id="3" name="Image 0" descr="preencoded.png"/>
          <p:cNvPicPr>
            <a:picLocks noChangeAspect="1"/>
          </p:cNvPicPr>
          <p:nvPr/>
        </p:nvPicPr>
        <p:blipFill>
          <a:blip r:embed="rId3"/>
          <a:stretch>
            <a:fillRect/>
          </a:stretch>
        </p:blipFill>
        <p:spPr>
          <a:xfrm>
            <a:off x="837724" y="1304092"/>
            <a:ext cx="9068395" cy="5078254"/>
          </a:xfrm>
          <a:prstGeom prst="rect">
            <a:avLst/>
          </a:prstGeom>
        </p:spPr>
      </p:pic>
      <p:sp>
        <p:nvSpPr>
          <p:cNvPr id="4" name="Text 1"/>
          <p:cNvSpPr/>
          <p:nvPr/>
        </p:nvSpPr>
        <p:spPr>
          <a:xfrm>
            <a:off x="837724" y="6547247"/>
            <a:ext cx="12954952" cy="468868"/>
          </a:xfrm>
          <a:prstGeom prst="rect">
            <a:avLst/>
          </a:prstGeom>
          <a:noFill/>
          <a:ln/>
        </p:spPr>
        <p:txBody>
          <a:bodyPr wrap="square" lIns="0" tIns="0" rIns="0" bIns="0" rtlCol="0" anchor="t"/>
          <a:lstStyle/>
          <a:p>
            <a:pPr marL="0" indent="0" algn="l">
              <a:lnSpc>
                <a:spcPts val="1800"/>
              </a:lnSpc>
              <a:buNone/>
            </a:pPr>
            <a:r>
              <a:rPr lang="en-US" sz="1150" dirty="0">
                <a:solidFill>
                  <a:srgbClr val="F9EEE7"/>
                </a:solidFill>
                <a:latin typeface="Quattrocento" pitchFamily="34" charset="0"/>
                <a:ea typeface="Quattrocento" pitchFamily="34" charset="-122"/>
                <a:cs typeface="Quattrocento" pitchFamily="34" charset="-120"/>
              </a:rPr>
              <a:t>Comparative research across Middle Eastern, North African, and sub-Saharan African states reveals widespread vulnerabilities among import-dependent nations. Before the war's outbreak, fifteen African countries imported more than half their wheat from Russia and Ukraine, with countries like Eritrea, Sudan, and Djibouti exceeding 70 percent dependency levels.</a:t>
            </a:r>
            <a:endParaRPr lang="en-US" sz="1150" dirty="0"/>
          </a:p>
        </p:txBody>
      </p:sp>
      <p:sp>
        <p:nvSpPr>
          <p:cNvPr id="5" name="Text 2"/>
          <p:cNvSpPr/>
          <p:nvPr/>
        </p:nvSpPr>
        <p:spPr>
          <a:xfrm>
            <a:off x="837724" y="7181017"/>
            <a:ext cx="12954952" cy="468868"/>
          </a:xfrm>
          <a:prstGeom prst="rect">
            <a:avLst/>
          </a:prstGeom>
          <a:noFill/>
          <a:ln/>
        </p:spPr>
        <p:txBody>
          <a:bodyPr wrap="square" lIns="0" tIns="0" rIns="0" bIns="0" rtlCol="0" anchor="t"/>
          <a:lstStyle/>
          <a:p>
            <a:pPr marL="0" indent="0" algn="l">
              <a:lnSpc>
                <a:spcPts val="1800"/>
              </a:lnSpc>
              <a:buNone/>
            </a:pPr>
            <a:r>
              <a:rPr lang="en-US" sz="1150" dirty="0">
                <a:solidFill>
                  <a:srgbClr val="F9EEE7"/>
                </a:solidFill>
                <a:latin typeface="Quattrocento" pitchFamily="34" charset="0"/>
                <a:ea typeface="Quattrocento" pitchFamily="34" charset="-122"/>
                <a:cs typeface="Quattrocento" pitchFamily="34" charset="-120"/>
              </a:rPr>
              <a:t>Case studies demonstrate that conflict-driven fertilizer price increases led to declining agricultural productivity throughout North Africa. This evidence underscores the urgent need to re-evaluate Africa's structural dependencies in agricultural trade and explore measures to enhance resilience against conflict-induced volatility.</a:t>
            </a:r>
            <a:endParaRPr lang="en-US" sz="11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176457"/>
            <a:ext cx="5995511" cy="615910"/>
          </a:xfrm>
          <a:prstGeom prst="rect">
            <a:avLst/>
          </a:prstGeom>
          <a:noFill/>
          <a:ln/>
        </p:spPr>
        <p:txBody>
          <a:bodyPr wrap="non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Climate as a Risk Multiplier</a:t>
            </a:r>
            <a:endParaRPr lang="en-US" sz="3850" dirty="0"/>
          </a:p>
        </p:txBody>
      </p:sp>
      <p:pic>
        <p:nvPicPr>
          <p:cNvPr id="3" name="Image 0" descr="preencoded.png"/>
          <p:cNvPicPr>
            <a:picLocks noChangeAspect="1"/>
          </p:cNvPicPr>
          <p:nvPr/>
        </p:nvPicPr>
        <p:blipFill>
          <a:blip r:embed="rId3"/>
          <a:stretch>
            <a:fillRect/>
          </a:stretch>
        </p:blipFill>
        <p:spPr>
          <a:xfrm>
            <a:off x="837724" y="2211229"/>
            <a:ext cx="4318278" cy="837724"/>
          </a:xfrm>
          <a:prstGeom prst="rect">
            <a:avLst/>
          </a:prstGeom>
        </p:spPr>
      </p:pic>
      <p:sp>
        <p:nvSpPr>
          <p:cNvPr id="4" name="Text 1"/>
          <p:cNvSpPr/>
          <p:nvPr/>
        </p:nvSpPr>
        <p:spPr>
          <a:xfrm>
            <a:off x="1047155" y="325838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Climate Variability</a:t>
            </a:r>
            <a:endParaRPr lang="en-US" sz="1900" dirty="0"/>
          </a:p>
        </p:txBody>
      </p:sp>
      <p:sp>
        <p:nvSpPr>
          <p:cNvPr id="5" name="Text 2"/>
          <p:cNvSpPr/>
          <p:nvPr/>
        </p:nvSpPr>
        <p:spPr>
          <a:xfrm>
            <a:off x="1047155" y="3692009"/>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Frequent droughts, heat extremes, erratic rainfall, and flooding across Africa</a:t>
            </a:r>
            <a:endParaRPr lang="en-US" sz="1600" dirty="0"/>
          </a:p>
        </p:txBody>
      </p:sp>
      <p:pic>
        <p:nvPicPr>
          <p:cNvPr id="6" name="Image 1" descr="preencoded.png"/>
          <p:cNvPicPr>
            <a:picLocks noChangeAspect="1"/>
          </p:cNvPicPr>
          <p:nvPr/>
        </p:nvPicPr>
        <p:blipFill>
          <a:blip r:embed="rId4"/>
          <a:stretch>
            <a:fillRect/>
          </a:stretch>
        </p:blipFill>
        <p:spPr>
          <a:xfrm>
            <a:off x="5156002" y="2211229"/>
            <a:ext cx="4318278" cy="837724"/>
          </a:xfrm>
          <a:prstGeom prst="rect">
            <a:avLst/>
          </a:prstGeom>
        </p:spPr>
      </p:pic>
      <p:sp>
        <p:nvSpPr>
          <p:cNvPr id="7" name="Text 3"/>
          <p:cNvSpPr/>
          <p:nvPr/>
        </p:nvSpPr>
        <p:spPr>
          <a:xfrm>
            <a:off x="5365433" y="3258383"/>
            <a:ext cx="2792135"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Agricultural Vulnerability</a:t>
            </a:r>
            <a:endParaRPr lang="en-US" sz="1900" dirty="0"/>
          </a:p>
        </p:txBody>
      </p:sp>
      <p:sp>
        <p:nvSpPr>
          <p:cNvPr id="8" name="Text 4"/>
          <p:cNvSpPr/>
          <p:nvPr/>
        </p:nvSpPr>
        <p:spPr>
          <a:xfrm>
            <a:off x="5365433" y="3692009"/>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Heightened pre-existing vulnerabilities in climate-sensitive agrarian economies</a:t>
            </a:r>
            <a:endParaRPr lang="en-US" sz="1600" dirty="0"/>
          </a:p>
        </p:txBody>
      </p:sp>
      <p:pic>
        <p:nvPicPr>
          <p:cNvPr id="9" name="Image 2" descr="preencoded.png"/>
          <p:cNvPicPr>
            <a:picLocks noChangeAspect="1"/>
          </p:cNvPicPr>
          <p:nvPr/>
        </p:nvPicPr>
        <p:blipFill>
          <a:blip r:embed="rId5"/>
          <a:stretch>
            <a:fillRect/>
          </a:stretch>
        </p:blipFill>
        <p:spPr>
          <a:xfrm>
            <a:off x="9474279" y="2211229"/>
            <a:ext cx="4318278" cy="837724"/>
          </a:xfrm>
          <a:prstGeom prst="rect">
            <a:avLst/>
          </a:prstGeom>
        </p:spPr>
      </p:pic>
      <p:sp>
        <p:nvSpPr>
          <p:cNvPr id="10" name="Text 5"/>
          <p:cNvSpPr/>
          <p:nvPr/>
        </p:nvSpPr>
        <p:spPr>
          <a:xfrm>
            <a:off x="9683710" y="325838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Conflict Escalation</a:t>
            </a:r>
            <a:endParaRPr lang="en-US" sz="1900" dirty="0"/>
          </a:p>
        </p:txBody>
      </p:sp>
      <p:sp>
        <p:nvSpPr>
          <p:cNvPr id="11" name="Text 6"/>
          <p:cNvSpPr/>
          <p:nvPr/>
        </p:nvSpPr>
        <p:spPr>
          <a:xfrm>
            <a:off x="9683710" y="3692009"/>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Increased food insecurity and conflict risks, particularly in fragile contexts</a:t>
            </a:r>
            <a:endParaRPr lang="en-US" sz="1600" dirty="0"/>
          </a:p>
        </p:txBody>
      </p:sp>
      <p:sp>
        <p:nvSpPr>
          <p:cNvPr id="12" name="Text 7"/>
          <p:cNvSpPr/>
          <p:nvPr/>
        </p:nvSpPr>
        <p:spPr>
          <a:xfrm>
            <a:off x="837724" y="4807148"/>
            <a:ext cx="12954952" cy="1340168"/>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Climate variability serves as a critical risk multiplier, amplifying existing vulnerabilities in agrarian economies and increasing both food insecurity and conflict risks. Extensive empirical literature links rainfall and temperature deviations to heightened social upheaval, communal tension, and civil unrest across Africa, particularly where livelihoods depend on climate-sensitive agriculture and state institutions lack adequate shock-buffering capacity.</a:t>
            </a:r>
            <a:endParaRPr lang="en-US" sz="1600" dirty="0"/>
          </a:p>
        </p:txBody>
      </p:sp>
      <p:sp>
        <p:nvSpPr>
          <p:cNvPr id="13" name="Text 8"/>
          <p:cNvSpPr/>
          <p:nvPr/>
        </p:nvSpPr>
        <p:spPr>
          <a:xfrm>
            <a:off x="837724" y="6382941"/>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 literature establishes a clear nexus between food insecurity and conflict, revealing these as mutually reinforcing phenomena operating through interconnected pathways at household, market, and governance levels.</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3871" y="339447"/>
            <a:ext cx="4499729" cy="363141"/>
          </a:xfrm>
          <a:prstGeom prst="rect">
            <a:avLst/>
          </a:prstGeom>
          <a:noFill/>
          <a:ln/>
        </p:spPr>
        <p:txBody>
          <a:bodyPr wrap="none" lIns="0" tIns="0" rIns="0" bIns="0" rtlCol="0" anchor="t"/>
          <a:lstStyle/>
          <a:p>
            <a:pPr marL="0" indent="0" algn="l">
              <a:lnSpc>
                <a:spcPts val="2850"/>
              </a:lnSpc>
              <a:buNone/>
            </a:pPr>
            <a:r>
              <a:rPr lang="en-US" sz="2250" dirty="0">
                <a:solidFill>
                  <a:srgbClr val="FFD9BE"/>
                </a:solidFill>
                <a:latin typeface="Quattrocento" pitchFamily="34" charset="0"/>
                <a:ea typeface="Quattrocento" pitchFamily="34" charset="-122"/>
                <a:cs typeface="Quattrocento" pitchFamily="34" charset="-120"/>
              </a:rPr>
              <a:t>Methodology: Analytical Approach</a:t>
            </a:r>
            <a:endParaRPr lang="en-US" sz="2250" dirty="0"/>
          </a:p>
        </p:txBody>
      </p:sp>
      <p:sp>
        <p:nvSpPr>
          <p:cNvPr id="3" name="Text 1"/>
          <p:cNvSpPr/>
          <p:nvPr/>
        </p:nvSpPr>
        <p:spPr>
          <a:xfrm>
            <a:off x="493871" y="1011198"/>
            <a:ext cx="1743075" cy="217884"/>
          </a:xfrm>
          <a:prstGeom prst="rect">
            <a:avLst/>
          </a:prstGeom>
          <a:noFill/>
          <a:ln/>
        </p:spPr>
        <p:txBody>
          <a:bodyPr wrap="none" lIns="0" tIns="0" rIns="0" bIns="0" rtlCol="0" anchor="t"/>
          <a:lstStyle/>
          <a:p>
            <a:pPr marL="0" indent="0" algn="l">
              <a:lnSpc>
                <a:spcPts val="1700"/>
              </a:lnSpc>
              <a:buNone/>
            </a:pPr>
            <a:r>
              <a:rPr lang="en-US" sz="1350" dirty="0">
                <a:solidFill>
                  <a:srgbClr val="FFD9BE"/>
                </a:solidFill>
                <a:latin typeface="Quattrocento" pitchFamily="34" charset="0"/>
                <a:ea typeface="Quattrocento" pitchFamily="34" charset="-122"/>
                <a:cs typeface="Quattrocento" pitchFamily="34" charset="-120"/>
              </a:rPr>
              <a:t>Research Design</a:t>
            </a:r>
            <a:endParaRPr lang="en-US" sz="1350" dirty="0"/>
          </a:p>
        </p:txBody>
      </p:sp>
      <p:sp>
        <p:nvSpPr>
          <p:cNvPr id="4" name="Text 2"/>
          <p:cNvSpPr/>
          <p:nvPr/>
        </p:nvSpPr>
        <p:spPr>
          <a:xfrm>
            <a:off x="493871" y="1352550"/>
            <a:ext cx="6670715" cy="592574"/>
          </a:xfrm>
          <a:prstGeom prst="rect">
            <a:avLst/>
          </a:prstGeom>
          <a:noFill/>
          <a:ln/>
        </p:spPr>
        <p:txBody>
          <a:bodyPr wrap="square" lIns="0" tIns="0" rIns="0" bIns="0" rtlCol="0" anchor="t"/>
          <a:lstStyle/>
          <a:p>
            <a:pPr marL="0" indent="0" algn="l">
              <a:lnSpc>
                <a:spcPts val="1550"/>
              </a:lnSpc>
              <a:buNone/>
            </a:pPr>
            <a:r>
              <a:rPr lang="en-US" sz="950" dirty="0">
                <a:solidFill>
                  <a:srgbClr val="F9EEE7"/>
                </a:solidFill>
                <a:latin typeface="Quattrocento" pitchFamily="34" charset="0"/>
                <a:ea typeface="Quattrocento" pitchFamily="34" charset="-122"/>
                <a:cs typeface="Quattrocento" pitchFamily="34" charset="-120"/>
              </a:rPr>
              <a:t>This study employs a qualitative research design utilizing comprehensive secondary data sources from major international institutions including the Food and Agriculture Organization (FAO), World Food Programme (WFP), and African Development Bank (AfDB).</a:t>
            </a:r>
            <a:endParaRPr lang="en-US" sz="950" dirty="0"/>
          </a:p>
        </p:txBody>
      </p:sp>
      <p:pic>
        <p:nvPicPr>
          <p:cNvPr id="5" name="Image 0" descr="preencoded.png"/>
          <p:cNvPicPr>
            <a:picLocks noChangeAspect="1"/>
          </p:cNvPicPr>
          <p:nvPr/>
        </p:nvPicPr>
        <p:blipFill>
          <a:blip r:embed="rId3"/>
          <a:stretch>
            <a:fillRect/>
          </a:stretch>
        </p:blipFill>
        <p:spPr>
          <a:xfrm>
            <a:off x="493871" y="2083951"/>
            <a:ext cx="6670715" cy="6670715"/>
          </a:xfrm>
          <a:prstGeom prst="rect">
            <a:avLst/>
          </a:prstGeom>
        </p:spPr>
      </p:pic>
      <p:sp>
        <p:nvSpPr>
          <p:cNvPr id="6" name="Text 3"/>
          <p:cNvSpPr/>
          <p:nvPr/>
        </p:nvSpPr>
        <p:spPr>
          <a:xfrm>
            <a:off x="7473434" y="1011198"/>
            <a:ext cx="1743075" cy="217884"/>
          </a:xfrm>
          <a:prstGeom prst="rect">
            <a:avLst/>
          </a:prstGeom>
          <a:noFill/>
          <a:ln/>
        </p:spPr>
        <p:txBody>
          <a:bodyPr wrap="none" lIns="0" tIns="0" rIns="0" bIns="0" rtlCol="0" anchor="t"/>
          <a:lstStyle/>
          <a:p>
            <a:pPr marL="0" indent="0" algn="l">
              <a:lnSpc>
                <a:spcPts val="1700"/>
              </a:lnSpc>
              <a:buNone/>
            </a:pPr>
            <a:r>
              <a:rPr lang="en-US" sz="1350" dirty="0">
                <a:solidFill>
                  <a:srgbClr val="FFD9BE"/>
                </a:solidFill>
                <a:latin typeface="Quattrocento" pitchFamily="34" charset="0"/>
                <a:ea typeface="Quattrocento" pitchFamily="34" charset="-122"/>
                <a:cs typeface="Quattrocento" pitchFamily="34" charset="-120"/>
              </a:rPr>
              <a:t>Analytical Framework</a:t>
            </a:r>
            <a:endParaRPr lang="en-US" sz="1350" dirty="0"/>
          </a:p>
        </p:txBody>
      </p:sp>
      <p:sp>
        <p:nvSpPr>
          <p:cNvPr id="7" name="Text 4"/>
          <p:cNvSpPr/>
          <p:nvPr/>
        </p:nvSpPr>
        <p:spPr>
          <a:xfrm>
            <a:off x="7473434" y="1367909"/>
            <a:ext cx="123468" cy="154305"/>
          </a:xfrm>
          <a:prstGeom prst="rect">
            <a:avLst/>
          </a:prstGeom>
          <a:noFill/>
          <a:ln/>
        </p:spPr>
        <p:txBody>
          <a:bodyPr wrap="none" lIns="0" tIns="0" rIns="0" bIns="0" rtlCol="0" anchor="t"/>
          <a:lstStyle/>
          <a:p>
            <a:pPr marL="0" indent="0" algn="l">
              <a:lnSpc>
                <a:spcPts val="1550"/>
              </a:lnSpc>
              <a:buNone/>
            </a:pPr>
            <a:r>
              <a:rPr lang="en-US" sz="950" dirty="0">
                <a:solidFill>
                  <a:srgbClr val="F9EEE7"/>
                </a:solidFill>
                <a:latin typeface="Quattrocento Light" pitchFamily="34" charset="0"/>
                <a:ea typeface="Quattrocento Light" pitchFamily="34" charset="-122"/>
                <a:cs typeface="Quattrocento Light" pitchFamily="34" charset="-120"/>
              </a:rPr>
              <a:t>01</a:t>
            </a:r>
            <a:endParaRPr lang="en-US" sz="950" dirty="0"/>
          </a:p>
        </p:txBody>
      </p:sp>
      <p:sp>
        <p:nvSpPr>
          <p:cNvPr id="8" name="Shape 5"/>
          <p:cNvSpPr/>
          <p:nvPr/>
        </p:nvSpPr>
        <p:spPr>
          <a:xfrm>
            <a:off x="7473434" y="1562457"/>
            <a:ext cx="6670715" cy="15240"/>
          </a:xfrm>
          <a:prstGeom prst="rect">
            <a:avLst/>
          </a:prstGeom>
          <a:solidFill>
            <a:srgbClr val="EF9C82"/>
          </a:solidFill>
          <a:ln/>
        </p:spPr>
        <p:txBody>
          <a:bodyPr/>
          <a:lstStyle/>
          <a:p>
            <a:endParaRPr lang="en-US"/>
          </a:p>
        </p:txBody>
      </p:sp>
      <p:sp>
        <p:nvSpPr>
          <p:cNvPr id="9" name="Text 6"/>
          <p:cNvSpPr/>
          <p:nvPr/>
        </p:nvSpPr>
        <p:spPr>
          <a:xfrm>
            <a:off x="7473434" y="1654612"/>
            <a:ext cx="1452562" cy="181570"/>
          </a:xfrm>
          <a:prstGeom prst="rect">
            <a:avLst/>
          </a:prstGeom>
          <a:noFill/>
          <a:ln/>
        </p:spPr>
        <p:txBody>
          <a:bodyPr wrap="none" lIns="0" tIns="0" rIns="0" bIns="0" rtlCol="0" anchor="t"/>
          <a:lstStyle/>
          <a:p>
            <a:pPr marL="0" indent="0" algn="l">
              <a:lnSpc>
                <a:spcPts val="1400"/>
              </a:lnSpc>
              <a:buNone/>
            </a:pPr>
            <a:r>
              <a:rPr lang="en-US" sz="1100" dirty="0">
                <a:solidFill>
                  <a:srgbClr val="F9EEE7"/>
                </a:solidFill>
                <a:latin typeface="Quattrocento" pitchFamily="34" charset="0"/>
                <a:ea typeface="Quattrocento" pitchFamily="34" charset="-122"/>
                <a:cs typeface="Quattrocento" pitchFamily="34" charset="-120"/>
              </a:rPr>
              <a:t>Content Analysis</a:t>
            </a:r>
            <a:endParaRPr lang="en-US" sz="1100" dirty="0"/>
          </a:p>
        </p:txBody>
      </p:sp>
      <p:sp>
        <p:nvSpPr>
          <p:cNvPr id="10" name="Text 7"/>
          <p:cNvSpPr/>
          <p:nvPr/>
        </p:nvSpPr>
        <p:spPr>
          <a:xfrm>
            <a:off x="7473434" y="1959650"/>
            <a:ext cx="6670715" cy="395049"/>
          </a:xfrm>
          <a:prstGeom prst="rect">
            <a:avLst/>
          </a:prstGeom>
          <a:noFill/>
          <a:ln/>
        </p:spPr>
        <p:txBody>
          <a:bodyPr wrap="square" lIns="0" tIns="0" rIns="0" bIns="0" rtlCol="0" anchor="t"/>
          <a:lstStyle/>
          <a:p>
            <a:pPr marL="0" indent="0" algn="l">
              <a:lnSpc>
                <a:spcPts val="1550"/>
              </a:lnSpc>
              <a:buNone/>
            </a:pPr>
            <a:r>
              <a:rPr lang="en-US" sz="950" dirty="0">
                <a:solidFill>
                  <a:srgbClr val="F9EEE7"/>
                </a:solidFill>
                <a:latin typeface="Quattrocento" pitchFamily="34" charset="0"/>
                <a:ea typeface="Quattrocento" pitchFamily="34" charset="-122"/>
                <a:cs typeface="Quattrocento" pitchFamily="34" charset="-120"/>
              </a:rPr>
              <a:t>Systematic review of Ethiopia's grain import dependence and price shock responses through policy briefs and annual reports</a:t>
            </a:r>
            <a:endParaRPr lang="en-US" sz="950" dirty="0"/>
          </a:p>
        </p:txBody>
      </p:sp>
      <p:sp>
        <p:nvSpPr>
          <p:cNvPr id="11" name="Text 8"/>
          <p:cNvSpPr/>
          <p:nvPr/>
        </p:nvSpPr>
        <p:spPr>
          <a:xfrm>
            <a:off x="7473434" y="2570678"/>
            <a:ext cx="123468" cy="154305"/>
          </a:xfrm>
          <a:prstGeom prst="rect">
            <a:avLst/>
          </a:prstGeom>
          <a:noFill/>
          <a:ln/>
        </p:spPr>
        <p:txBody>
          <a:bodyPr wrap="none" lIns="0" tIns="0" rIns="0" bIns="0" rtlCol="0" anchor="t"/>
          <a:lstStyle/>
          <a:p>
            <a:pPr marL="0" indent="0" algn="l">
              <a:lnSpc>
                <a:spcPts val="1550"/>
              </a:lnSpc>
              <a:buNone/>
            </a:pPr>
            <a:r>
              <a:rPr lang="en-US" sz="950" dirty="0">
                <a:solidFill>
                  <a:srgbClr val="F9EEE7"/>
                </a:solidFill>
                <a:latin typeface="Quattrocento Light" pitchFamily="34" charset="0"/>
                <a:ea typeface="Quattrocento Light" pitchFamily="34" charset="-122"/>
                <a:cs typeface="Quattrocento Light" pitchFamily="34" charset="-120"/>
              </a:rPr>
              <a:t>02</a:t>
            </a:r>
            <a:endParaRPr lang="en-US" sz="950" dirty="0"/>
          </a:p>
        </p:txBody>
      </p:sp>
      <p:sp>
        <p:nvSpPr>
          <p:cNvPr id="12" name="Shape 9"/>
          <p:cNvSpPr/>
          <p:nvPr/>
        </p:nvSpPr>
        <p:spPr>
          <a:xfrm>
            <a:off x="7473434" y="2765227"/>
            <a:ext cx="6670715" cy="15240"/>
          </a:xfrm>
          <a:prstGeom prst="rect">
            <a:avLst/>
          </a:prstGeom>
          <a:solidFill>
            <a:srgbClr val="EF9C82"/>
          </a:solidFill>
          <a:ln/>
        </p:spPr>
        <p:txBody>
          <a:bodyPr/>
          <a:lstStyle/>
          <a:p>
            <a:endParaRPr lang="en-US"/>
          </a:p>
        </p:txBody>
      </p:sp>
      <p:sp>
        <p:nvSpPr>
          <p:cNvPr id="13" name="Text 10"/>
          <p:cNvSpPr/>
          <p:nvPr/>
        </p:nvSpPr>
        <p:spPr>
          <a:xfrm>
            <a:off x="7473434" y="2857381"/>
            <a:ext cx="1452562" cy="181570"/>
          </a:xfrm>
          <a:prstGeom prst="rect">
            <a:avLst/>
          </a:prstGeom>
          <a:noFill/>
          <a:ln/>
        </p:spPr>
        <p:txBody>
          <a:bodyPr wrap="none" lIns="0" tIns="0" rIns="0" bIns="0" rtlCol="0" anchor="t"/>
          <a:lstStyle/>
          <a:p>
            <a:pPr marL="0" indent="0" algn="l">
              <a:lnSpc>
                <a:spcPts val="1400"/>
              </a:lnSpc>
              <a:buNone/>
            </a:pPr>
            <a:r>
              <a:rPr lang="en-US" sz="1100" dirty="0">
                <a:solidFill>
                  <a:srgbClr val="F9EEE7"/>
                </a:solidFill>
                <a:latin typeface="Quattrocento" pitchFamily="34" charset="0"/>
                <a:ea typeface="Quattrocento" pitchFamily="34" charset="-122"/>
                <a:cs typeface="Quattrocento" pitchFamily="34" charset="-120"/>
              </a:rPr>
              <a:t>Data Triangulation</a:t>
            </a:r>
            <a:endParaRPr lang="en-US" sz="1100" dirty="0"/>
          </a:p>
        </p:txBody>
      </p:sp>
      <p:sp>
        <p:nvSpPr>
          <p:cNvPr id="14" name="Text 11"/>
          <p:cNvSpPr/>
          <p:nvPr/>
        </p:nvSpPr>
        <p:spPr>
          <a:xfrm>
            <a:off x="7473434" y="3162419"/>
            <a:ext cx="6670715" cy="197525"/>
          </a:xfrm>
          <a:prstGeom prst="rect">
            <a:avLst/>
          </a:prstGeom>
          <a:noFill/>
          <a:ln/>
        </p:spPr>
        <p:txBody>
          <a:bodyPr wrap="none" lIns="0" tIns="0" rIns="0" bIns="0" rtlCol="0" anchor="t"/>
          <a:lstStyle/>
          <a:p>
            <a:pPr marL="0" indent="0" algn="l">
              <a:lnSpc>
                <a:spcPts val="1550"/>
              </a:lnSpc>
              <a:buNone/>
            </a:pPr>
            <a:r>
              <a:rPr lang="en-US" sz="950" dirty="0">
                <a:solidFill>
                  <a:srgbClr val="F9EEE7"/>
                </a:solidFill>
                <a:latin typeface="Quattrocento" pitchFamily="34" charset="0"/>
                <a:ea typeface="Quattrocento" pitchFamily="34" charset="-122"/>
                <a:cs typeface="Quattrocento" pitchFamily="34" charset="-120"/>
              </a:rPr>
              <a:t>Enhanced credibility through multiple source verification (FAO economic data vs. ACLED conflict records)</a:t>
            </a:r>
            <a:endParaRPr lang="en-US" sz="950" dirty="0"/>
          </a:p>
        </p:txBody>
      </p:sp>
      <p:sp>
        <p:nvSpPr>
          <p:cNvPr id="15" name="Text 12"/>
          <p:cNvSpPr/>
          <p:nvPr/>
        </p:nvSpPr>
        <p:spPr>
          <a:xfrm>
            <a:off x="493871" y="9032319"/>
            <a:ext cx="13642658" cy="395049"/>
          </a:xfrm>
          <a:prstGeom prst="rect">
            <a:avLst/>
          </a:prstGeom>
          <a:noFill/>
          <a:ln/>
        </p:spPr>
        <p:txBody>
          <a:bodyPr wrap="square" lIns="0" tIns="0" rIns="0" bIns="0" rtlCol="0" anchor="t"/>
          <a:lstStyle/>
          <a:p>
            <a:pPr marL="0" indent="0" algn="l">
              <a:lnSpc>
                <a:spcPts val="1550"/>
              </a:lnSpc>
              <a:buNone/>
            </a:pPr>
            <a:r>
              <a:rPr lang="en-US" sz="950" dirty="0">
                <a:solidFill>
                  <a:srgbClr val="F9EEE7"/>
                </a:solidFill>
                <a:latin typeface="Quattrocento" pitchFamily="34" charset="0"/>
                <a:ea typeface="Quattrocento" pitchFamily="34" charset="-122"/>
                <a:cs typeface="Quattrocento" pitchFamily="34" charset="-120"/>
              </a:rPr>
              <a:t>The methodology combines qualitative content analysis with triangulation techniques to ensure robust findings. Content analysis examines Ethiopia's import dependencies and crisis responses, while triangulation validates findings across multiple data types and institutional sources.</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79953" y="398740"/>
            <a:ext cx="3288268" cy="277178"/>
          </a:xfrm>
          <a:prstGeom prst="rect">
            <a:avLst/>
          </a:prstGeom>
          <a:noFill/>
          <a:ln/>
        </p:spPr>
        <p:txBody>
          <a:bodyPr wrap="none" lIns="0" tIns="0" rIns="0" bIns="0" rtlCol="0" anchor="t"/>
          <a:lstStyle/>
          <a:p>
            <a:pPr marL="0" indent="0" algn="l">
              <a:lnSpc>
                <a:spcPts val="2150"/>
              </a:lnSpc>
              <a:buNone/>
            </a:pPr>
            <a:r>
              <a:rPr lang="en-US" sz="1700" dirty="0">
                <a:solidFill>
                  <a:srgbClr val="FFD9BE"/>
                </a:solidFill>
                <a:latin typeface="Quattrocento" pitchFamily="34" charset="0"/>
                <a:ea typeface="Quattrocento" pitchFamily="34" charset="-122"/>
                <a:cs typeface="Quattrocento" pitchFamily="34" charset="-120"/>
              </a:rPr>
              <a:t>Food Insecurity Crisis in Ethiopia</a:t>
            </a:r>
            <a:endParaRPr lang="en-US" sz="1700" dirty="0"/>
          </a:p>
        </p:txBody>
      </p:sp>
      <p:sp>
        <p:nvSpPr>
          <p:cNvPr id="3" name="Text 1"/>
          <p:cNvSpPr/>
          <p:nvPr/>
        </p:nvSpPr>
        <p:spPr>
          <a:xfrm>
            <a:off x="3338274" y="1476851"/>
            <a:ext cx="1159312" cy="235625"/>
          </a:xfrm>
          <a:prstGeom prst="rect">
            <a:avLst/>
          </a:prstGeom>
          <a:noFill/>
          <a:ln/>
        </p:spPr>
        <p:txBody>
          <a:bodyPr wrap="none" lIns="0" tIns="0" rIns="0" bIns="0" rtlCol="0" anchor="t"/>
          <a:lstStyle/>
          <a:p>
            <a:pPr marL="0" indent="0" algn="ctr">
              <a:lnSpc>
                <a:spcPts val="1850"/>
              </a:lnSpc>
              <a:buNone/>
            </a:pPr>
            <a:r>
              <a:rPr lang="en-US" sz="1850" dirty="0">
                <a:solidFill>
                  <a:srgbClr val="F9EEE7"/>
                </a:solidFill>
                <a:latin typeface="Quattrocento" pitchFamily="34" charset="0"/>
                <a:ea typeface="Quattrocento" pitchFamily="34" charset="-122"/>
                <a:cs typeface="Quattrocento" pitchFamily="34" charset="-120"/>
              </a:rPr>
              <a:t>50%</a:t>
            </a:r>
            <a:endParaRPr lang="en-US" sz="1850" dirty="0"/>
          </a:p>
        </p:txBody>
      </p:sp>
      <p:pic>
        <p:nvPicPr>
          <p:cNvPr id="4" name="Image 0" descr="preencoded.png"/>
          <p:cNvPicPr>
            <a:picLocks noChangeAspect="1"/>
          </p:cNvPicPr>
          <p:nvPr/>
        </p:nvPicPr>
        <p:blipFill>
          <a:blip r:embed="rId3"/>
          <a:stretch>
            <a:fillRect/>
          </a:stretch>
        </p:blipFill>
        <p:spPr>
          <a:xfrm>
            <a:off x="3211116" y="887849"/>
            <a:ext cx="1413867" cy="1413867"/>
          </a:xfrm>
          <a:prstGeom prst="rect">
            <a:avLst/>
          </a:prstGeom>
        </p:spPr>
      </p:pic>
      <p:sp>
        <p:nvSpPr>
          <p:cNvPr id="5" name="Text 2"/>
          <p:cNvSpPr/>
          <p:nvPr/>
        </p:nvSpPr>
        <p:spPr>
          <a:xfrm>
            <a:off x="3363635" y="2301716"/>
            <a:ext cx="1133951" cy="256104"/>
          </a:xfrm>
          <a:prstGeom prst="rect">
            <a:avLst/>
          </a:prstGeom>
          <a:noFill/>
          <a:ln/>
        </p:spPr>
        <p:txBody>
          <a:bodyPr wrap="none" lIns="0" tIns="0" rIns="0" bIns="0" rtlCol="0" anchor="t"/>
          <a:lstStyle/>
          <a:p>
            <a:pPr marL="0" indent="0" algn="ctr">
              <a:lnSpc>
                <a:spcPts val="1050"/>
              </a:lnSpc>
              <a:buNone/>
            </a:pPr>
            <a:r>
              <a:rPr lang="en-US" sz="1200" dirty="0">
                <a:solidFill>
                  <a:srgbClr val="F9EEE7"/>
                </a:solidFill>
                <a:latin typeface="Quattrocento" pitchFamily="34" charset="0"/>
                <a:ea typeface="Quattrocento" pitchFamily="34" charset="-122"/>
                <a:cs typeface="Quattrocento" pitchFamily="34" charset="-120"/>
              </a:rPr>
              <a:t>Wheat Price Increase</a:t>
            </a:r>
            <a:endParaRPr lang="en-US" sz="1200" dirty="0"/>
          </a:p>
        </p:txBody>
      </p:sp>
      <p:sp>
        <p:nvSpPr>
          <p:cNvPr id="6" name="Text 3"/>
          <p:cNvSpPr/>
          <p:nvPr/>
        </p:nvSpPr>
        <p:spPr>
          <a:xfrm>
            <a:off x="579953" y="2614374"/>
            <a:ext cx="6742778" cy="245150"/>
          </a:xfrm>
          <a:prstGeom prst="rect">
            <a:avLst/>
          </a:prstGeom>
          <a:noFill/>
          <a:ln/>
        </p:spPr>
        <p:txBody>
          <a:bodyPr wrap="none" lIns="0" tIns="0" rIns="0" bIns="0" rtlCol="0" anchor="t"/>
          <a:lstStyle/>
          <a:p>
            <a:pPr marL="0" indent="0" algn="ctr">
              <a:lnSpc>
                <a:spcPts val="1150"/>
              </a:lnSpc>
              <a:buNone/>
            </a:pPr>
            <a:r>
              <a:rPr lang="en-US" sz="1200" dirty="0">
                <a:solidFill>
                  <a:srgbClr val="F9EEE7"/>
                </a:solidFill>
                <a:latin typeface="Quattrocento" pitchFamily="34" charset="0"/>
                <a:ea typeface="Quattrocento" pitchFamily="34" charset="-122"/>
                <a:cs typeface="Quattrocento" pitchFamily="34" charset="-120"/>
              </a:rPr>
              <a:t>Domestic wheat prices surged by 50% following the conflict outbreak</a:t>
            </a:r>
            <a:endParaRPr lang="en-US" sz="1200" dirty="0"/>
          </a:p>
        </p:txBody>
      </p:sp>
      <p:sp>
        <p:nvSpPr>
          <p:cNvPr id="7" name="Text 4"/>
          <p:cNvSpPr/>
          <p:nvPr/>
        </p:nvSpPr>
        <p:spPr>
          <a:xfrm>
            <a:off x="10132457" y="1476851"/>
            <a:ext cx="1159312" cy="235625"/>
          </a:xfrm>
          <a:prstGeom prst="rect">
            <a:avLst/>
          </a:prstGeom>
          <a:noFill/>
          <a:ln/>
        </p:spPr>
        <p:txBody>
          <a:bodyPr wrap="none" lIns="0" tIns="0" rIns="0" bIns="0" rtlCol="0" anchor="t"/>
          <a:lstStyle/>
          <a:p>
            <a:pPr marL="0" indent="0" algn="ctr">
              <a:lnSpc>
                <a:spcPts val="1850"/>
              </a:lnSpc>
              <a:buNone/>
            </a:pPr>
            <a:r>
              <a:rPr lang="en-US" sz="1850" dirty="0">
                <a:solidFill>
                  <a:srgbClr val="F9EEE7"/>
                </a:solidFill>
                <a:latin typeface="Quattrocento" pitchFamily="34" charset="0"/>
                <a:ea typeface="Quattrocento" pitchFamily="34" charset="-122"/>
                <a:cs typeface="Quattrocento" pitchFamily="34" charset="-120"/>
              </a:rPr>
              <a:t>100%</a:t>
            </a:r>
            <a:endParaRPr lang="en-US" sz="1850" dirty="0"/>
          </a:p>
        </p:txBody>
      </p:sp>
      <p:pic>
        <p:nvPicPr>
          <p:cNvPr id="8" name="Image 1" descr="preencoded.png"/>
          <p:cNvPicPr>
            <a:picLocks noChangeAspect="1"/>
          </p:cNvPicPr>
          <p:nvPr/>
        </p:nvPicPr>
        <p:blipFill>
          <a:blip r:embed="rId4"/>
          <a:stretch>
            <a:fillRect/>
          </a:stretch>
        </p:blipFill>
        <p:spPr>
          <a:xfrm>
            <a:off x="10005298" y="506753"/>
            <a:ext cx="1413867" cy="1413867"/>
          </a:xfrm>
          <a:prstGeom prst="rect">
            <a:avLst/>
          </a:prstGeom>
        </p:spPr>
      </p:pic>
      <p:sp>
        <p:nvSpPr>
          <p:cNvPr id="9" name="Text 5"/>
          <p:cNvSpPr/>
          <p:nvPr/>
        </p:nvSpPr>
        <p:spPr>
          <a:xfrm>
            <a:off x="10132456" y="1949401"/>
            <a:ext cx="1371971" cy="265792"/>
          </a:xfrm>
          <a:prstGeom prst="rect">
            <a:avLst/>
          </a:prstGeom>
          <a:noFill/>
          <a:ln/>
        </p:spPr>
        <p:txBody>
          <a:bodyPr wrap="none" lIns="0" tIns="0" rIns="0" bIns="0" rtlCol="0" anchor="t"/>
          <a:lstStyle/>
          <a:p>
            <a:pPr marL="0" indent="0" algn="ctr">
              <a:lnSpc>
                <a:spcPts val="1050"/>
              </a:lnSpc>
              <a:buNone/>
            </a:pPr>
            <a:r>
              <a:rPr lang="en-US" sz="1200" dirty="0">
                <a:solidFill>
                  <a:srgbClr val="F9EEE7"/>
                </a:solidFill>
                <a:latin typeface="Quattrocento" pitchFamily="34" charset="0"/>
                <a:ea typeface="Quattrocento" pitchFamily="34" charset="-122"/>
                <a:cs typeface="Quattrocento" pitchFamily="34" charset="-120"/>
              </a:rPr>
              <a:t>Sunflower Oil Prices</a:t>
            </a:r>
            <a:endParaRPr lang="en-US" sz="1200" dirty="0"/>
          </a:p>
        </p:txBody>
      </p:sp>
      <p:sp>
        <p:nvSpPr>
          <p:cNvPr id="10" name="Text 6"/>
          <p:cNvSpPr/>
          <p:nvPr/>
        </p:nvSpPr>
        <p:spPr>
          <a:xfrm>
            <a:off x="7322731" y="2301738"/>
            <a:ext cx="6676430" cy="226090"/>
          </a:xfrm>
          <a:prstGeom prst="rect">
            <a:avLst/>
          </a:prstGeom>
          <a:noFill/>
          <a:ln/>
        </p:spPr>
        <p:txBody>
          <a:bodyPr wrap="none" lIns="0" tIns="0" rIns="0" bIns="0" rtlCol="0" anchor="t"/>
          <a:lstStyle/>
          <a:p>
            <a:pPr marL="0" indent="0" algn="ctr">
              <a:lnSpc>
                <a:spcPts val="1150"/>
              </a:lnSpc>
              <a:buNone/>
            </a:pPr>
            <a:r>
              <a:rPr lang="en-US" sz="1200" dirty="0">
                <a:solidFill>
                  <a:srgbClr val="F9EEE7"/>
                </a:solidFill>
                <a:latin typeface="Quattrocento" pitchFamily="34" charset="0"/>
                <a:ea typeface="Quattrocento" pitchFamily="34" charset="-122"/>
                <a:cs typeface="Quattrocento" pitchFamily="34" charset="-120"/>
              </a:rPr>
              <a:t>Sunflower oil prices nearly doubled, creating severe market volatility</a:t>
            </a:r>
            <a:endParaRPr lang="en-US" sz="1200" dirty="0"/>
          </a:p>
        </p:txBody>
      </p:sp>
      <p:sp>
        <p:nvSpPr>
          <p:cNvPr id="11" name="Text 7"/>
          <p:cNvSpPr/>
          <p:nvPr/>
        </p:nvSpPr>
        <p:spPr>
          <a:xfrm>
            <a:off x="3338274" y="3566160"/>
            <a:ext cx="1159312" cy="235625"/>
          </a:xfrm>
          <a:prstGeom prst="rect">
            <a:avLst/>
          </a:prstGeom>
          <a:noFill/>
          <a:ln/>
        </p:spPr>
        <p:txBody>
          <a:bodyPr wrap="none" lIns="0" tIns="0" rIns="0" bIns="0" rtlCol="0" anchor="t"/>
          <a:lstStyle/>
          <a:p>
            <a:pPr marL="0" indent="0" algn="ctr">
              <a:lnSpc>
                <a:spcPts val="1850"/>
              </a:lnSpc>
              <a:buNone/>
            </a:pPr>
            <a:r>
              <a:rPr lang="en-US" sz="1850" dirty="0">
                <a:solidFill>
                  <a:srgbClr val="F9EEE7"/>
                </a:solidFill>
                <a:latin typeface="Quattrocento" pitchFamily="34" charset="0"/>
                <a:ea typeface="Quattrocento" pitchFamily="34" charset="-122"/>
                <a:cs typeface="Quattrocento" pitchFamily="34" charset="-120"/>
              </a:rPr>
              <a:t>38%</a:t>
            </a:r>
            <a:endParaRPr lang="en-US" sz="1850" dirty="0"/>
          </a:p>
        </p:txBody>
      </p:sp>
      <p:pic>
        <p:nvPicPr>
          <p:cNvPr id="12" name="Image 2" descr="preencoded.png"/>
          <p:cNvPicPr>
            <a:picLocks noChangeAspect="1"/>
          </p:cNvPicPr>
          <p:nvPr/>
        </p:nvPicPr>
        <p:blipFill>
          <a:blip r:embed="rId5"/>
          <a:stretch>
            <a:fillRect/>
          </a:stretch>
        </p:blipFill>
        <p:spPr>
          <a:xfrm>
            <a:off x="3211116" y="2977158"/>
            <a:ext cx="1413867" cy="1413867"/>
          </a:xfrm>
          <a:prstGeom prst="rect">
            <a:avLst/>
          </a:prstGeom>
        </p:spPr>
      </p:pic>
      <p:sp>
        <p:nvSpPr>
          <p:cNvPr id="13" name="Text 8"/>
          <p:cNvSpPr/>
          <p:nvPr/>
        </p:nvSpPr>
        <p:spPr>
          <a:xfrm>
            <a:off x="3363635" y="4508659"/>
            <a:ext cx="1133951" cy="256104"/>
          </a:xfrm>
          <a:prstGeom prst="rect">
            <a:avLst/>
          </a:prstGeom>
          <a:noFill/>
          <a:ln/>
        </p:spPr>
        <p:txBody>
          <a:bodyPr wrap="none" lIns="0" tIns="0" rIns="0" bIns="0" rtlCol="0" anchor="t"/>
          <a:lstStyle/>
          <a:p>
            <a:pPr marL="0" indent="0" algn="ctr">
              <a:lnSpc>
                <a:spcPts val="1050"/>
              </a:lnSpc>
              <a:buNone/>
            </a:pPr>
            <a:r>
              <a:rPr lang="en-US" sz="1200" dirty="0">
                <a:solidFill>
                  <a:srgbClr val="F9EEE7"/>
                </a:solidFill>
                <a:latin typeface="Quattrocento" pitchFamily="34" charset="0"/>
                <a:ea typeface="Quattrocento" pitchFamily="34" charset="-122"/>
                <a:cs typeface="Quattrocento" pitchFamily="34" charset="-120"/>
              </a:rPr>
              <a:t>Food Insecurity Rate</a:t>
            </a:r>
            <a:endParaRPr lang="en-US" sz="1200" dirty="0"/>
          </a:p>
        </p:txBody>
      </p:sp>
      <p:sp>
        <p:nvSpPr>
          <p:cNvPr id="14" name="Text 9"/>
          <p:cNvSpPr/>
          <p:nvPr/>
        </p:nvSpPr>
        <p:spPr>
          <a:xfrm>
            <a:off x="528667" y="4764763"/>
            <a:ext cx="6956654" cy="417672"/>
          </a:xfrm>
          <a:prstGeom prst="rect">
            <a:avLst/>
          </a:prstGeom>
          <a:noFill/>
          <a:ln/>
        </p:spPr>
        <p:txBody>
          <a:bodyPr wrap="none" lIns="0" tIns="0" rIns="0" bIns="0" rtlCol="0" anchor="t"/>
          <a:lstStyle/>
          <a:p>
            <a:pPr marL="0" indent="0" algn="ctr">
              <a:lnSpc>
                <a:spcPts val="1150"/>
              </a:lnSpc>
              <a:buNone/>
            </a:pPr>
            <a:r>
              <a:rPr lang="en-US" sz="1200" dirty="0">
                <a:solidFill>
                  <a:srgbClr val="F9EEE7"/>
                </a:solidFill>
                <a:latin typeface="Quattrocento" pitchFamily="34" charset="0"/>
                <a:ea typeface="Quattrocento" pitchFamily="34" charset="-122"/>
                <a:cs typeface="Quattrocento" pitchFamily="34" charset="-120"/>
              </a:rPr>
              <a:t>Overall, food insecurity increased by 38%, compounded by internal Tigray conflict</a:t>
            </a:r>
            <a:endParaRPr lang="en-US" sz="1200" dirty="0"/>
          </a:p>
        </p:txBody>
      </p:sp>
      <p:pic>
        <p:nvPicPr>
          <p:cNvPr id="15" name="Image 3" descr="preencoded.png"/>
          <p:cNvPicPr>
            <a:picLocks noChangeAspect="1"/>
          </p:cNvPicPr>
          <p:nvPr/>
        </p:nvPicPr>
        <p:blipFill>
          <a:blip r:embed="rId6"/>
          <a:stretch>
            <a:fillRect/>
          </a:stretch>
        </p:blipFill>
        <p:spPr>
          <a:xfrm>
            <a:off x="9979937" y="2557820"/>
            <a:ext cx="1413867" cy="1413867"/>
          </a:xfrm>
          <a:prstGeom prst="rect">
            <a:avLst/>
          </a:prstGeom>
        </p:spPr>
      </p:pic>
      <p:sp>
        <p:nvSpPr>
          <p:cNvPr id="16" name="Text 10"/>
          <p:cNvSpPr/>
          <p:nvPr/>
        </p:nvSpPr>
        <p:spPr>
          <a:xfrm>
            <a:off x="7374017" y="4077652"/>
            <a:ext cx="6625144" cy="702007"/>
          </a:xfrm>
          <a:prstGeom prst="rect">
            <a:avLst/>
          </a:prstGeom>
          <a:noFill/>
          <a:ln/>
        </p:spPr>
        <p:txBody>
          <a:bodyPr wrap="square" lIns="0" tIns="0" rIns="0" bIns="0" rtlCol="0" anchor="t"/>
          <a:lstStyle/>
          <a:p>
            <a:pPr marL="0" indent="0" algn="ctr">
              <a:lnSpc>
                <a:spcPts val="1150"/>
              </a:lnSpc>
              <a:buNone/>
            </a:pPr>
            <a:r>
              <a:rPr lang="en-US" sz="1100" dirty="0">
                <a:solidFill>
                  <a:srgbClr val="F9EEE7"/>
                </a:solidFill>
                <a:latin typeface="Quattrocento" pitchFamily="34" charset="0"/>
                <a:ea typeface="Quattrocento" pitchFamily="34" charset="-122"/>
                <a:cs typeface="Quattrocento" pitchFamily="34" charset="-120"/>
              </a:rPr>
              <a:t>Ethiopia experienced severe food security deterioration as a direct consequence of its dependence on Russian and Ukrainian agricultural exports. The conflict triggered a 50% increase in domestic wheat prices while sunflower oil costs nearly doubled, demonstrating how international military conflicts can spark immediate economic turbulence within already fragile states.</a:t>
            </a:r>
            <a:endParaRPr lang="en-US" sz="1100" dirty="0"/>
          </a:p>
        </p:txBody>
      </p:sp>
      <p:pic>
        <p:nvPicPr>
          <p:cNvPr id="17" name="Image 4" descr="preencoded.png"/>
          <p:cNvPicPr>
            <a:picLocks noChangeAspect="1"/>
          </p:cNvPicPr>
          <p:nvPr/>
        </p:nvPicPr>
        <p:blipFill>
          <a:blip r:embed="rId7"/>
          <a:stretch>
            <a:fillRect/>
          </a:stretch>
        </p:blipFill>
        <p:spPr>
          <a:xfrm>
            <a:off x="8542318" y="4902935"/>
            <a:ext cx="4339590" cy="2603659"/>
          </a:xfrm>
          <a:prstGeom prst="rect">
            <a:avLst/>
          </a:prstGeom>
        </p:spPr>
      </p:pic>
      <p:sp>
        <p:nvSpPr>
          <p:cNvPr id="18" name="Text 11"/>
          <p:cNvSpPr/>
          <p:nvPr/>
        </p:nvSpPr>
        <p:spPr>
          <a:xfrm>
            <a:off x="1286767" y="6329483"/>
            <a:ext cx="6921567" cy="821336"/>
          </a:xfrm>
          <a:prstGeom prst="rect">
            <a:avLst/>
          </a:prstGeom>
          <a:noFill/>
          <a:ln/>
        </p:spPr>
        <p:txBody>
          <a:bodyPr wrap="square" lIns="0" tIns="0" rIns="0" bIns="0" rtlCol="0" anchor="t"/>
          <a:lstStyle/>
          <a:p>
            <a:pPr marL="0" indent="0" algn="ctr">
              <a:lnSpc>
                <a:spcPts val="1150"/>
              </a:lnSpc>
              <a:buNone/>
            </a:pPr>
            <a:r>
              <a:rPr lang="en-US" sz="1200" dirty="0">
                <a:solidFill>
                  <a:srgbClr val="F9EEE7"/>
                </a:solidFill>
                <a:latin typeface="Quattrocento" pitchFamily="34" charset="0"/>
                <a:ea typeface="Quattrocento" pitchFamily="34" charset="-122"/>
                <a:cs typeface="Quattrocento" pitchFamily="34" charset="-120"/>
              </a:rPr>
              <a:t>Food price inflation reached 34% compared to the previous year, creating additional strain on vulnerable populations already suffering from the internal Tigray conflict. This represents not merely a global trade shock, but a destabilization of existing in-country vulnerabilities that Ethiopia was already confronting across multiple dimensions.</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27008" y="568523"/>
            <a:ext cx="9455587" cy="608052"/>
          </a:xfrm>
          <a:prstGeom prst="rect">
            <a:avLst/>
          </a:prstGeom>
          <a:noFill/>
          <a:ln/>
        </p:spPr>
        <p:txBody>
          <a:bodyPr wrap="none" lIns="0" tIns="0" rIns="0" bIns="0" rtlCol="0" anchor="t"/>
          <a:lstStyle/>
          <a:p>
            <a:pPr marL="0" indent="0" algn="l">
              <a:lnSpc>
                <a:spcPts val="4750"/>
              </a:lnSpc>
              <a:buNone/>
            </a:pPr>
            <a:r>
              <a:rPr lang="en-US" sz="3800" dirty="0">
                <a:solidFill>
                  <a:srgbClr val="FFD9BE"/>
                </a:solidFill>
                <a:latin typeface="Quattrocento" pitchFamily="34" charset="0"/>
                <a:ea typeface="Quattrocento" pitchFamily="34" charset="-122"/>
                <a:cs typeface="Quattrocento" pitchFamily="34" charset="-120"/>
              </a:rPr>
              <a:t>Agricultural Input Crisis: Fertilizer Shortage</a:t>
            </a:r>
            <a:endParaRPr lang="en-US" sz="3800" dirty="0"/>
          </a:p>
        </p:txBody>
      </p:sp>
      <p:sp>
        <p:nvSpPr>
          <p:cNvPr id="3" name="Text 1"/>
          <p:cNvSpPr/>
          <p:nvPr/>
        </p:nvSpPr>
        <p:spPr>
          <a:xfrm>
            <a:off x="827008" y="1672828"/>
            <a:ext cx="7584043" cy="1323499"/>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The Russia-Ukraine conflict precipitated an unprecedented fertilizer shortage in Ethiopia, given that Russia and Belarus supply most of the world's fertilizers. War-related supply route destruction and sanctions created global availability shortages and dramatic price increases.</a:t>
            </a:r>
            <a:endParaRPr lang="en-US" sz="1600" dirty="0"/>
          </a:p>
        </p:txBody>
      </p:sp>
      <p:sp>
        <p:nvSpPr>
          <p:cNvPr id="4" name="Text 2"/>
          <p:cNvSpPr/>
          <p:nvPr/>
        </p:nvSpPr>
        <p:spPr>
          <a:xfrm>
            <a:off x="827008" y="3332202"/>
            <a:ext cx="3662839" cy="682347"/>
          </a:xfrm>
          <a:prstGeom prst="rect">
            <a:avLst/>
          </a:prstGeom>
          <a:noFill/>
          <a:ln/>
        </p:spPr>
        <p:txBody>
          <a:bodyPr wrap="none" lIns="0" tIns="0" rIns="0" bIns="0" rtlCol="0" anchor="t"/>
          <a:lstStyle/>
          <a:p>
            <a:pPr marL="0" indent="0" algn="ctr">
              <a:lnSpc>
                <a:spcPts val="5350"/>
              </a:lnSpc>
              <a:buNone/>
            </a:pPr>
            <a:r>
              <a:rPr lang="en-US" sz="5350" dirty="0">
                <a:solidFill>
                  <a:srgbClr val="F9EEE7"/>
                </a:solidFill>
                <a:latin typeface="Quattrocento" pitchFamily="34" charset="0"/>
                <a:ea typeface="Quattrocento" pitchFamily="34" charset="-122"/>
                <a:cs typeface="Quattrocento" pitchFamily="34" charset="-120"/>
              </a:rPr>
              <a:t>11%</a:t>
            </a:r>
            <a:endParaRPr lang="en-US" sz="5350" dirty="0"/>
          </a:p>
        </p:txBody>
      </p:sp>
      <p:sp>
        <p:nvSpPr>
          <p:cNvPr id="5" name="Text 3"/>
          <p:cNvSpPr/>
          <p:nvPr/>
        </p:nvSpPr>
        <p:spPr>
          <a:xfrm>
            <a:off x="1442085" y="4272915"/>
            <a:ext cx="2432566" cy="303967"/>
          </a:xfrm>
          <a:prstGeom prst="rect">
            <a:avLst/>
          </a:prstGeom>
          <a:noFill/>
          <a:ln/>
        </p:spPr>
        <p:txBody>
          <a:bodyPr wrap="none" lIns="0" tIns="0" rIns="0" bIns="0" rtlCol="0" anchor="t"/>
          <a:lstStyle/>
          <a:p>
            <a:pPr marL="0" indent="0" algn="ctr">
              <a:lnSpc>
                <a:spcPts val="2350"/>
              </a:lnSpc>
              <a:buNone/>
            </a:pPr>
            <a:r>
              <a:rPr lang="en-US" sz="1900" dirty="0">
                <a:solidFill>
                  <a:srgbClr val="F9EEE7"/>
                </a:solidFill>
                <a:latin typeface="Quattrocento" pitchFamily="34" charset="0"/>
                <a:ea typeface="Quattrocento" pitchFamily="34" charset="-122"/>
                <a:cs typeface="Quattrocento" pitchFamily="34" charset="-120"/>
              </a:rPr>
              <a:t>Import Reduction</a:t>
            </a:r>
            <a:endParaRPr lang="en-US" sz="1900" dirty="0"/>
          </a:p>
        </p:txBody>
      </p:sp>
      <p:sp>
        <p:nvSpPr>
          <p:cNvPr id="6" name="Text 4"/>
          <p:cNvSpPr/>
          <p:nvPr/>
        </p:nvSpPr>
        <p:spPr>
          <a:xfrm>
            <a:off x="827008" y="4783574"/>
            <a:ext cx="3662839" cy="947375"/>
          </a:xfrm>
          <a:prstGeom prst="rect">
            <a:avLst/>
          </a:prstGeom>
          <a:noFill/>
          <a:ln/>
        </p:spPr>
        <p:txBody>
          <a:bodyPr wrap="square" lIns="0" tIns="0" rIns="0" bIns="0" rtlCol="0" anchor="t"/>
          <a:lstStyle/>
          <a:p>
            <a:pPr algn="ctr">
              <a:lnSpc>
                <a:spcPts val="2600"/>
              </a:lnSpc>
            </a:pPr>
            <a:r>
              <a:rPr lang="en-US" sz="1600" dirty="0">
                <a:solidFill>
                  <a:srgbClr val="F9EEE7"/>
                </a:solidFill>
                <a:latin typeface="Quattrocento" pitchFamily="34" charset="0"/>
                <a:ea typeface="Quattrocento" pitchFamily="34" charset="-122"/>
                <a:cs typeface="Quattrocento" pitchFamily="34" charset="-120"/>
              </a:rPr>
              <a:t>Ethiopia imported 11% less fertilizer than previous years (Gejea &amp; Tolesa,2024), </a:t>
            </a:r>
            <a:endParaRPr lang="en-US" sz="1600" dirty="0"/>
          </a:p>
        </p:txBody>
      </p:sp>
      <p:sp>
        <p:nvSpPr>
          <p:cNvPr id="7" name="Text 5"/>
          <p:cNvSpPr/>
          <p:nvPr/>
        </p:nvSpPr>
        <p:spPr>
          <a:xfrm>
            <a:off x="4748213" y="3332202"/>
            <a:ext cx="3662839" cy="682347"/>
          </a:xfrm>
          <a:prstGeom prst="rect">
            <a:avLst/>
          </a:prstGeom>
          <a:noFill/>
          <a:ln/>
        </p:spPr>
        <p:txBody>
          <a:bodyPr wrap="none" lIns="0" tIns="0" rIns="0" bIns="0" rtlCol="0" anchor="t"/>
          <a:lstStyle/>
          <a:p>
            <a:pPr marL="0" indent="0" algn="ctr">
              <a:lnSpc>
                <a:spcPts val="5350"/>
              </a:lnSpc>
              <a:buNone/>
            </a:pPr>
            <a:r>
              <a:rPr lang="en-US" sz="5350" dirty="0">
                <a:solidFill>
                  <a:srgbClr val="F9EEE7"/>
                </a:solidFill>
                <a:latin typeface="Quattrocento" pitchFamily="34" charset="0"/>
                <a:ea typeface="Quattrocento" pitchFamily="34" charset="-122"/>
                <a:cs typeface="Quattrocento" pitchFamily="34" charset="-120"/>
              </a:rPr>
              <a:t>30%</a:t>
            </a:r>
            <a:endParaRPr lang="en-US" sz="5350" dirty="0"/>
          </a:p>
        </p:txBody>
      </p:sp>
      <p:sp>
        <p:nvSpPr>
          <p:cNvPr id="8" name="Text 6"/>
          <p:cNvSpPr/>
          <p:nvPr/>
        </p:nvSpPr>
        <p:spPr>
          <a:xfrm>
            <a:off x="5363289" y="4272915"/>
            <a:ext cx="2432566" cy="303967"/>
          </a:xfrm>
          <a:prstGeom prst="rect">
            <a:avLst/>
          </a:prstGeom>
          <a:noFill/>
          <a:ln/>
        </p:spPr>
        <p:txBody>
          <a:bodyPr wrap="none" lIns="0" tIns="0" rIns="0" bIns="0" rtlCol="0" anchor="t"/>
          <a:lstStyle/>
          <a:p>
            <a:pPr marL="0" indent="0" algn="ctr">
              <a:lnSpc>
                <a:spcPts val="2350"/>
              </a:lnSpc>
              <a:buNone/>
            </a:pPr>
            <a:r>
              <a:rPr lang="en-US" sz="1900" dirty="0">
                <a:solidFill>
                  <a:srgbClr val="F9EEE7"/>
                </a:solidFill>
                <a:latin typeface="Quattrocento" pitchFamily="34" charset="0"/>
                <a:ea typeface="Quattrocento" pitchFamily="34" charset="-122"/>
                <a:cs typeface="Quattrocento" pitchFamily="34" charset="-120"/>
              </a:rPr>
              <a:t>Demand Shortfall</a:t>
            </a:r>
            <a:endParaRPr lang="en-US" sz="1900" dirty="0"/>
          </a:p>
        </p:txBody>
      </p:sp>
      <p:sp>
        <p:nvSpPr>
          <p:cNvPr id="9" name="Text 7"/>
          <p:cNvSpPr/>
          <p:nvPr/>
        </p:nvSpPr>
        <p:spPr>
          <a:xfrm>
            <a:off x="4748213" y="4783574"/>
            <a:ext cx="3662839" cy="661749"/>
          </a:xfrm>
          <a:prstGeom prst="rect">
            <a:avLst/>
          </a:prstGeom>
          <a:noFill/>
          <a:ln/>
        </p:spPr>
        <p:txBody>
          <a:bodyPr wrap="square" lIns="0" tIns="0" rIns="0" bIns="0" rtlCol="0" anchor="t"/>
          <a:lstStyle/>
          <a:p>
            <a:pPr marL="0" indent="0" algn="ctr">
              <a:lnSpc>
                <a:spcPts val="2600"/>
              </a:lnSpc>
              <a:buNone/>
            </a:pPr>
            <a:r>
              <a:rPr lang="en-US" sz="1600" dirty="0">
                <a:solidFill>
                  <a:srgbClr val="F9EEE7"/>
                </a:solidFill>
                <a:latin typeface="Quattrocento" pitchFamily="34" charset="0"/>
                <a:ea typeface="Quattrocento" pitchFamily="34" charset="-122"/>
                <a:cs typeface="Quattrocento" pitchFamily="34" charset="-120"/>
              </a:rPr>
              <a:t>Shortfall of 30% from expected national fertilizer demand</a:t>
            </a:r>
            <a:endParaRPr lang="en-US" sz="1600" dirty="0"/>
          </a:p>
        </p:txBody>
      </p:sp>
      <p:pic>
        <p:nvPicPr>
          <p:cNvPr id="10" name="Image 0" descr="preencoded.png"/>
          <p:cNvPicPr>
            <a:picLocks noChangeAspect="1"/>
          </p:cNvPicPr>
          <p:nvPr/>
        </p:nvPicPr>
        <p:blipFill>
          <a:blip r:embed="rId3"/>
          <a:stretch>
            <a:fillRect/>
          </a:stretch>
        </p:blipFill>
        <p:spPr>
          <a:xfrm>
            <a:off x="8923020" y="1719263"/>
            <a:ext cx="4887873" cy="4887873"/>
          </a:xfrm>
          <a:prstGeom prst="rect">
            <a:avLst/>
          </a:prstGeom>
        </p:spPr>
      </p:pic>
      <p:sp>
        <p:nvSpPr>
          <p:cNvPr id="11" name="Text 8"/>
          <p:cNvSpPr/>
          <p:nvPr/>
        </p:nvSpPr>
        <p:spPr>
          <a:xfrm>
            <a:off x="827008" y="7072193"/>
            <a:ext cx="12976384" cy="661749"/>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According to FAO projections, fertilizer shortages directly impacted staple crop production potential, with anticipated yield losses of 5.4% for maize, 3.8% for wheat, and 3.2% for teff – crops that form the foundation of Ethiopian food security and agricultural livelihoods.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8644</TotalTime>
  <Words>2678</Words>
  <Application>Microsoft Office PowerPoint</Application>
  <PresentationFormat>Custom</PresentationFormat>
  <Paragraphs>203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Quattrocento</vt:lpstr>
      <vt:lpstr>Quattrocento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Fatuma Sarah</dc:creator>
  <cp:lastModifiedBy>Peter</cp:lastModifiedBy>
  <cp:revision>6</cp:revision>
  <dcterms:created xsi:type="dcterms:W3CDTF">2025-09-19T04:12:42Z</dcterms:created>
  <dcterms:modified xsi:type="dcterms:W3CDTF">2025-09-30T19:49:58Z</dcterms:modified>
</cp:coreProperties>
</file>