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5" r:id="rId5"/>
    <p:sldId id="259" r:id="rId6"/>
    <p:sldId id="279" r:id="rId7"/>
    <p:sldId id="278" r:id="rId8"/>
    <p:sldId id="281" r:id="rId9"/>
    <p:sldId id="282" r:id="rId10"/>
    <p:sldId id="283" r:id="rId11"/>
    <p:sldId id="284" r:id="rId12"/>
    <p:sldId id="27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63" d="100"/>
          <a:sy n="63" d="100"/>
        </p:scale>
        <p:origin x="800"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BAFA371-737A-4AE7-9CD2-C72448FA9010}"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950825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AFA371-737A-4AE7-9CD2-C72448FA9010}"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1337244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AFA371-737A-4AE7-9CD2-C72448FA9010}"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2360600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AFA371-737A-4AE7-9CD2-C72448FA9010}"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2642267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AFA371-737A-4AE7-9CD2-C72448FA9010}"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1273745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BAFA371-737A-4AE7-9CD2-C72448FA9010}"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1417158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BAFA371-737A-4AE7-9CD2-C72448FA9010}" type="datetimeFigureOut">
              <a:rPr lang="en-US" smtClean="0"/>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919744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BAFA371-737A-4AE7-9CD2-C72448FA9010}" type="datetimeFigureOut">
              <a:rPr lang="en-US" smtClean="0"/>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3921944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AFA371-737A-4AE7-9CD2-C72448FA9010}" type="datetimeFigureOut">
              <a:rPr lang="en-US" smtClean="0"/>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1182686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AFA371-737A-4AE7-9CD2-C72448FA9010}"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410590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AFA371-737A-4AE7-9CD2-C72448FA9010}"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0A9D4-9562-48FD-A959-B43C059006FB}" type="slidenum">
              <a:rPr lang="en-US" smtClean="0"/>
              <a:t>‹#›</a:t>
            </a:fld>
            <a:endParaRPr lang="en-US"/>
          </a:p>
        </p:txBody>
      </p:sp>
    </p:spTree>
    <p:extLst>
      <p:ext uri="{BB962C8B-B14F-4D97-AF65-F5344CB8AC3E}">
        <p14:creationId xmlns:p14="http://schemas.microsoft.com/office/powerpoint/2010/main" val="3050657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AFA371-737A-4AE7-9CD2-C72448FA9010}" type="datetimeFigureOut">
              <a:rPr lang="en-US" smtClean="0"/>
              <a:t>9/30/2025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B0A9D4-9562-48FD-A959-B43C059006FB}" type="slidenum">
              <a:rPr lang="en-US" smtClean="0"/>
              <a:t>‹#›</a:t>
            </a:fld>
            <a:endParaRPr lang="en-US"/>
          </a:p>
        </p:txBody>
      </p:sp>
    </p:spTree>
    <p:extLst>
      <p:ext uri="{BB962C8B-B14F-4D97-AF65-F5344CB8AC3E}">
        <p14:creationId xmlns:p14="http://schemas.microsoft.com/office/powerpoint/2010/main" val="18471856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4264" y="355601"/>
            <a:ext cx="10103224" cy="2178424"/>
          </a:xfrm>
        </p:spPr>
        <p:txBody>
          <a:bodyPr>
            <a:normAutofit/>
          </a:bodyPr>
          <a:lstStyle/>
          <a:p>
            <a:r>
              <a:rPr lang="en-US" sz="2800" b="1" dirty="0">
                <a:solidFill>
                  <a:srgbClr val="C00000"/>
                </a:solidFill>
                <a:latin typeface="Times New Roman" panose="02020603050405020304" pitchFamily="18" charset="0"/>
                <a:cs typeface="Times New Roman" panose="02020603050405020304" pitchFamily="18" charset="0"/>
              </a:rPr>
              <a:t>Liberal state building versus military state building: comparing state building in South Sudan and Eritrea</a:t>
            </a:r>
            <a:r>
              <a:rPr lang="en-US" sz="2400" b="1" dirty="0">
                <a:solidFill>
                  <a:srgbClr val="C00000"/>
                </a:solidFill>
                <a:latin typeface="Times New Roman" panose="02020603050405020304" pitchFamily="18" charset="0"/>
                <a:cs typeface="Times New Roman" panose="02020603050405020304" pitchFamily="18" charset="0"/>
              </a:rPr>
              <a:t> </a:t>
            </a:r>
            <a:br>
              <a:rPr lang="en-US" sz="2400" b="1" dirty="0">
                <a:solidFill>
                  <a:srgbClr val="C00000"/>
                </a:solidFill>
                <a:latin typeface="Times New Roman" panose="02020603050405020304" pitchFamily="18" charset="0"/>
                <a:cs typeface="Times New Roman" panose="02020603050405020304" pitchFamily="18" charset="0"/>
              </a:rPr>
            </a:br>
            <a:endParaRPr lang="en-US" sz="2400" b="1" dirty="0">
              <a:solidFill>
                <a:srgbClr val="C000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43753" y="2971801"/>
            <a:ext cx="10224247" cy="3186952"/>
          </a:xfrm>
        </p:spPr>
        <p:txBody>
          <a:bodyPr>
            <a:normAutofit/>
          </a:bodyPr>
          <a:lstStyle/>
          <a:p>
            <a:r>
              <a:rPr lang="en-US" sz="3200" dirty="0">
                <a:solidFill>
                  <a:srgbClr val="0070C0"/>
                </a:solidFill>
                <a:latin typeface="Times New Roman" panose="02020603050405020304" pitchFamily="18" charset="0"/>
                <a:cs typeface="Times New Roman" panose="02020603050405020304" pitchFamily="18" charset="0"/>
              </a:rPr>
              <a:t>IRSK CONFERENCE 2025</a:t>
            </a:r>
          </a:p>
          <a:p>
            <a:endParaRPr lang="en-US" dirty="0"/>
          </a:p>
          <a:p>
            <a:r>
              <a:rPr lang="en-US" sz="2000" b="1" dirty="0">
                <a:latin typeface="Times New Roman" panose="02020603050405020304" pitchFamily="18" charset="0"/>
                <a:cs typeface="Times New Roman" panose="02020603050405020304" pitchFamily="18" charset="0"/>
              </a:rPr>
              <a:t>BERITA MUTINDA MUSAU</a:t>
            </a:r>
            <a:br>
              <a:rPr lang="en-US" sz="2000"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Doctoral Fellow (Strathmore University) and PhD Candidate (United States International University, Africa (USIU-A)</a:t>
            </a:r>
            <a:br>
              <a:rPr lang="en-US" sz="2000"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ritamusau@gmail.com</a:t>
            </a:r>
          </a:p>
        </p:txBody>
      </p:sp>
    </p:spTree>
    <p:extLst>
      <p:ext uri="{BB962C8B-B14F-4D97-AF65-F5344CB8AC3E}">
        <p14:creationId xmlns:p14="http://schemas.microsoft.com/office/powerpoint/2010/main" val="1219718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2775"/>
          </a:xfrm>
        </p:spPr>
        <p:txBody>
          <a:bodyPr>
            <a:normAutofit/>
          </a:bodyPr>
          <a:lstStyle/>
          <a:p>
            <a:r>
              <a:rPr lang="en-US" sz="2800" b="1" dirty="0">
                <a:solidFill>
                  <a:srgbClr val="C00000"/>
                </a:solidFill>
                <a:latin typeface="Times New Roman" panose="02020603050405020304" pitchFamily="18" charset="0"/>
                <a:cs typeface="Times New Roman" panose="02020603050405020304" pitchFamily="18" charset="0"/>
              </a:rPr>
              <a:t>Differences between the two states</a:t>
            </a:r>
          </a:p>
        </p:txBody>
      </p:sp>
      <p:sp>
        <p:nvSpPr>
          <p:cNvPr id="3" name="Content Placeholder 2"/>
          <p:cNvSpPr>
            <a:spLocks noGrp="1"/>
          </p:cNvSpPr>
          <p:nvPr>
            <p:ph idx="1"/>
          </p:nvPr>
        </p:nvSpPr>
        <p:spPr>
          <a:xfrm>
            <a:off x="838200" y="977900"/>
            <a:ext cx="10515600" cy="5199063"/>
          </a:xfrm>
        </p:spPr>
        <p:txBody>
          <a:bodyPr>
            <a:normAutofit fontScale="92500" lnSpcReduction="20000"/>
          </a:bodyPr>
          <a:lstStyle/>
          <a:p>
            <a:pPr marL="0" indent="0">
              <a:buNone/>
            </a:pPr>
            <a:r>
              <a:rPr lang="en-US" b="1" dirty="0">
                <a:solidFill>
                  <a:srgbClr val="C00000"/>
                </a:solidFill>
              </a:rPr>
              <a:t>Territory</a:t>
            </a:r>
            <a:r>
              <a:rPr lang="en-US" dirty="0"/>
              <a:t>: South Sudan – land locked; Eritrea has two ports </a:t>
            </a:r>
          </a:p>
          <a:p>
            <a:pPr marL="0" indent="0">
              <a:buNone/>
            </a:pPr>
            <a:r>
              <a:rPr lang="en-US" dirty="0"/>
              <a:t>ii. </a:t>
            </a:r>
            <a:r>
              <a:rPr lang="en-US" b="1" dirty="0">
                <a:solidFill>
                  <a:srgbClr val="C00000"/>
                </a:solidFill>
              </a:rPr>
              <a:t>Population (demographics): </a:t>
            </a:r>
          </a:p>
          <a:p>
            <a:r>
              <a:rPr lang="en-US" dirty="0"/>
              <a:t>South Sudan – 11, 483374 (WHO, 2023) – many ethnic </a:t>
            </a:r>
            <a:r>
              <a:rPr lang="en-US" dirty="0" err="1"/>
              <a:t>groupsp</a:t>
            </a:r>
            <a:r>
              <a:rPr lang="en-US" dirty="0"/>
              <a:t>; competition between the two majority groups (</a:t>
            </a:r>
            <a:r>
              <a:rPr lang="en-US" dirty="0" err="1"/>
              <a:t>Dinka</a:t>
            </a:r>
            <a:r>
              <a:rPr lang="en-US" dirty="0"/>
              <a:t> and </a:t>
            </a:r>
            <a:r>
              <a:rPr lang="en-US" dirty="0" err="1"/>
              <a:t>Nuer</a:t>
            </a:r>
            <a:r>
              <a:rPr lang="en-US" dirty="0"/>
              <a:t>) has contributed significantly to the conflict and instability in South Sudan </a:t>
            </a:r>
          </a:p>
          <a:p>
            <a:r>
              <a:rPr lang="en-US" dirty="0"/>
              <a:t>Eritrea- 3.6 million ( World Population Review)- 9 ethnic groups (</a:t>
            </a:r>
            <a:r>
              <a:rPr lang="en-US" dirty="0" err="1"/>
              <a:t>Tirgrinya</a:t>
            </a:r>
            <a:r>
              <a:rPr lang="en-US" dirty="0"/>
              <a:t>, </a:t>
            </a:r>
            <a:r>
              <a:rPr lang="en-US" dirty="0" err="1"/>
              <a:t>Saho</a:t>
            </a:r>
            <a:r>
              <a:rPr lang="en-US" dirty="0"/>
              <a:t>, </a:t>
            </a:r>
            <a:r>
              <a:rPr lang="en-US" dirty="0" err="1"/>
              <a:t>Hedareb</a:t>
            </a:r>
            <a:r>
              <a:rPr lang="en-US" dirty="0"/>
              <a:t>, Afar, </a:t>
            </a:r>
            <a:r>
              <a:rPr lang="en-US" dirty="0" err="1"/>
              <a:t>Bilen</a:t>
            </a:r>
            <a:r>
              <a:rPr lang="en-US" dirty="0"/>
              <a:t> and </a:t>
            </a:r>
            <a:r>
              <a:rPr lang="en-US" dirty="0" err="1"/>
              <a:t>Rashaida</a:t>
            </a:r>
            <a:r>
              <a:rPr lang="en-US" dirty="0"/>
              <a:t> among others)</a:t>
            </a:r>
          </a:p>
          <a:p>
            <a:r>
              <a:rPr lang="en-US" dirty="0"/>
              <a:t>iii. </a:t>
            </a:r>
            <a:r>
              <a:rPr lang="en-US" b="1" dirty="0">
                <a:solidFill>
                  <a:srgbClr val="C00000"/>
                </a:solidFill>
              </a:rPr>
              <a:t>Government</a:t>
            </a:r>
            <a:r>
              <a:rPr lang="en-US" dirty="0"/>
              <a:t>: South Sudan – unstable (facing legitimacy issues); Eritrea (relatively politically stable)</a:t>
            </a:r>
          </a:p>
          <a:p>
            <a:r>
              <a:rPr lang="en-US" dirty="0"/>
              <a:t>Iv. </a:t>
            </a:r>
            <a:r>
              <a:rPr lang="en-US" b="1" dirty="0">
                <a:solidFill>
                  <a:srgbClr val="C00000"/>
                </a:solidFill>
              </a:rPr>
              <a:t>Colonial History</a:t>
            </a:r>
            <a:r>
              <a:rPr lang="en-US" dirty="0"/>
              <a:t>: South Sudan suffered neglect and marginalization from the colonialists ; Eritrea was developed by the Italians making it actually better than Ethiopia</a:t>
            </a:r>
          </a:p>
          <a:p>
            <a:pPr marL="0" indent="0">
              <a:buNone/>
            </a:pPr>
            <a:r>
              <a:rPr lang="en-US" dirty="0"/>
              <a:t>- Eritrea gained a lot of experience and infrastructural development gained during colonialism. South Sudan lacked these.</a:t>
            </a:r>
          </a:p>
        </p:txBody>
      </p:sp>
    </p:spTree>
    <p:extLst>
      <p:ext uri="{BB962C8B-B14F-4D97-AF65-F5344CB8AC3E}">
        <p14:creationId xmlns:p14="http://schemas.microsoft.com/office/powerpoint/2010/main" val="1078948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54050"/>
          </a:xfrm>
        </p:spPr>
        <p:txBody>
          <a:bodyPr>
            <a:normAutofit fontScale="90000"/>
          </a:bodyPr>
          <a:lstStyle/>
          <a:p>
            <a:r>
              <a:rPr lang="en-US" b="1" dirty="0">
                <a:solidFill>
                  <a:srgbClr val="C00000"/>
                </a:solidFill>
              </a:rPr>
              <a:t>Differences </a:t>
            </a:r>
            <a:r>
              <a:rPr lang="en-US" b="1" dirty="0" err="1">
                <a:solidFill>
                  <a:srgbClr val="C00000"/>
                </a:solidFill>
              </a:rPr>
              <a:t>cont</a:t>
            </a:r>
            <a:r>
              <a:rPr lang="en-US" b="1" dirty="0">
                <a:solidFill>
                  <a:srgbClr val="C00000"/>
                </a:solidFill>
              </a:rPr>
              <a:t>…</a:t>
            </a:r>
          </a:p>
        </p:txBody>
      </p:sp>
      <p:sp>
        <p:nvSpPr>
          <p:cNvPr id="3" name="Content Placeholder 2"/>
          <p:cNvSpPr>
            <a:spLocks noGrp="1"/>
          </p:cNvSpPr>
          <p:nvPr>
            <p:ph idx="1"/>
          </p:nvPr>
        </p:nvSpPr>
        <p:spPr>
          <a:xfrm>
            <a:off x="838200" y="1019176"/>
            <a:ext cx="10515600" cy="5157787"/>
          </a:xfrm>
        </p:spPr>
        <p:txBody>
          <a:bodyPr>
            <a:normAutofit fontScale="77500" lnSpcReduction="20000"/>
          </a:bodyPr>
          <a:lstStyle/>
          <a:p>
            <a:r>
              <a:rPr lang="en-US" b="1" dirty="0">
                <a:solidFill>
                  <a:srgbClr val="C00000"/>
                </a:solidFill>
              </a:rPr>
              <a:t>Economic Revenue</a:t>
            </a:r>
            <a:r>
              <a:rPr lang="en-US" dirty="0"/>
              <a:t>: </a:t>
            </a:r>
          </a:p>
          <a:p>
            <a:r>
              <a:rPr lang="en-US" dirty="0"/>
              <a:t>-South Sudan has oil while Eritrea does not have such a resource.</a:t>
            </a:r>
          </a:p>
          <a:p>
            <a:r>
              <a:rPr lang="en-US" dirty="0"/>
              <a:t>- Mismanagement of oil revenue has worked against South Sudan. Oil also becomes sometimes a motivation for conflict (Young, 2021) as military generals fight over oil resources.</a:t>
            </a:r>
          </a:p>
          <a:p>
            <a:r>
              <a:rPr lang="en-US" b="1" dirty="0">
                <a:solidFill>
                  <a:srgbClr val="C00000"/>
                </a:solidFill>
              </a:rPr>
              <a:t>Legitimacy</a:t>
            </a:r>
            <a:r>
              <a:rPr lang="en-US" dirty="0"/>
              <a:t> – while Eritrea had carried out wide-ranging mobilization and brought almost all Eritreans under the same course, SPLM instead was hated and despised in South Sudan because of human rights violations and also it was considered an extension of </a:t>
            </a:r>
            <a:r>
              <a:rPr lang="en-US" dirty="0" err="1"/>
              <a:t>dinkkocracy</a:t>
            </a:r>
            <a:r>
              <a:rPr lang="en-US" dirty="0"/>
              <a:t> (</a:t>
            </a:r>
            <a:r>
              <a:rPr lang="en-US" dirty="0" err="1"/>
              <a:t>Dinka</a:t>
            </a:r>
            <a:r>
              <a:rPr lang="en-US" dirty="0"/>
              <a:t> </a:t>
            </a:r>
            <a:r>
              <a:rPr lang="en-US" dirty="0" err="1"/>
              <a:t>ethnocracy</a:t>
            </a:r>
            <a:r>
              <a:rPr lang="en-US" dirty="0"/>
              <a:t>). It oppressed people </a:t>
            </a:r>
            <a:r>
              <a:rPr lang="en-US" dirty="0" err="1"/>
              <a:t>e.g</a:t>
            </a:r>
            <a:r>
              <a:rPr lang="en-US" dirty="0"/>
              <a:t> dispossessed the </a:t>
            </a:r>
            <a:r>
              <a:rPr lang="en-US" dirty="0" err="1"/>
              <a:t>Equatorians</a:t>
            </a:r>
            <a:r>
              <a:rPr lang="en-US" dirty="0"/>
              <a:t> of their lands near Juba (Young, 2021). </a:t>
            </a:r>
          </a:p>
          <a:p>
            <a:r>
              <a:rPr lang="en-US" b="1" dirty="0">
                <a:solidFill>
                  <a:srgbClr val="C00000"/>
                </a:solidFill>
              </a:rPr>
              <a:t>Monopoly of legitimate use of violence</a:t>
            </a:r>
            <a:r>
              <a:rPr lang="en-US" dirty="0"/>
              <a:t>: While Eritrea is trying, South Sudan lacks the monopoly of legitimate use of violence. There are several rebel groups who keep carrying out violence in various parts of the country and threatening political stability.</a:t>
            </a:r>
          </a:p>
          <a:p>
            <a:r>
              <a:rPr lang="en-US" b="1" dirty="0">
                <a:solidFill>
                  <a:srgbClr val="C00000"/>
                </a:solidFill>
              </a:rPr>
              <a:t>International recognition and image</a:t>
            </a:r>
            <a:r>
              <a:rPr lang="en-US" dirty="0"/>
              <a:t>: While South Sudan, in spite of the political instability have gained sympathy with the international community, Eritrea has often had a negative image in the international community, accused of supporting terrorists and groups that destabilize </a:t>
            </a:r>
            <a:r>
              <a:rPr lang="en-US" dirty="0" err="1"/>
              <a:t>ndeighbouring</a:t>
            </a:r>
            <a:r>
              <a:rPr lang="en-US" dirty="0"/>
              <a:t> states. </a:t>
            </a:r>
          </a:p>
          <a:p>
            <a:endParaRPr lang="en-US" dirty="0"/>
          </a:p>
        </p:txBody>
      </p:sp>
    </p:spTree>
    <p:extLst>
      <p:ext uri="{BB962C8B-B14F-4D97-AF65-F5344CB8AC3E}">
        <p14:creationId xmlns:p14="http://schemas.microsoft.com/office/powerpoint/2010/main" val="521839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92125"/>
          </a:xfrm>
        </p:spPr>
        <p:txBody>
          <a:bodyPr>
            <a:normAutofit/>
          </a:bodyPr>
          <a:lstStyle/>
          <a:p>
            <a:r>
              <a:rPr lang="en-US" sz="2800" b="1" dirty="0">
                <a:solidFill>
                  <a:srgbClr val="C00000"/>
                </a:solidFill>
                <a:latin typeface="Times New Roman" panose="02020603050405020304" pitchFamily="18" charset="0"/>
                <a:cs typeface="Times New Roman" panose="02020603050405020304" pitchFamily="18" charset="0"/>
              </a:rPr>
              <a:t>Conclusion</a:t>
            </a:r>
          </a:p>
        </p:txBody>
      </p:sp>
      <p:sp>
        <p:nvSpPr>
          <p:cNvPr id="3" name="Content Placeholder 2"/>
          <p:cNvSpPr>
            <a:spLocks noGrp="1"/>
          </p:cNvSpPr>
          <p:nvPr>
            <p:ph idx="1"/>
          </p:nvPr>
        </p:nvSpPr>
        <p:spPr>
          <a:xfrm>
            <a:off x="838200" y="762000"/>
            <a:ext cx="10515600" cy="5414963"/>
          </a:xfrm>
        </p:spPr>
        <p:txBody>
          <a:bodyPr>
            <a:noAutofit/>
          </a:bodyPr>
          <a:lstStyle/>
          <a:p>
            <a:pPr algn="just"/>
            <a:r>
              <a:rPr lang="en-US" sz="2000" dirty="0">
                <a:latin typeface="Times New Roman" panose="02020603050405020304" pitchFamily="18" charset="0"/>
                <a:cs typeface="Times New Roman" panose="02020603050405020304" pitchFamily="18" charset="0"/>
              </a:rPr>
              <a:t>This study looked at state building at the Horn of Africa generally and in South Sudan and Eritrea generally.</a:t>
            </a:r>
          </a:p>
          <a:p>
            <a:pPr algn="just"/>
            <a:r>
              <a:rPr lang="en-US" sz="2000" dirty="0">
                <a:latin typeface="Times New Roman" panose="02020603050405020304" pitchFamily="18" charset="0"/>
                <a:cs typeface="Times New Roman" panose="02020603050405020304" pitchFamily="18" charset="0"/>
              </a:rPr>
              <a:t>The study finds that while </a:t>
            </a:r>
            <a:r>
              <a:rPr lang="en-US" sz="2000" dirty="0" err="1">
                <a:latin typeface="Times New Roman" panose="02020603050405020304" pitchFamily="18" charset="0"/>
                <a:cs typeface="Times New Roman" panose="02020603050405020304" pitchFamily="18" charset="0"/>
              </a:rPr>
              <a:t>statebuilding</a:t>
            </a:r>
            <a:r>
              <a:rPr lang="en-US" sz="2000" dirty="0">
                <a:latin typeface="Times New Roman" panose="02020603050405020304" pitchFamily="18" charset="0"/>
                <a:cs typeface="Times New Roman" panose="02020603050405020304" pitchFamily="18" charset="0"/>
              </a:rPr>
              <a:t> in South Sudan followed the liberal </a:t>
            </a:r>
            <a:r>
              <a:rPr lang="en-US" sz="2000" dirty="0" err="1">
                <a:latin typeface="Times New Roman" panose="02020603050405020304" pitchFamily="18" charset="0"/>
                <a:cs typeface="Times New Roman" panose="02020603050405020304" pitchFamily="18" charset="0"/>
              </a:rPr>
              <a:t>statebuilding</a:t>
            </a:r>
            <a:r>
              <a:rPr lang="en-US" sz="2000" dirty="0">
                <a:latin typeface="Times New Roman" panose="02020603050405020304" pitchFamily="18" charset="0"/>
                <a:cs typeface="Times New Roman" panose="02020603050405020304" pitchFamily="18" charset="0"/>
              </a:rPr>
              <a:t> path, Eritrea’s has been largely military </a:t>
            </a:r>
            <a:r>
              <a:rPr lang="en-US" sz="2000" dirty="0" err="1">
                <a:latin typeface="Times New Roman" panose="02020603050405020304" pitchFamily="18" charset="0"/>
                <a:cs typeface="Times New Roman" panose="02020603050405020304" pitchFamily="18" charset="0"/>
              </a:rPr>
              <a:t>statebuilding</a:t>
            </a:r>
            <a:r>
              <a:rPr lang="en-US" sz="2000" dirty="0">
                <a:latin typeface="Times New Roman" panose="02020603050405020304" pitchFamily="18" charset="0"/>
                <a:cs typeface="Times New Roman" panose="02020603050405020304" pitchFamily="18" charset="0"/>
              </a:rPr>
              <a:t>.</a:t>
            </a:r>
          </a:p>
          <a:p>
            <a:pPr algn="just"/>
            <a:r>
              <a:rPr lang="en-US" sz="2000" dirty="0">
                <a:latin typeface="Times New Roman" panose="02020603050405020304" pitchFamily="18" charset="0"/>
                <a:cs typeface="Times New Roman" panose="02020603050405020304" pitchFamily="18" charset="0"/>
              </a:rPr>
              <a:t>These different forms of state building have impacted differently on the two countries. While in South Sudan </a:t>
            </a:r>
            <a:r>
              <a:rPr lang="en-US" sz="2000" dirty="0" err="1">
                <a:latin typeface="Times New Roman" panose="02020603050405020304" pitchFamily="18" charset="0"/>
                <a:cs typeface="Times New Roman" panose="02020603050405020304" pitchFamily="18" charset="0"/>
              </a:rPr>
              <a:t>statebuiling</a:t>
            </a:r>
            <a:r>
              <a:rPr lang="en-US" sz="2000" dirty="0">
                <a:latin typeface="Times New Roman" panose="02020603050405020304" pitchFamily="18" charset="0"/>
                <a:cs typeface="Times New Roman" panose="02020603050405020304" pitchFamily="18" charset="0"/>
              </a:rPr>
              <a:t> has been </a:t>
            </a:r>
            <a:r>
              <a:rPr lang="en-US" sz="2000" dirty="0" err="1">
                <a:latin typeface="Times New Roman" panose="02020603050405020304" pitchFamily="18" charset="0"/>
                <a:cs typeface="Times New Roman" panose="02020603050405020304" pitchFamily="18" charset="0"/>
              </a:rPr>
              <a:t>exogenic</a:t>
            </a:r>
            <a:r>
              <a:rPr lang="en-US" sz="2000" dirty="0">
                <a:latin typeface="Times New Roman" panose="02020603050405020304" pitchFamily="18" charset="0"/>
                <a:cs typeface="Times New Roman" panose="02020603050405020304" pitchFamily="18" charset="0"/>
              </a:rPr>
              <a:t>, the Eritrean one is largely endogenic. Consequently, while Eritrea has experienced relative political stability in spite of accusations of human rights violations, South Sudan has yet to experience political stability. </a:t>
            </a:r>
            <a:r>
              <a:rPr lang="en-US" sz="2000" dirty="0" err="1">
                <a:latin typeface="Times New Roman" panose="02020603050405020304" pitchFamily="18" charset="0"/>
                <a:cs typeface="Times New Roman" panose="02020603050405020304" pitchFamily="18" charset="0"/>
              </a:rPr>
              <a:t>Clientelist</a:t>
            </a:r>
            <a:r>
              <a:rPr lang="en-US" sz="2000" dirty="0">
                <a:latin typeface="Times New Roman" panose="02020603050405020304" pitchFamily="18" charset="0"/>
                <a:cs typeface="Times New Roman" panose="02020603050405020304" pitchFamily="18" charset="0"/>
              </a:rPr>
              <a:t> tendencies and competition over resources particularly oil,     coupled with the militarization of politics makes state building in South Sudan a challenge.</a:t>
            </a:r>
          </a:p>
          <a:p>
            <a:pPr algn="just"/>
            <a:r>
              <a:rPr lang="en-US" sz="2000" dirty="0">
                <a:latin typeface="Times New Roman" panose="02020603050405020304" pitchFamily="18" charset="0"/>
                <a:cs typeface="Times New Roman" panose="02020603050405020304" pitchFamily="18" charset="0"/>
              </a:rPr>
              <a:t>This research does not however seek to take sides with either of the state building mechanisms discussed above but to provoke thoughts on state building and statehood in Africa generally and to encourage policy makers to come up with policies that suggest the best mode of state for Africa and to help the struggling states to institute structures and practices that lead to stronger states and political stability.</a:t>
            </a:r>
          </a:p>
        </p:txBody>
      </p:sp>
    </p:spTree>
    <p:extLst>
      <p:ext uri="{BB962C8B-B14F-4D97-AF65-F5344CB8AC3E}">
        <p14:creationId xmlns:p14="http://schemas.microsoft.com/office/powerpoint/2010/main" val="1759449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C00000"/>
                </a:solidFill>
                <a:latin typeface="Times New Roman" panose="02020603050405020304" pitchFamily="18" charset="0"/>
                <a:cs typeface="Times New Roman" panose="02020603050405020304" pitchFamily="18" charset="0"/>
              </a:rPr>
              <a:t>Outline</a:t>
            </a:r>
          </a:p>
        </p:txBody>
      </p:sp>
      <p:sp>
        <p:nvSpPr>
          <p:cNvPr id="3" name="Content Placeholder 2"/>
          <p:cNvSpPr>
            <a:spLocks noGrp="1"/>
          </p:cNvSpPr>
          <p:nvPr>
            <p:ph idx="1"/>
          </p:nvPr>
        </p:nvSpPr>
        <p:spPr/>
        <p:txBody>
          <a:bodyPr>
            <a:normAutofit/>
          </a:bodyPr>
          <a:lstStyle/>
          <a:p>
            <a:r>
              <a:rPr lang="en-US" dirty="0">
                <a:solidFill>
                  <a:schemeClr val="accent1"/>
                </a:solidFill>
                <a:latin typeface="Times New Roman" panose="02020603050405020304" pitchFamily="18" charset="0"/>
                <a:cs typeface="Times New Roman" panose="02020603050405020304" pitchFamily="18" charset="0"/>
              </a:rPr>
              <a:t>Introduction</a:t>
            </a:r>
          </a:p>
          <a:p>
            <a:r>
              <a:rPr lang="en-US" dirty="0">
                <a:solidFill>
                  <a:schemeClr val="accent1"/>
                </a:solidFill>
                <a:latin typeface="Times New Roman" panose="02020603050405020304" pitchFamily="18" charset="0"/>
                <a:cs typeface="Times New Roman" panose="02020603050405020304" pitchFamily="18" charset="0"/>
              </a:rPr>
              <a:t>Conceptualizing the state and state building</a:t>
            </a:r>
          </a:p>
          <a:p>
            <a:r>
              <a:rPr lang="en-US" dirty="0">
                <a:solidFill>
                  <a:schemeClr val="accent1"/>
                </a:solidFill>
                <a:latin typeface="Times New Roman" panose="02020603050405020304" pitchFamily="18" charset="0"/>
                <a:cs typeface="Times New Roman" panose="02020603050405020304" pitchFamily="18" charset="0"/>
              </a:rPr>
              <a:t>State building in South Sudan and Eritrea</a:t>
            </a:r>
          </a:p>
          <a:p>
            <a:r>
              <a:rPr lang="en-US" dirty="0">
                <a:solidFill>
                  <a:schemeClr val="accent1"/>
                </a:solidFill>
                <a:latin typeface="Times New Roman" panose="02020603050405020304" pitchFamily="18" charset="0"/>
                <a:cs typeface="Times New Roman" panose="02020603050405020304" pitchFamily="18" charset="0"/>
              </a:rPr>
              <a:t>Comparing state and state building in South Sudan and Eritrea</a:t>
            </a:r>
          </a:p>
          <a:p>
            <a:r>
              <a:rPr lang="en-US" dirty="0">
                <a:solidFill>
                  <a:schemeClr val="accent1"/>
                </a:solidFill>
                <a:latin typeface="Times New Roman" panose="02020603050405020304" pitchFamily="18" charset="0"/>
                <a:cs typeface="Times New Roman" panose="02020603050405020304" pitchFamily="18" charset="0"/>
              </a:rPr>
              <a:t>Comparison</a:t>
            </a:r>
          </a:p>
          <a:p>
            <a:endParaRPr lang="en-US" dirty="0"/>
          </a:p>
        </p:txBody>
      </p:sp>
    </p:spTree>
    <p:extLst>
      <p:ext uri="{BB962C8B-B14F-4D97-AF65-F5344CB8AC3E}">
        <p14:creationId xmlns:p14="http://schemas.microsoft.com/office/powerpoint/2010/main" val="360054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14375"/>
          </a:xfrm>
        </p:spPr>
        <p:txBody>
          <a:bodyPr>
            <a:normAutofit/>
          </a:bodyPr>
          <a:lstStyle/>
          <a:p>
            <a:r>
              <a:rPr lang="en-US" sz="2800" b="1" dirty="0">
                <a:solidFill>
                  <a:srgbClr val="C00000"/>
                </a:solidFill>
                <a:latin typeface="Times New Roman" panose="02020603050405020304" pitchFamily="18" charset="0"/>
                <a:cs typeface="Times New Roman" panose="02020603050405020304" pitchFamily="18" charset="0"/>
              </a:rPr>
              <a:t>Introduction</a:t>
            </a:r>
          </a:p>
        </p:txBody>
      </p:sp>
      <p:sp>
        <p:nvSpPr>
          <p:cNvPr id="3" name="Content Placeholder 2"/>
          <p:cNvSpPr>
            <a:spLocks noGrp="1"/>
          </p:cNvSpPr>
          <p:nvPr>
            <p:ph idx="1"/>
          </p:nvPr>
        </p:nvSpPr>
        <p:spPr>
          <a:xfrm>
            <a:off x="838200" y="885825"/>
            <a:ext cx="10515600" cy="5291138"/>
          </a:xfrm>
        </p:spPr>
        <p:txBody>
          <a:bodyPr>
            <a:normAutofit fontScale="92500" lnSpcReduction="20000"/>
          </a:bodyPr>
          <a:lstStyle/>
          <a:p>
            <a:pPr algn="just"/>
            <a:r>
              <a:rPr lang="en-US" sz="2400" dirty="0">
                <a:latin typeface="Times New Roman" panose="02020603050405020304" pitchFamily="18" charset="0"/>
                <a:cs typeface="Times New Roman" panose="02020603050405020304" pitchFamily="18" charset="0"/>
              </a:rPr>
              <a:t>The establishment, stability and the survival of nation states has faced major hurdles in Africa. </a:t>
            </a:r>
          </a:p>
          <a:p>
            <a:pPr algn="just"/>
            <a:r>
              <a:rPr lang="en-US" sz="2400" dirty="0">
                <a:latin typeface="Times New Roman" panose="02020603050405020304" pitchFamily="18" charset="0"/>
                <a:cs typeface="Times New Roman" panose="02020603050405020304" pitchFamily="18" charset="0"/>
              </a:rPr>
              <a:t>Indeed, </a:t>
            </a:r>
            <a:r>
              <a:rPr lang="en-US" sz="2400" dirty="0" err="1">
                <a:latin typeface="Times New Roman" panose="02020603050405020304" pitchFamily="18" charset="0"/>
                <a:cs typeface="Times New Roman" panose="02020603050405020304" pitchFamily="18" charset="0"/>
              </a:rPr>
              <a:t>Markakis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Schlee</a:t>
            </a:r>
            <a:r>
              <a:rPr lang="en-US" sz="2400" dirty="0">
                <a:latin typeface="Times New Roman" panose="02020603050405020304" pitchFamily="18" charset="0"/>
                <a:cs typeface="Times New Roman" panose="02020603050405020304" pitchFamily="18" charset="0"/>
              </a:rPr>
              <a:t> and Young (2021) considered the nation state the wrong model for the Horn of Africa. </a:t>
            </a:r>
          </a:p>
          <a:p>
            <a:pPr algn="just"/>
            <a:r>
              <a:rPr lang="en-US" sz="2400" dirty="0">
                <a:latin typeface="Times New Roman" panose="02020603050405020304" pitchFamily="18" charset="0"/>
                <a:cs typeface="Times New Roman" panose="02020603050405020304" pitchFamily="18" charset="0"/>
              </a:rPr>
              <a:t>Most African states are colonial creations established following decolonization. The Organization of African Unity (OAU), declared colonial borders sacrosanct and secession was an unwelcome process. </a:t>
            </a:r>
          </a:p>
          <a:p>
            <a:pPr algn="just"/>
            <a:r>
              <a:rPr lang="en-US" sz="2400" dirty="0">
                <a:latin typeface="Times New Roman" panose="02020603050405020304" pitchFamily="18" charset="0"/>
                <a:cs typeface="Times New Roman" panose="02020603050405020304" pitchFamily="18" charset="0"/>
              </a:rPr>
              <a:t>However, Eritrea and South Sudan, two states in the Horn of Africa defied the sacrosanctity of colonial borders and attained statehood through secession in 1993 and 2011 respectively. </a:t>
            </a:r>
          </a:p>
          <a:p>
            <a:pPr algn="just"/>
            <a:r>
              <a:rPr lang="en-US" sz="2400" dirty="0">
                <a:latin typeface="Times New Roman" panose="02020603050405020304" pitchFamily="18" charset="0"/>
                <a:cs typeface="Times New Roman" panose="02020603050405020304" pitchFamily="18" charset="0"/>
              </a:rPr>
              <a:t>Both states are members of IGAD and COMESA. Although both engaged in insurgency in pursuit of liberation, they exhibited some differences. While Eritrea’s independence was mainly achieved militarily, South Sudan’s was an outcome of mediation efforts including a Comprehensive Peace Agreement involving a regional organization (IGAD) following the liberal peacebuilding (and consequently state building) model. </a:t>
            </a:r>
          </a:p>
          <a:p>
            <a:pPr algn="just"/>
            <a:r>
              <a:rPr lang="en-US" sz="2400" dirty="0">
                <a:latin typeface="Times New Roman" panose="02020603050405020304" pitchFamily="18" charset="0"/>
                <a:cs typeface="Times New Roman" panose="02020603050405020304" pitchFamily="18" charset="0"/>
              </a:rPr>
              <a:t>Moreover, the two exhibit different contexts and levels of stability. While Eritrea has enjoyed some level of stability, though with accusations of dictatorship and human rights abuses, South Sudan descended into civil war and instability just two years after independence</a:t>
            </a:r>
          </a:p>
        </p:txBody>
      </p:sp>
    </p:spTree>
    <p:extLst>
      <p:ext uri="{BB962C8B-B14F-4D97-AF65-F5344CB8AC3E}">
        <p14:creationId xmlns:p14="http://schemas.microsoft.com/office/powerpoint/2010/main" val="1877767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2975" y="669925"/>
            <a:ext cx="10991850" cy="606425"/>
          </a:xfrm>
        </p:spPr>
        <p:txBody>
          <a:bodyPr>
            <a:normAutofit/>
          </a:bodyPr>
          <a:lstStyle/>
          <a:p>
            <a:r>
              <a:rPr lang="en-US" sz="2800" b="1" dirty="0">
                <a:solidFill>
                  <a:srgbClr val="C00000"/>
                </a:solidFill>
                <a:latin typeface="Times New Roman" panose="02020603050405020304" pitchFamily="18" charset="0"/>
                <a:cs typeface="Times New Roman" panose="02020603050405020304" pitchFamily="18" charset="0"/>
              </a:rPr>
              <a:t>Introduction cont...</a:t>
            </a:r>
          </a:p>
        </p:txBody>
      </p:sp>
      <p:sp>
        <p:nvSpPr>
          <p:cNvPr id="3" name="Content Placeholder 2"/>
          <p:cNvSpPr>
            <a:spLocks noGrp="1"/>
          </p:cNvSpPr>
          <p:nvPr>
            <p:ph idx="1"/>
          </p:nvPr>
        </p:nvSpPr>
        <p:spPr>
          <a:xfrm>
            <a:off x="838200" y="1343025"/>
            <a:ext cx="10515600" cy="4833938"/>
          </a:xfrm>
        </p:spPr>
        <p:txBody>
          <a:bodyPr>
            <a:normAutofit/>
          </a:bodyPr>
          <a:lstStyle/>
          <a:p>
            <a:pPr algn="just"/>
            <a:r>
              <a:rPr lang="en-US" sz="2400" dirty="0">
                <a:latin typeface="Times New Roman" panose="02020603050405020304" pitchFamily="18" charset="0"/>
                <a:cs typeface="Times New Roman" panose="02020603050405020304" pitchFamily="18" charset="0"/>
              </a:rPr>
              <a:t>This research seeks to undertake a comparative analysis of the two forms of state building pursued by the two states: military state building in Eritrea and liberal peace state building in South Sudan and to further understand the various contexts: political, economic, cultural, demographic, regional and international that characterize the two forms of state building and the situations prevalent in the two countries. </a:t>
            </a:r>
          </a:p>
          <a:p>
            <a:pPr algn="just"/>
            <a:r>
              <a:rPr lang="en-US" sz="2400" dirty="0">
                <a:latin typeface="Times New Roman" panose="02020603050405020304" pitchFamily="18" charset="0"/>
                <a:cs typeface="Times New Roman" panose="02020603050405020304" pitchFamily="18" charset="0"/>
              </a:rPr>
              <a:t>This is a desk research that adopts a qualitative approach, applying state building theory to compare and contrast state building linking it to discourses on peace, conflict and security. </a:t>
            </a:r>
          </a:p>
          <a:p>
            <a:pPr algn="just"/>
            <a:r>
              <a:rPr lang="en-US" sz="2400" dirty="0">
                <a:latin typeface="Times New Roman" panose="02020603050405020304" pitchFamily="18" charset="0"/>
                <a:cs typeface="Times New Roman" panose="02020603050405020304" pitchFamily="18" charset="0"/>
              </a:rPr>
              <a:t>It aims to contribute to the body of knowledge on state building, peace, conflict and security generally and in Africa and the Horn of Africa in particular. </a:t>
            </a:r>
          </a:p>
          <a:p>
            <a:endParaRPr lang="en-US" dirty="0"/>
          </a:p>
        </p:txBody>
      </p:sp>
    </p:spTree>
    <p:extLst>
      <p:ext uri="{BB962C8B-B14F-4D97-AF65-F5344CB8AC3E}">
        <p14:creationId xmlns:p14="http://schemas.microsoft.com/office/powerpoint/2010/main" val="2202973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75033"/>
          </a:xfrm>
        </p:spPr>
        <p:txBody>
          <a:bodyPr>
            <a:noAutofit/>
          </a:bodyPr>
          <a:lstStyle/>
          <a:p>
            <a:r>
              <a:rPr lang="en-US" sz="2800" b="1" dirty="0">
                <a:solidFill>
                  <a:srgbClr val="C00000"/>
                </a:solidFill>
                <a:latin typeface="Times New Roman" panose="02020603050405020304" pitchFamily="18" charset="0"/>
                <a:cs typeface="Times New Roman" panose="02020603050405020304" pitchFamily="18" charset="0"/>
              </a:rPr>
              <a:t>Conceptualizing the state and </a:t>
            </a:r>
            <a:r>
              <a:rPr lang="en-US" sz="2800" b="1" dirty="0" err="1">
                <a:solidFill>
                  <a:srgbClr val="C00000"/>
                </a:solidFill>
                <a:latin typeface="Times New Roman" panose="02020603050405020304" pitchFamily="18" charset="0"/>
                <a:cs typeface="Times New Roman" panose="02020603050405020304" pitchFamily="18" charset="0"/>
              </a:rPr>
              <a:t>statebuilding</a:t>
            </a:r>
            <a:endParaRPr lang="en-US" sz="2800"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146220"/>
            <a:ext cx="10515600" cy="5030743"/>
          </a:xfrm>
        </p:spPr>
        <p:txBody>
          <a:bodyPr>
            <a:normAutofit/>
          </a:bodyPr>
          <a:lstStyle/>
          <a:p>
            <a:pPr marL="0" indent="0" algn="just">
              <a:buNone/>
            </a:pPr>
            <a:r>
              <a:rPr lang="en-US" b="1" dirty="0" err="1">
                <a:solidFill>
                  <a:srgbClr val="C00000"/>
                </a:solidFill>
                <a:latin typeface="Times New Roman" panose="02020603050405020304" pitchFamily="18" charset="0"/>
                <a:cs typeface="Times New Roman" panose="02020603050405020304" pitchFamily="18" charset="0"/>
              </a:rPr>
              <a:t>Weberian</a:t>
            </a:r>
            <a:r>
              <a:rPr lang="en-US" b="1" dirty="0">
                <a:solidFill>
                  <a:srgbClr val="C00000"/>
                </a:solidFill>
                <a:latin typeface="Times New Roman" panose="02020603050405020304" pitchFamily="18" charset="0"/>
                <a:cs typeface="Times New Roman" panose="02020603050405020304" pitchFamily="18" charset="0"/>
              </a:rPr>
              <a:t> conceptualization: The state </a:t>
            </a:r>
            <a:r>
              <a:rPr lang="en-US" b="1" dirty="0">
                <a:latin typeface="Times New Roman" panose="02020603050405020304" pitchFamily="18" charset="0"/>
                <a:cs typeface="Times New Roman" panose="02020603050405020304" pitchFamily="18" charset="0"/>
              </a:rPr>
              <a:t>the state as the entity that wields the monopoly of the legitimate use of force.</a:t>
            </a:r>
          </a:p>
          <a:p>
            <a:pPr marL="0" indent="0" algn="just">
              <a:buNone/>
            </a:pPr>
            <a:r>
              <a:rPr lang="en-US" b="1" dirty="0">
                <a:solidFill>
                  <a:srgbClr val="C00000"/>
                </a:solidFill>
                <a:latin typeface="Times New Roman" panose="02020603050405020304" pitchFamily="18" charset="0"/>
                <a:cs typeface="Times New Roman" panose="02020603050405020304" pitchFamily="18" charset="0"/>
              </a:rPr>
              <a:t>Schmitt's Catholic, neo-Kantian perspective</a:t>
            </a:r>
            <a:r>
              <a:rPr lang="en-US" dirty="0">
                <a:latin typeface="Times New Roman" panose="02020603050405020304" pitchFamily="18" charset="0"/>
                <a:cs typeface="Times New Roman" panose="02020603050405020304" pitchFamily="18" charset="0"/>
              </a:rPr>
              <a:t> views the state’s value as contained in bringing the conceptual unity of the triad law-state-individual into effective relation with the actual world and thus represents the only subject of the legal ethos (</a:t>
            </a:r>
            <a:r>
              <a:rPr lang="en-US" dirty="0" err="1">
                <a:latin typeface="Times New Roman" panose="02020603050405020304" pitchFamily="18" charset="0"/>
                <a:cs typeface="Times New Roman" panose="02020603050405020304" pitchFamily="18" charset="0"/>
              </a:rPr>
              <a:t>Ulmen</a:t>
            </a:r>
            <a:r>
              <a:rPr lang="en-US" dirty="0">
                <a:latin typeface="Times New Roman" panose="02020603050405020304" pitchFamily="18" charset="0"/>
                <a:cs typeface="Times New Roman" panose="02020603050405020304" pitchFamily="18" charset="0"/>
              </a:rPr>
              <a:t>, 1985)</a:t>
            </a:r>
          </a:p>
          <a:p>
            <a:pPr marL="0" indent="0">
              <a:buNone/>
            </a:pPr>
            <a:r>
              <a:rPr lang="en-US" b="1" dirty="0">
                <a:solidFill>
                  <a:srgbClr val="C00000"/>
                </a:solidFill>
                <a:latin typeface="Times New Roman" panose="02020603050405020304" pitchFamily="18" charset="0"/>
                <a:cs typeface="Times New Roman" panose="02020603050405020304" pitchFamily="18" charset="0"/>
              </a:rPr>
              <a:t>Montevideo convention (1933): </a:t>
            </a:r>
            <a:r>
              <a:rPr lang="en-US" dirty="0">
                <a:latin typeface="Times New Roman" panose="02020603050405020304" pitchFamily="18" charset="0"/>
                <a:cs typeface="Times New Roman" panose="02020603050405020304" pitchFamily="18" charset="0"/>
              </a:rPr>
              <a:t>criteria for statehood a permanent population, a defined territory, a government, and the capacity to enter into relations with other states.</a:t>
            </a:r>
            <a:endParaRPr lang="en-US" b="1" dirty="0">
              <a:solidFill>
                <a:srgbClr val="C00000"/>
              </a:solidFill>
              <a:latin typeface="Times New Roman" panose="02020603050405020304" pitchFamily="18" charset="0"/>
              <a:cs typeface="Times New Roman" panose="02020603050405020304" pitchFamily="18" charset="0"/>
            </a:endParaRPr>
          </a:p>
          <a:p>
            <a:pPr marL="0" indent="0">
              <a:buNone/>
            </a:pPr>
            <a:endParaRPr lang="en-US" b="1" dirty="0">
              <a:solidFill>
                <a:srgbClr val="C00000"/>
              </a:solidFill>
              <a:latin typeface="Times New Roman" panose="02020603050405020304" pitchFamily="18" charset="0"/>
              <a:cs typeface="Times New Roman" panose="02020603050405020304" pitchFamily="18" charset="0"/>
            </a:endParaRPr>
          </a:p>
          <a:p>
            <a:pPr marL="0" indent="0">
              <a:buNone/>
            </a:pPr>
            <a:endParaRPr lang="en-US" sz="33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6400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rgbClr val="C00000"/>
                </a:solidFill>
                <a:latin typeface="Times New Roman" panose="02020603050405020304" pitchFamily="18" charset="0"/>
                <a:cs typeface="Times New Roman" panose="02020603050405020304" pitchFamily="18" charset="0"/>
              </a:rPr>
              <a:t>Conceptualizing State building</a:t>
            </a:r>
          </a:p>
        </p:txBody>
      </p:sp>
      <p:sp>
        <p:nvSpPr>
          <p:cNvPr id="3" name="Content Placeholder 2"/>
          <p:cNvSpPr>
            <a:spLocks noGrp="1"/>
          </p:cNvSpPr>
          <p:nvPr>
            <p:ph idx="1"/>
          </p:nvPr>
        </p:nvSpPr>
        <p:spPr/>
        <p:txBody>
          <a:bodyPr>
            <a:normAutofit fontScale="92500"/>
          </a:bodyPr>
          <a:lstStyle/>
          <a:p>
            <a:r>
              <a:rPr lang="en-US" dirty="0"/>
              <a:t>Broadly conceived, state building refers to the process of ‘constructing or reconstructing institutions of governance capable of providing citizens with physical and economic security’ (Chandler 2006: 1)</a:t>
            </a:r>
          </a:p>
          <a:p>
            <a:r>
              <a:rPr lang="en-US" b="1" dirty="0">
                <a:solidFill>
                  <a:srgbClr val="C00000"/>
                </a:solidFill>
              </a:rPr>
              <a:t>Liberal state building vs military state building</a:t>
            </a:r>
          </a:p>
          <a:p>
            <a:r>
              <a:rPr lang="en-US" b="1" dirty="0">
                <a:solidFill>
                  <a:srgbClr val="C00000"/>
                </a:solidFill>
              </a:rPr>
              <a:t>Liberal state building</a:t>
            </a:r>
            <a:r>
              <a:rPr lang="en-US" dirty="0"/>
              <a:t>:  entails interventionist strategies to restore and rebuild the institutions and apparatus of the state, for example the bureaucracy</a:t>
            </a:r>
          </a:p>
          <a:p>
            <a:r>
              <a:rPr lang="en-US" b="1" dirty="0">
                <a:solidFill>
                  <a:srgbClr val="C00000"/>
                </a:solidFill>
              </a:rPr>
              <a:t>Military state building</a:t>
            </a:r>
            <a:r>
              <a:rPr lang="en-US" dirty="0"/>
              <a:t>: Creation and maintenance of state institutions (</a:t>
            </a:r>
            <a:r>
              <a:rPr lang="en-US" dirty="0" err="1"/>
              <a:t>e.g</a:t>
            </a:r>
            <a:r>
              <a:rPr lang="en-US" dirty="0"/>
              <a:t> security, rule of law, economy </a:t>
            </a:r>
            <a:r>
              <a:rPr lang="en-US" dirty="0" err="1"/>
              <a:t>etc</a:t>
            </a:r>
            <a:r>
              <a:rPr lang="en-US" dirty="0"/>
              <a:t>) by use of the state military </a:t>
            </a:r>
          </a:p>
          <a:p>
            <a:pPr marL="0" indent="0">
              <a:buNone/>
            </a:pPr>
            <a:r>
              <a:rPr lang="en-US" dirty="0"/>
              <a:t>Military </a:t>
            </a:r>
            <a:r>
              <a:rPr lang="en-US" dirty="0" err="1"/>
              <a:t>statebuilding</a:t>
            </a:r>
            <a:r>
              <a:rPr lang="en-US" dirty="0"/>
              <a:t> </a:t>
            </a:r>
          </a:p>
        </p:txBody>
      </p:sp>
    </p:spTree>
    <p:extLst>
      <p:ext uri="{BB962C8B-B14F-4D97-AF65-F5344CB8AC3E}">
        <p14:creationId xmlns:p14="http://schemas.microsoft.com/office/powerpoint/2010/main" val="4005354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2775"/>
          </a:xfrm>
        </p:spPr>
        <p:txBody>
          <a:bodyPr>
            <a:normAutofit fontScale="90000"/>
          </a:bodyPr>
          <a:lstStyle/>
          <a:p>
            <a:r>
              <a:rPr lang="en-US" b="1" dirty="0">
                <a:solidFill>
                  <a:srgbClr val="C00000"/>
                </a:solidFill>
              </a:rPr>
              <a:t>State building in South Sudan and Eritrea</a:t>
            </a:r>
          </a:p>
        </p:txBody>
      </p:sp>
      <p:sp>
        <p:nvSpPr>
          <p:cNvPr id="3" name="Content Placeholder 2"/>
          <p:cNvSpPr>
            <a:spLocks noGrp="1"/>
          </p:cNvSpPr>
          <p:nvPr>
            <p:ph idx="1"/>
          </p:nvPr>
        </p:nvSpPr>
        <p:spPr>
          <a:xfrm>
            <a:off x="838200" y="1320800"/>
            <a:ext cx="10515600" cy="4856163"/>
          </a:xfrm>
        </p:spPr>
        <p:txBody>
          <a:bodyPr>
            <a:normAutofit lnSpcReduction="10000"/>
          </a:bodyPr>
          <a:lstStyle/>
          <a:p>
            <a:pPr marL="0" indent="0">
              <a:buNone/>
            </a:pPr>
            <a:r>
              <a:rPr lang="en-US" b="1" dirty="0">
                <a:solidFill>
                  <a:srgbClr val="C00000"/>
                </a:solidFill>
              </a:rPr>
              <a:t> State building in South Sudan</a:t>
            </a:r>
          </a:p>
          <a:p>
            <a:r>
              <a:rPr lang="en-US" dirty="0"/>
              <a:t>A case of liberal state building </a:t>
            </a:r>
          </a:p>
          <a:p>
            <a:pPr>
              <a:buFontTx/>
              <a:buChar char="-"/>
            </a:pPr>
            <a:r>
              <a:rPr lang="en-US" dirty="0"/>
              <a:t>following international intervention in peacebuilding after liberation struggle that involved almost 50 years of violent conflict between the Government of Sudan in Khartoum and the SPLM/A (there were also other parties and movements fighting for liberation- SPLM was not the only one)</a:t>
            </a:r>
          </a:p>
          <a:p>
            <a:pPr>
              <a:buFontTx/>
              <a:buChar char="-"/>
            </a:pPr>
            <a:r>
              <a:rPr lang="en-US" dirty="0"/>
              <a:t>The Comprehensive Peace Agreement of 2005 provided for the self determination of South Sudan through a referendum after a six year interim period.</a:t>
            </a:r>
          </a:p>
          <a:p>
            <a:pPr>
              <a:buFontTx/>
              <a:buChar char="-"/>
            </a:pPr>
            <a:r>
              <a:rPr lang="en-US" dirty="0"/>
              <a:t>In 2011, the referendum was carried out and the state of </a:t>
            </a:r>
            <a:r>
              <a:rPr lang="en-US" dirty="0" err="1"/>
              <a:t>Sout</a:t>
            </a:r>
            <a:r>
              <a:rPr lang="en-US" dirty="0"/>
              <a:t> Sudan was created. What remained was now to build the state.</a:t>
            </a:r>
          </a:p>
        </p:txBody>
      </p:sp>
    </p:spTree>
    <p:extLst>
      <p:ext uri="{BB962C8B-B14F-4D97-AF65-F5344CB8AC3E}">
        <p14:creationId xmlns:p14="http://schemas.microsoft.com/office/powerpoint/2010/main" val="1728665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30250"/>
          </a:xfrm>
        </p:spPr>
        <p:txBody>
          <a:bodyPr/>
          <a:lstStyle/>
          <a:p>
            <a:r>
              <a:rPr lang="en-US" b="1" dirty="0">
                <a:solidFill>
                  <a:srgbClr val="C00000"/>
                </a:solidFill>
              </a:rPr>
              <a:t>State building in Eritrea</a:t>
            </a:r>
          </a:p>
        </p:txBody>
      </p:sp>
      <p:sp>
        <p:nvSpPr>
          <p:cNvPr id="3" name="Content Placeholder 2"/>
          <p:cNvSpPr>
            <a:spLocks noGrp="1"/>
          </p:cNvSpPr>
          <p:nvPr>
            <p:ph idx="1"/>
          </p:nvPr>
        </p:nvSpPr>
        <p:spPr>
          <a:xfrm>
            <a:off x="838200" y="1095376"/>
            <a:ext cx="10515600" cy="5081587"/>
          </a:xfrm>
        </p:spPr>
        <p:txBody>
          <a:bodyPr/>
          <a:lstStyle/>
          <a:p>
            <a:r>
              <a:rPr lang="en-US" dirty="0"/>
              <a:t>A case of military state building</a:t>
            </a:r>
          </a:p>
          <a:p>
            <a:r>
              <a:rPr lang="en-US" dirty="0"/>
              <a:t>Entailed a period of almost 30 years of liberation struggle by the Eritrean Peoples Liberation Front (EPLF) that began in the early 1960s</a:t>
            </a:r>
          </a:p>
          <a:p>
            <a:r>
              <a:rPr lang="en-US" dirty="0"/>
              <a:t>Together with the </a:t>
            </a:r>
            <a:r>
              <a:rPr lang="en-US" dirty="0" err="1"/>
              <a:t>Tigray</a:t>
            </a:r>
            <a:r>
              <a:rPr lang="en-US" dirty="0"/>
              <a:t> People’s Liberation Front, the EPLF forged a sustained and decisive win and toppled </a:t>
            </a:r>
            <a:r>
              <a:rPr lang="en-US" dirty="0" err="1"/>
              <a:t>Mengistu</a:t>
            </a:r>
            <a:r>
              <a:rPr lang="en-US" dirty="0"/>
              <a:t> Haile Mariam’s government.</a:t>
            </a:r>
          </a:p>
          <a:p>
            <a:r>
              <a:rPr lang="en-US" dirty="0"/>
              <a:t>EPLF was militarily very capable and had a strong hand in the overthrow of </a:t>
            </a:r>
            <a:r>
              <a:rPr lang="en-US" dirty="0" err="1"/>
              <a:t>Mengistu</a:t>
            </a:r>
            <a:r>
              <a:rPr lang="en-US" dirty="0"/>
              <a:t>. EPLF and TPLF had an agreement that under the leadership of TPLF, (after the militarily decisive win) Ethiopia would grant Eritrea independence </a:t>
            </a:r>
          </a:p>
        </p:txBody>
      </p:sp>
    </p:spTree>
    <p:extLst>
      <p:ext uri="{BB962C8B-B14F-4D97-AF65-F5344CB8AC3E}">
        <p14:creationId xmlns:p14="http://schemas.microsoft.com/office/powerpoint/2010/main" val="2176884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1675"/>
          </a:xfrm>
        </p:spPr>
        <p:txBody>
          <a:bodyPr>
            <a:normAutofit/>
          </a:bodyPr>
          <a:lstStyle/>
          <a:p>
            <a:pPr algn="ctr"/>
            <a:r>
              <a:rPr lang="en-US" sz="2800" b="1" dirty="0">
                <a:solidFill>
                  <a:srgbClr val="C00000"/>
                </a:solidFill>
                <a:latin typeface="Times New Roman" panose="02020603050405020304" pitchFamily="18" charset="0"/>
                <a:cs typeface="Times New Roman" panose="02020603050405020304" pitchFamily="18" charset="0"/>
              </a:rPr>
              <a:t>Comparing state and state building in South Sudan and Eritrea</a:t>
            </a:r>
          </a:p>
        </p:txBody>
      </p:sp>
      <p:sp>
        <p:nvSpPr>
          <p:cNvPr id="3" name="Content Placeholder 2"/>
          <p:cNvSpPr>
            <a:spLocks noGrp="1"/>
          </p:cNvSpPr>
          <p:nvPr>
            <p:ph idx="1"/>
          </p:nvPr>
        </p:nvSpPr>
        <p:spPr>
          <a:xfrm>
            <a:off x="838200" y="1155700"/>
            <a:ext cx="10515600" cy="5021263"/>
          </a:xfrm>
        </p:spPr>
        <p:txBody>
          <a:bodyPr>
            <a:normAutofit/>
          </a:bodyPr>
          <a:lstStyle/>
          <a:p>
            <a:pPr marL="0" indent="0">
              <a:buNone/>
            </a:pPr>
            <a:r>
              <a:rPr lang="en-US" b="1" dirty="0">
                <a:solidFill>
                  <a:srgbClr val="C00000"/>
                </a:solidFill>
              </a:rPr>
              <a:t>Similarities</a:t>
            </a:r>
            <a:r>
              <a:rPr lang="en-US" dirty="0"/>
              <a:t>  </a:t>
            </a:r>
          </a:p>
          <a:p>
            <a:pPr>
              <a:buFont typeface="Wingdings" panose="05000000000000000000" pitchFamily="2" charset="2"/>
              <a:buChar char="§"/>
            </a:pPr>
            <a:r>
              <a:rPr lang="en-US" dirty="0"/>
              <a:t>Both are located in the Horn of Africa region</a:t>
            </a:r>
          </a:p>
          <a:p>
            <a:pPr>
              <a:buFont typeface="Wingdings" panose="05000000000000000000" pitchFamily="2" charset="2"/>
              <a:buChar char="§"/>
            </a:pPr>
            <a:r>
              <a:rPr lang="en-US" dirty="0"/>
              <a:t>Both are members of IGAD</a:t>
            </a:r>
          </a:p>
          <a:p>
            <a:pPr>
              <a:buFont typeface="Wingdings" panose="05000000000000000000" pitchFamily="2" charset="2"/>
              <a:buChar char="§"/>
            </a:pPr>
            <a:r>
              <a:rPr lang="en-US" dirty="0"/>
              <a:t>Both had border disputes with the states they formerly belonged to (Eritrea – border dispute with Ethiopia over </a:t>
            </a:r>
            <a:r>
              <a:rPr lang="en-US" dirty="0" err="1"/>
              <a:t>Badme</a:t>
            </a:r>
            <a:r>
              <a:rPr lang="en-US" dirty="0"/>
              <a:t>); (South Sudan: border dispute with Sudan over </a:t>
            </a:r>
            <a:r>
              <a:rPr lang="en-US" dirty="0" err="1"/>
              <a:t>Abyei</a:t>
            </a:r>
            <a:r>
              <a:rPr lang="en-US" dirty="0"/>
              <a:t>.</a:t>
            </a:r>
          </a:p>
          <a:p>
            <a:pPr>
              <a:buFont typeface="Wingdings" panose="05000000000000000000" pitchFamily="2" charset="2"/>
              <a:buChar char="§"/>
            </a:pPr>
            <a:r>
              <a:rPr lang="en-US" dirty="0"/>
              <a:t>The secession of both stripped their former mother countries of significant </a:t>
            </a:r>
            <a:r>
              <a:rPr lang="en-US" dirty="0" err="1"/>
              <a:t>reosurces</a:t>
            </a:r>
            <a:r>
              <a:rPr lang="en-US" dirty="0"/>
              <a:t> ( Ethiopia became landlocked after losing the two ports in Eritrea; Sudan lost oil revenue because most oil wells were situated in the south.</a:t>
            </a:r>
          </a:p>
          <a:p>
            <a:pPr marL="0" indent="0">
              <a:buNone/>
            </a:pPr>
            <a:r>
              <a:rPr lang="en-US" b="1" dirty="0" err="1">
                <a:solidFill>
                  <a:srgbClr val="C00000"/>
                </a:solidFill>
              </a:rPr>
              <a:t>i</a:t>
            </a:r>
            <a:r>
              <a:rPr lang="en-US" b="1" dirty="0">
                <a:solidFill>
                  <a:srgbClr val="C00000"/>
                </a:solidFill>
              </a:rPr>
              <a:t>. </a:t>
            </a:r>
            <a:endParaRPr lang="en-US" dirty="0"/>
          </a:p>
        </p:txBody>
      </p:sp>
    </p:spTree>
    <p:extLst>
      <p:ext uri="{BB962C8B-B14F-4D97-AF65-F5344CB8AC3E}">
        <p14:creationId xmlns:p14="http://schemas.microsoft.com/office/powerpoint/2010/main" val="9247643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2142</TotalTime>
  <Words>1477</Words>
  <Application>Microsoft Office PowerPoint</Application>
  <PresentationFormat>Widescreen</PresentationFormat>
  <Paragraphs>69</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Times New Roman</vt:lpstr>
      <vt:lpstr>Wingdings</vt:lpstr>
      <vt:lpstr>Office Theme</vt:lpstr>
      <vt:lpstr>Liberal state building versus military state building: comparing state building in South Sudan and Eritrea  </vt:lpstr>
      <vt:lpstr>Outline</vt:lpstr>
      <vt:lpstr>Introduction</vt:lpstr>
      <vt:lpstr>Introduction cont...</vt:lpstr>
      <vt:lpstr>Conceptualizing the state and statebuilding</vt:lpstr>
      <vt:lpstr>Conceptualizing State building</vt:lpstr>
      <vt:lpstr>State building in South Sudan and Eritrea</vt:lpstr>
      <vt:lpstr>State building in Eritrea</vt:lpstr>
      <vt:lpstr>Comparing state and state building in South Sudan and Eritrea</vt:lpstr>
      <vt:lpstr>Differences between the two states</vt:lpstr>
      <vt:lpstr>Differences cont…</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PATRIARCHY IN KENYA’S DEMOCRATIZATION</dc:title>
  <dc:creator>Admin</dc:creator>
  <cp:lastModifiedBy>Peter</cp:lastModifiedBy>
  <cp:revision>133</cp:revision>
  <dcterms:created xsi:type="dcterms:W3CDTF">2024-04-16T12:15:06Z</dcterms:created>
  <dcterms:modified xsi:type="dcterms:W3CDTF">2025-09-30T19:57:02Z</dcterms:modified>
</cp:coreProperties>
</file>