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60" r:id="rId7"/>
    <p:sldId id="278" r:id="rId8"/>
    <p:sldId id="259" r:id="rId9"/>
    <p:sldId id="265" r:id="rId10"/>
    <p:sldId id="266" r:id="rId11"/>
    <p:sldId id="267" r:id="rId12"/>
    <p:sldId id="297" r:id="rId13"/>
    <p:sldId id="277" r:id="rId14"/>
    <p:sldId id="268" r:id="rId15"/>
    <p:sldId id="269" r:id="rId16"/>
    <p:sldId id="270" r:id="rId17"/>
    <p:sldId id="271" r:id="rId18"/>
    <p:sldId id="298" r:id="rId19"/>
    <p:sldId id="279" r:id="rId20"/>
    <p:sldId id="272" r:id="rId21"/>
    <p:sldId id="273" r:id="rId22"/>
    <p:sldId id="275" r:id="rId23"/>
    <p:sldId id="274" r:id="rId24"/>
    <p:sldId id="286" r:id="rId25"/>
    <p:sldId id="280" r:id="rId26"/>
    <p:sldId id="281" r:id="rId27"/>
    <p:sldId id="282" r:id="rId28"/>
    <p:sldId id="287" r:id="rId29"/>
    <p:sldId id="285" r:id="rId30"/>
    <p:sldId id="283" r:id="rId31"/>
    <p:sldId id="288" r:id="rId32"/>
    <p:sldId id="284" r:id="rId33"/>
    <p:sldId id="289" r:id="rId34"/>
    <p:sldId id="290"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geelilako@gmai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4639870"/>
          </a:xfrm>
        </p:spPr>
        <p:txBody>
          <a:bodyPr>
            <a:normAutofit/>
          </a:bodyPr>
          <a:lstStyle/>
          <a:p>
            <a:pPr algn="ctr"/>
            <a:r>
              <a:rPr lang="en-US" sz="4900" b="1" dirty="0">
                <a:latin typeface="Garamond" panose="02020404030301010803" pitchFamily="18" charset="0"/>
              </a:rPr>
              <a:t>COMESA’s 30 Year Journey: Strengthening Trade and Investment for Regional Resilience and Strategic Growth </a:t>
            </a:r>
            <a:br>
              <a:rPr lang="en-US" dirty="0"/>
            </a:b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46491"/>
          </a:xfrm>
        </p:spPr>
        <p:txBody>
          <a:bodyPr>
            <a:noAutofit/>
          </a:bodyPr>
          <a:lstStyle/>
          <a:p>
            <a:pPr>
              <a:lnSpc>
                <a:spcPct val="100000"/>
              </a:lnSpc>
            </a:pPr>
            <a:r>
              <a:rPr lang="en-US" cap="none" dirty="0">
                <a:latin typeface="Garamond" panose="02020404030301010803" pitchFamily="18" charset="0"/>
              </a:rPr>
              <a:t>Beru Lilako</a:t>
            </a:r>
          </a:p>
          <a:p>
            <a:pPr>
              <a:lnSpc>
                <a:spcPct val="100000"/>
              </a:lnSpc>
            </a:pPr>
            <a:r>
              <a:rPr lang="en-US" b="1" cap="none" dirty="0">
                <a:latin typeface="Garamond" panose="02020404030301010803" pitchFamily="18" charset="0"/>
              </a:rPr>
              <a:t>Trade and Economic Policy Specialist</a:t>
            </a:r>
          </a:p>
          <a:p>
            <a:pPr>
              <a:lnSpc>
                <a:spcPct val="100000"/>
              </a:lnSpc>
            </a:pPr>
            <a:r>
              <a:rPr lang="en-US" sz="1800" cap="none" dirty="0">
                <a:latin typeface="Garamond" panose="02020404030301010803" pitchFamily="18" charset="0"/>
              </a:rPr>
              <a:t>October 1</a:t>
            </a:r>
            <a:r>
              <a:rPr lang="en-US" sz="1800" cap="none" baseline="30000" dirty="0">
                <a:latin typeface="Garamond" panose="02020404030301010803" pitchFamily="18" charset="0"/>
              </a:rPr>
              <a:t>st</a:t>
            </a:r>
            <a:r>
              <a:rPr lang="en-US" sz="1800" cap="none" dirty="0">
                <a:latin typeface="Garamond" panose="02020404030301010803" pitchFamily="18" charset="0"/>
              </a:rPr>
              <a:t>-3</a:t>
            </a:r>
            <a:r>
              <a:rPr lang="en-US" sz="1800" cap="none" baseline="30000" dirty="0">
                <a:latin typeface="Garamond" panose="02020404030301010803" pitchFamily="18" charset="0"/>
              </a:rPr>
              <a:t>rd</a:t>
            </a:r>
            <a:r>
              <a:rPr lang="en-US" sz="1800" cap="none" dirty="0">
                <a:latin typeface="Garamond" panose="02020404030301010803" pitchFamily="18" charset="0"/>
              </a:rPr>
              <a:t> 2025, Nairobi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B60C-2789-DAC6-BB94-3A04F2F8D5C5}"/>
              </a:ext>
            </a:extLst>
          </p:cNvPr>
          <p:cNvSpPr>
            <a:spLocks noGrp="1"/>
          </p:cNvSpPr>
          <p:nvPr>
            <p:ph type="ctrTitle"/>
          </p:nvPr>
        </p:nvSpPr>
        <p:spPr/>
        <p:txBody>
          <a:bodyPr/>
          <a:lstStyle/>
          <a:p>
            <a:r>
              <a:rPr lang="en-US" b="1" dirty="0">
                <a:solidFill>
                  <a:schemeClr val="tx1"/>
                </a:solidFill>
                <a:latin typeface="Garamond" panose="02020404030301010803" pitchFamily="18" charset="0"/>
              </a:rPr>
              <a:t>Strengthening Trade and Investment </a:t>
            </a:r>
          </a:p>
        </p:txBody>
      </p:sp>
      <p:sp>
        <p:nvSpPr>
          <p:cNvPr id="3" name="Subtitle 2">
            <a:extLst>
              <a:ext uri="{FF2B5EF4-FFF2-40B4-BE49-F238E27FC236}">
                <a16:creationId xmlns:a16="http://schemas.microsoft.com/office/drawing/2014/main" id="{D8D39C60-C373-1492-6B9A-AA7648A7807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5354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B6EA-F9EB-3303-3722-90CF4994A624}"/>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ea typeface="Gadugi" panose="020B0502040204020203" pitchFamily="34" charset="0"/>
              </a:rPr>
              <a:t>Trade Facilitation Programs and Policy Harmonization</a:t>
            </a:r>
          </a:p>
        </p:txBody>
      </p:sp>
      <p:sp>
        <p:nvSpPr>
          <p:cNvPr id="3" name="Content Placeholder 2">
            <a:extLst>
              <a:ext uri="{FF2B5EF4-FFF2-40B4-BE49-F238E27FC236}">
                <a16:creationId xmlns:a16="http://schemas.microsoft.com/office/drawing/2014/main" id="{A3669575-7216-6538-18ED-A0F9921450F1}"/>
              </a:ext>
            </a:extLst>
          </p:cNvPr>
          <p:cNvSpPr>
            <a:spLocks noGrp="1"/>
          </p:cNvSpPr>
          <p:nvPr>
            <p:ph idx="1"/>
          </p:nvPr>
        </p:nvSpPr>
        <p:spPr/>
        <p:txBody>
          <a:bodyPr>
            <a:normAutofit/>
          </a:bodyPr>
          <a:lstStyle/>
          <a:p>
            <a:pPr lvl="1">
              <a:buFont typeface="Arial" panose="020B0604020202020204" pitchFamily="34" charset="0"/>
              <a:buChar char="•"/>
            </a:pPr>
            <a:r>
              <a:rPr lang="en-US" sz="1900" dirty="0">
                <a:solidFill>
                  <a:schemeClr val="tx1"/>
                </a:solidFill>
                <a:latin typeface="Garamond" panose="02020404030301010803" pitchFamily="18" charset="0"/>
              </a:rPr>
              <a:t>Implementation of the </a:t>
            </a:r>
            <a:r>
              <a:rPr lang="en-US" sz="1900" dirty="0">
                <a:solidFill>
                  <a:srgbClr val="00B0F0"/>
                </a:solidFill>
                <a:latin typeface="Garamond" panose="02020404030301010803" pitchFamily="18" charset="0"/>
              </a:rPr>
              <a:t>Regional Customs Transit Guarantee Scheme </a:t>
            </a:r>
            <a:r>
              <a:rPr lang="en-US" sz="1900" dirty="0">
                <a:solidFill>
                  <a:schemeClr val="tx1"/>
                </a:solidFill>
                <a:latin typeface="Garamond" panose="02020404030301010803" pitchFamily="18" charset="0"/>
              </a:rPr>
              <a:t>and the </a:t>
            </a:r>
            <a:r>
              <a:rPr lang="en-US" sz="1900" dirty="0">
                <a:solidFill>
                  <a:srgbClr val="00B0F0"/>
                </a:solidFill>
                <a:latin typeface="Garamond" panose="02020404030301010803" pitchFamily="18" charset="0"/>
              </a:rPr>
              <a:t>Yellow Card system </a:t>
            </a:r>
            <a:r>
              <a:rPr lang="en-US" sz="1900" dirty="0">
                <a:solidFill>
                  <a:schemeClr val="tx1"/>
                </a:solidFill>
                <a:latin typeface="Garamond" panose="02020404030301010803" pitchFamily="18" charset="0"/>
              </a:rPr>
              <a:t>to facilitate smoother customs procedures and regional transit security.</a:t>
            </a:r>
          </a:p>
          <a:p>
            <a:pPr lvl="1">
              <a:buFont typeface="Arial" panose="020B0604020202020204" pitchFamily="34" charset="0"/>
              <a:buChar char="•"/>
            </a:pPr>
            <a:r>
              <a:rPr lang="en-US" sz="1900" dirty="0">
                <a:solidFill>
                  <a:schemeClr val="tx1"/>
                </a:solidFill>
                <a:latin typeface="Garamond" panose="02020404030301010803" pitchFamily="18" charset="0"/>
              </a:rPr>
              <a:t>Development of the COMESA Customs Union since 2009, including harmonization of customs laws, common external tariffs, and adoption of a regional customs document.</a:t>
            </a:r>
          </a:p>
          <a:p>
            <a:pPr lvl="1">
              <a:buFont typeface="Arial" panose="020B0604020202020204" pitchFamily="34" charset="0"/>
              <a:buChar char="•"/>
            </a:pPr>
            <a:r>
              <a:rPr lang="en-US" sz="1900" dirty="0">
                <a:solidFill>
                  <a:srgbClr val="00B0F0"/>
                </a:solidFill>
                <a:latin typeface="Garamond" panose="02020404030301010803" pitchFamily="18" charset="0"/>
              </a:rPr>
              <a:t>Simplified Trade Regime (STR) launched in 2010 </a:t>
            </a:r>
            <a:r>
              <a:rPr lang="en-US" sz="1900" dirty="0">
                <a:solidFill>
                  <a:schemeClr val="tx1"/>
                </a:solidFill>
                <a:latin typeface="Garamond" panose="02020404030301010803" pitchFamily="18" charset="0"/>
              </a:rPr>
              <a:t>to formalize and ease cross-border small-scale trade.</a:t>
            </a:r>
          </a:p>
          <a:p>
            <a:pPr lvl="1">
              <a:buFont typeface="Arial" panose="020B0604020202020204" pitchFamily="34" charset="0"/>
              <a:buChar char="•"/>
            </a:pPr>
            <a:r>
              <a:rPr lang="en-US" sz="1900" dirty="0">
                <a:solidFill>
                  <a:schemeClr val="tx1"/>
                </a:solidFill>
                <a:latin typeface="Garamond" panose="02020404030301010803" pitchFamily="18" charset="0"/>
              </a:rPr>
              <a:t>Removal of non-tariff barriers like import licenses, foreign exchange restrictions, and roadblocks; streamlining border formalities with "one stop border posts."</a:t>
            </a:r>
          </a:p>
          <a:p>
            <a:pPr lvl="1">
              <a:buFont typeface="Arial" panose="020B0604020202020204" pitchFamily="34" charset="0"/>
              <a:buChar char="•"/>
            </a:pPr>
            <a:r>
              <a:rPr lang="en-US" sz="1900" dirty="0">
                <a:solidFill>
                  <a:schemeClr val="tx1"/>
                </a:solidFill>
                <a:latin typeface="Garamond" panose="02020404030301010803" pitchFamily="18" charset="0"/>
              </a:rPr>
              <a:t>Programs to improve transport and communication infrastructure to support regional trade connectivity.</a:t>
            </a:r>
          </a:p>
          <a:p>
            <a:pPr lvl="1">
              <a:buFont typeface="Arial" panose="020B0604020202020204" pitchFamily="34" charset="0"/>
              <a:buChar char="•"/>
            </a:pPr>
            <a:r>
              <a:rPr lang="en-US" sz="1900" dirty="0">
                <a:solidFill>
                  <a:schemeClr val="tx1"/>
                </a:solidFill>
                <a:latin typeface="Garamond" panose="02020404030301010803" pitchFamily="18" charset="0"/>
              </a:rPr>
              <a:t>Harmonized road transit charges for heavy goods vehicles among member states to facilitate road transport.</a:t>
            </a:r>
          </a:p>
          <a:p>
            <a:endParaRPr lang="en-US" dirty="0"/>
          </a:p>
        </p:txBody>
      </p:sp>
    </p:spTree>
    <p:extLst>
      <p:ext uri="{BB962C8B-B14F-4D97-AF65-F5344CB8AC3E}">
        <p14:creationId xmlns:p14="http://schemas.microsoft.com/office/powerpoint/2010/main" val="218841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049E-9212-D36C-C434-F6F244561053}"/>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Establishment and Benefits of the Free Trade Area (FTA)</a:t>
            </a:r>
          </a:p>
        </p:txBody>
      </p:sp>
      <p:sp>
        <p:nvSpPr>
          <p:cNvPr id="3" name="Content Placeholder 2">
            <a:extLst>
              <a:ext uri="{FF2B5EF4-FFF2-40B4-BE49-F238E27FC236}">
                <a16:creationId xmlns:a16="http://schemas.microsoft.com/office/drawing/2014/main" id="{4EEC3CAD-02C6-53C0-28D8-0E095C949376}"/>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400" dirty="0">
                <a:solidFill>
                  <a:srgbClr val="00B0F0"/>
                </a:solidFill>
                <a:latin typeface="Garamond" panose="02020404030301010803" pitchFamily="18" charset="0"/>
              </a:rPr>
              <a:t>COMESA Free Trade Area launched in 2000 </a:t>
            </a:r>
            <a:r>
              <a:rPr lang="en-US" sz="2400" dirty="0">
                <a:solidFill>
                  <a:schemeClr val="tx1"/>
                </a:solidFill>
                <a:latin typeface="Garamond" panose="02020404030301010803" pitchFamily="18" charset="0"/>
              </a:rPr>
              <a:t>to promote duty-free movement of goods produced within member states.</a:t>
            </a:r>
          </a:p>
          <a:p>
            <a:pPr lvl="1">
              <a:buFont typeface="Arial" panose="020B0604020202020204" pitchFamily="34" charset="0"/>
              <a:buChar char="•"/>
            </a:pPr>
            <a:r>
              <a:rPr lang="en-US" sz="2400" dirty="0">
                <a:solidFill>
                  <a:schemeClr val="tx1"/>
                </a:solidFill>
                <a:latin typeface="Garamond" panose="02020404030301010803" pitchFamily="18" charset="0"/>
              </a:rPr>
              <a:t>FTA serves as a foundational step towards the Customs Union and deeper economic integration.</a:t>
            </a:r>
          </a:p>
          <a:p>
            <a:pPr lvl="1">
              <a:buFont typeface="Arial" panose="020B0604020202020204" pitchFamily="34" charset="0"/>
              <a:buChar char="•"/>
            </a:pPr>
            <a:r>
              <a:rPr lang="en-US" sz="2400" dirty="0">
                <a:solidFill>
                  <a:schemeClr val="tx1"/>
                </a:solidFill>
                <a:latin typeface="Garamond" panose="02020404030301010803" pitchFamily="18" charset="0"/>
              </a:rPr>
              <a:t>Enables increased market access, larger regional market, reduction of tariffs, and enhanced competitiveness of member state goods.</a:t>
            </a:r>
          </a:p>
          <a:p>
            <a:pPr lvl="1">
              <a:buFont typeface="Arial" panose="020B0604020202020204" pitchFamily="34" charset="0"/>
              <a:buChar char="•"/>
            </a:pPr>
            <a:r>
              <a:rPr lang="en-US" sz="2400" dirty="0">
                <a:solidFill>
                  <a:schemeClr val="tx1"/>
                </a:solidFill>
                <a:latin typeface="Garamond" panose="02020404030301010803" pitchFamily="18" charset="0"/>
              </a:rPr>
              <a:t>Facilitates a wider choice of goods, faster clearance, and lower production costs for regional businesses.</a:t>
            </a:r>
          </a:p>
          <a:p>
            <a:pPr lvl="1">
              <a:buFont typeface="Arial" panose="020B0604020202020204" pitchFamily="34" charset="0"/>
              <a:buChar char="•"/>
            </a:pPr>
            <a:r>
              <a:rPr lang="en-US" sz="2400" dirty="0">
                <a:solidFill>
                  <a:srgbClr val="00B0F0"/>
                </a:solidFill>
                <a:latin typeface="Garamond" panose="02020404030301010803" pitchFamily="18" charset="0"/>
              </a:rPr>
              <a:t>Progressed toward a tripartite FTA with East African Community and Southern African Development Community to create Africa's largest FTA.</a:t>
            </a:r>
          </a:p>
          <a:p>
            <a:endParaRPr lang="en-US" dirty="0"/>
          </a:p>
        </p:txBody>
      </p:sp>
    </p:spTree>
    <p:extLst>
      <p:ext uri="{BB962C8B-B14F-4D97-AF65-F5344CB8AC3E}">
        <p14:creationId xmlns:p14="http://schemas.microsoft.com/office/powerpoint/2010/main" val="5070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9379-B199-8FEE-E195-7B43EFD4023C}"/>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Investment Promotion Initiatives and Favorable Environments</a:t>
            </a:r>
          </a:p>
        </p:txBody>
      </p:sp>
      <p:sp>
        <p:nvSpPr>
          <p:cNvPr id="3" name="Content Placeholder 2">
            <a:extLst>
              <a:ext uri="{FF2B5EF4-FFF2-40B4-BE49-F238E27FC236}">
                <a16:creationId xmlns:a16="http://schemas.microsoft.com/office/drawing/2014/main" id="{41D9334C-259E-D014-09C1-65921544CCF5}"/>
              </a:ext>
            </a:extLst>
          </p:cNvPr>
          <p:cNvSpPr>
            <a:spLocks noGrp="1"/>
          </p:cNvSpPr>
          <p:nvPr>
            <p:ph idx="1"/>
          </p:nvPr>
        </p:nvSpPr>
        <p:spPr/>
        <p:txBody>
          <a:bodyPr>
            <a:normAutofit fontScale="92500" lnSpcReduction="10000"/>
          </a:bodyPr>
          <a:lstStyle/>
          <a:p>
            <a:pPr lvl="1">
              <a:buFont typeface="Arial" panose="020B0604020202020204" pitchFamily="34" charset="0"/>
              <a:buChar char="•"/>
            </a:pPr>
            <a:r>
              <a:rPr lang="en-US" sz="2800" dirty="0">
                <a:solidFill>
                  <a:srgbClr val="00B0F0"/>
                </a:solidFill>
                <a:latin typeface="Garamond" panose="02020404030301010803" pitchFamily="18" charset="0"/>
              </a:rPr>
              <a:t>Adoption of the COMESA Common Investment Area (CCIA) Agreement in 2007 </a:t>
            </a:r>
            <a:r>
              <a:rPr lang="en-US" sz="2800" dirty="0">
                <a:solidFill>
                  <a:schemeClr val="tx1"/>
                </a:solidFill>
                <a:latin typeface="Garamond" panose="02020404030301010803" pitchFamily="18" charset="0"/>
              </a:rPr>
              <a:t>to harmonize investment policies and create a stable investment climate.</a:t>
            </a:r>
          </a:p>
          <a:p>
            <a:pPr lvl="1">
              <a:buFont typeface="Arial" panose="020B0604020202020204" pitchFamily="34" charset="0"/>
              <a:buChar char="•"/>
            </a:pPr>
            <a:r>
              <a:rPr lang="en-US" sz="2800" dirty="0">
                <a:solidFill>
                  <a:schemeClr val="tx1"/>
                </a:solidFill>
                <a:latin typeface="Garamond" panose="02020404030301010803" pitchFamily="18" charset="0"/>
              </a:rPr>
              <a:t>Efforts to expand bilateral Avoidance of Double Taxation Agreements, promote investor protection, and arbitration mechanisms.</a:t>
            </a:r>
          </a:p>
          <a:p>
            <a:pPr lvl="1">
              <a:buFont typeface="Arial" panose="020B0604020202020204" pitchFamily="34" charset="0"/>
              <a:buChar char="•"/>
            </a:pPr>
            <a:r>
              <a:rPr lang="en-US" sz="2800" dirty="0">
                <a:solidFill>
                  <a:schemeClr val="tx1"/>
                </a:solidFill>
                <a:latin typeface="Garamond" panose="02020404030301010803" pitchFamily="18" charset="0"/>
              </a:rPr>
              <a:t>Capacity building for national investment agencies and simplification of company registration processes.</a:t>
            </a:r>
          </a:p>
          <a:p>
            <a:pPr lvl="1">
              <a:buFont typeface="Arial" panose="020B0604020202020204" pitchFamily="34" charset="0"/>
              <a:buChar char="•"/>
            </a:pPr>
            <a:r>
              <a:rPr lang="en-US" sz="2800" dirty="0">
                <a:solidFill>
                  <a:schemeClr val="tx1"/>
                </a:solidFill>
                <a:latin typeface="Garamond" panose="02020404030301010803" pitchFamily="18" charset="0"/>
              </a:rPr>
              <a:t>Promotion of regional monetary cooperation and investment facilitation to attract cross-border investors.</a:t>
            </a:r>
          </a:p>
          <a:p>
            <a:endParaRPr lang="en-US" dirty="0"/>
          </a:p>
        </p:txBody>
      </p:sp>
    </p:spTree>
    <p:extLst>
      <p:ext uri="{BB962C8B-B14F-4D97-AF65-F5344CB8AC3E}">
        <p14:creationId xmlns:p14="http://schemas.microsoft.com/office/powerpoint/2010/main" val="291225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8E50-F3A4-176A-2B79-3B32762C2606}"/>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Private Sector Engagement and Role</a:t>
            </a:r>
          </a:p>
        </p:txBody>
      </p:sp>
      <p:sp>
        <p:nvSpPr>
          <p:cNvPr id="3" name="Content Placeholder 2">
            <a:extLst>
              <a:ext uri="{FF2B5EF4-FFF2-40B4-BE49-F238E27FC236}">
                <a16:creationId xmlns:a16="http://schemas.microsoft.com/office/drawing/2014/main" id="{EAD39841-582C-E826-47F5-BEE50C73E3FD}"/>
              </a:ext>
            </a:extLst>
          </p:cNvPr>
          <p:cNvSpPr>
            <a:spLocks noGrp="1"/>
          </p:cNvSpPr>
          <p:nvPr>
            <p:ph idx="1"/>
          </p:nvPr>
        </p:nvSpPr>
        <p:spPr/>
        <p:txBody>
          <a:bodyPr/>
          <a:lstStyle/>
          <a:p>
            <a:pPr lvl="1">
              <a:buFont typeface="Arial" panose="020B0604020202020204" pitchFamily="34" charset="0"/>
              <a:buChar char="•"/>
            </a:pPr>
            <a:r>
              <a:rPr lang="en-US" sz="2400" dirty="0">
                <a:solidFill>
                  <a:schemeClr val="tx1"/>
                </a:solidFill>
                <a:latin typeface="Garamond" panose="02020404030301010803" pitchFamily="18" charset="0"/>
              </a:rPr>
              <a:t>Support for development of private sector institutions including trade associations, chambers of commerce, and arbitration centers.</a:t>
            </a:r>
          </a:p>
          <a:p>
            <a:pPr lvl="1">
              <a:buFont typeface="Arial" panose="020B0604020202020204" pitchFamily="34" charset="0"/>
              <a:buChar char="•"/>
            </a:pPr>
            <a:r>
              <a:rPr lang="en-US" sz="2400" dirty="0">
                <a:solidFill>
                  <a:schemeClr val="tx1"/>
                </a:solidFill>
                <a:latin typeface="Garamond" panose="02020404030301010803" pitchFamily="18" charset="0"/>
              </a:rPr>
              <a:t>Encouragement of private sector participation in regional integration activities and policy formulation.</a:t>
            </a:r>
          </a:p>
          <a:p>
            <a:pPr lvl="1">
              <a:buFont typeface="Arial" panose="020B0604020202020204" pitchFamily="34" charset="0"/>
              <a:buChar char="•"/>
            </a:pPr>
            <a:r>
              <a:rPr lang="en-US" sz="2400" dirty="0">
                <a:solidFill>
                  <a:schemeClr val="tx1"/>
                </a:solidFill>
                <a:latin typeface="Garamond" panose="02020404030301010803" pitchFamily="18" charset="0"/>
              </a:rPr>
              <a:t>Facilitation of business information dissemination and trade intelligence to enhance private sector competitiveness.</a:t>
            </a:r>
          </a:p>
          <a:p>
            <a:pPr lvl="1">
              <a:buFont typeface="Arial" panose="020B0604020202020204" pitchFamily="34" charset="0"/>
              <a:buChar char="•"/>
            </a:pPr>
            <a:r>
              <a:rPr lang="en-US" sz="2400" dirty="0">
                <a:solidFill>
                  <a:schemeClr val="tx1"/>
                </a:solidFill>
                <a:latin typeface="Garamond" panose="02020404030301010803" pitchFamily="18" charset="0"/>
              </a:rPr>
              <a:t>Capacity building programs targeting small and medium enterprises (SMEs), especially under the Simplified Trade Regime focusing </a:t>
            </a:r>
            <a:r>
              <a:rPr lang="en-US" sz="2400" dirty="0">
                <a:latin typeface="Garamond" panose="02020404030301010803" pitchFamily="18" charset="0"/>
              </a:rPr>
              <a:t>on informal and small-scale traders.</a:t>
            </a:r>
          </a:p>
          <a:p>
            <a:endParaRPr lang="en-US" dirty="0"/>
          </a:p>
        </p:txBody>
      </p:sp>
    </p:spTree>
    <p:extLst>
      <p:ext uri="{BB962C8B-B14F-4D97-AF65-F5344CB8AC3E}">
        <p14:creationId xmlns:p14="http://schemas.microsoft.com/office/powerpoint/2010/main" val="27805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7D29-D356-DE33-3958-D4918D81CD19}"/>
              </a:ext>
            </a:extLst>
          </p:cNvPr>
          <p:cNvSpPr>
            <a:spLocks noGrp="1"/>
          </p:cNvSpPr>
          <p:nvPr>
            <p:ph type="title"/>
          </p:nvPr>
        </p:nvSpPr>
        <p:spPr/>
        <p:txBody>
          <a:bodyPr>
            <a:noAutofit/>
          </a:bodyPr>
          <a:lstStyle/>
          <a:p>
            <a:r>
              <a:rPr lang="en-US" sz="2400" b="1" dirty="0">
                <a:latin typeface="Garamond" panose="02020404030301010803" pitchFamily="18" charset="0"/>
              </a:rPr>
              <a:t>COMESA 30-year growth trends: Trade Facilitation and Policy Harmonization, FTA Benefits, Investment Promotion, Private Sector Engagement</a:t>
            </a:r>
          </a:p>
        </p:txBody>
      </p:sp>
      <p:sp>
        <p:nvSpPr>
          <p:cNvPr id="4" name="Text Placeholder 3">
            <a:extLst>
              <a:ext uri="{FF2B5EF4-FFF2-40B4-BE49-F238E27FC236}">
                <a16:creationId xmlns:a16="http://schemas.microsoft.com/office/drawing/2014/main" id="{3DD6DFA1-4583-2680-4D78-1C0D139222BD}"/>
              </a:ext>
            </a:extLst>
          </p:cNvPr>
          <p:cNvSpPr>
            <a:spLocks noGrp="1"/>
          </p:cNvSpPr>
          <p:nvPr>
            <p:ph type="body" sz="half" idx="2"/>
          </p:nvPr>
        </p:nvSpPr>
        <p:spPr/>
        <p:txBody>
          <a:bodyPr/>
          <a:lstStyle/>
          <a:p>
            <a:r>
              <a:rPr lang="en-US" dirty="0">
                <a:solidFill>
                  <a:srgbClr val="00B0F0"/>
                </a:solidFill>
                <a:latin typeface="Garamond" panose="02020404030301010803" pitchFamily="18" charset="0"/>
              </a:rPr>
              <a:t>Reflection on COMESA’s milestones like the FTA launch in 2000, the Simplified Trade Regime introduction in 2010, the Regional Investment Agency launch in 2006, and ongoing initiatives to digitalize trade and strengthen private sector advocacy and participation.</a:t>
            </a:r>
          </a:p>
        </p:txBody>
      </p:sp>
      <p:pic>
        <p:nvPicPr>
          <p:cNvPr id="2050" name="Picture 2" descr="COMESA 30-year growth trends: Trade Facilitation and Policy Harmonization, FTA Benefits, Investment Promotion, Private Sector Engagement">
            <a:extLst>
              <a:ext uri="{FF2B5EF4-FFF2-40B4-BE49-F238E27FC236}">
                <a16:creationId xmlns:a16="http://schemas.microsoft.com/office/drawing/2014/main" id="{577D25CA-B949-036E-6A4D-1F3831A6C1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3120" y="0"/>
            <a:ext cx="7548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CE5C-1BB5-E1DA-EC47-C1E7E64C562E}"/>
              </a:ext>
            </a:extLst>
          </p:cNvPr>
          <p:cNvSpPr>
            <a:spLocks noGrp="1"/>
          </p:cNvSpPr>
          <p:nvPr>
            <p:ph type="ctrTitle"/>
          </p:nvPr>
        </p:nvSpPr>
        <p:spPr/>
        <p:txBody>
          <a:bodyPr/>
          <a:lstStyle/>
          <a:p>
            <a:r>
              <a:rPr lang="en-US" b="1" dirty="0">
                <a:solidFill>
                  <a:schemeClr val="tx1"/>
                </a:solidFill>
                <a:latin typeface="Garamond" panose="02020404030301010803" pitchFamily="18" charset="0"/>
              </a:rPr>
              <a:t>Building Regional Resilience</a:t>
            </a:r>
          </a:p>
        </p:txBody>
      </p:sp>
      <p:sp>
        <p:nvSpPr>
          <p:cNvPr id="3" name="Subtitle 2">
            <a:extLst>
              <a:ext uri="{FF2B5EF4-FFF2-40B4-BE49-F238E27FC236}">
                <a16:creationId xmlns:a16="http://schemas.microsoft.com/office/drawing/2014/main" id="{426F3C4B-D2BB-3312-5C96-DB1B2584C3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994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FE16-3350-4598-D404-C5ADA0DCC6BA}"/>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Strategies for Economic Resilience</a:t>
            </a:r>
          </a:p>
        </p:txBody>
      </p:sp>
      <p:sp>
        <p:nvSpPr>
          <p:cNvPr id="3" name="Content Placeholder 2">
            <a:extLst>
              <a:ext uri="{FF2B5EF4-FFF2-40B4-BE49-F238E27FC236}">
                <a16:creationId xmlns:a16="http://schemas.microsoft.com/office/drawing/2014/main" id="{293AC276-FD18-8595-1594-FCF50E2643FB}"/>
              </a:ext>
            </a:extLst>
          </p:cNvPr>
          <p:cNvSpPr>
            <a:spLocks noGrp="1"/>
          </p:cNvSpPr>
          <p:nvPr>
            <p:ph idx="1"/>
          </p:nvPr>
        </p:nvSpPr>
        <p:spPr/>
        <p:txBody>
          <a:bodyPr>
            <a:normAutofit fontScale="85000" lnSpcReduction="20000"/>
          </a:bodyPr>
          <a:lstStyle/>
          <a:p>
            <a:pPr lvl="1">
              <a:buFont typeface="Arial" panose="020B0604020202020204" pitchFamily="34" charset="0"/>
              <a:buChar char="•"/>
            </a:pPr>
            <a:r>
              <a:rPr lang="en-US" sz="2600" dirty="0">
                <a:solidFill>
                  <a:schemeClr val="tx1"/>
                </a:solidFill>
                <a:latin typeface="Garamond" panose="02020404030301010803" pitchFamily="18" charset="0"/>
              </a:rPr>
              <a:t>Adoption of a developmental </a:t>
            </a:r>
            <a:r>
              <a:rPr lang="en-US" sz="2600" dirty="0">
                <a:solidFill>
                  <a:srgbClr val="00B0F0"/>
                </a:solidFill>
                <a:latin typeface="Garamond" panose="02020404030301010803" pitchFamily="18" charset="0"/>
              </a:rPr>
              <a:t>regional integration approach </a:t>
            </a:r>
            <a:r>
              <a:rPr lang="en-US" sz="2600" dirty="0">
                <a:solidFill>
                  <a:schemeClr val="tx1"/>
                </a:solidFill>
                <a:latin typeface="Garamond" panose="02020404030301010803" pitchFamily="18" charset="0"/>
              </a:rPr>
              <a:t>emphasizing market integration, industrialization, and infrastructure development.</a:t>
            </a:r>
          </a:p>
          <a:p>
            <a:pPr lvl="1">
              <a:buFont typeface="Arial" panose="020B0604020202020204" pitchFamily="34" charset="0"/>
              <a:buChar char="•"/>
            </a:pPr>
            <a:r>
              <a:rPr lang="en-US" sz="2600" dirty="0">
                <a:solidFill>
                  <a:schemeClr val="tx1"/>
                </a:solidFill>
                <a:latin typeface="Garamond" panose="02020404030301010803" pitchFamily="18" charset="0"/>
              </a:rPr>
              <a:t>Focus on </a:t>
            </a:r>
            <a:r>
              <a:rPr lang="en-US" sz="2600" dirty="0">
                <a:solidFill>
                  <a:srgbClr val="00B0F0"/>
                </a:solidFill>
                <a:latin typeface="Garamond" panose="02020404030301010803" pitchFamily="18" charset="0"/>
              </a:rPr>
              <a:t>economic diversification</a:t>
            </a:r>
            <a:r>
              <a:rPr lang="en-US" sz="2600" dirty="0">
                <a:solidFill>
                  <a:schemeClr val="tx1"/>
                </a:solidFill>
                <a:latin typeface="Garamond" panose="02020404030301010803" pitchFamily="18" charset="0"/>
              </a:rPr>
              <a:t>, particularly manufacturing and value addition, to reduce vulnerability to commodity price shocks.</a:t>
            </a:r>
          </a:p>
          <a:p>
            <a:pPr lvl="1">
              <a:buFont typeface="Arial" panose="020B0604020202020204" pitchFamily="34" charset="0"/>
              <a:buChar char="•"/>
            </a:pPr>
            <a:r>
              <a:rPr lang="en-US" sz="2600" dirty="0">
                <a:solidFill>
                  <a:schemeClr val="tx1"/>
                </a:solidFill>
                <a:latin typeface="Garamond" panose="02020404030301010803" pitchFamily="18" charset="0"/>
              </a:rPr>
              <a:t>Promotion of trade as a key tool for economic recovery and resilience, including expanding trading opportunities with emerging markets.</a:t>
            </a:r>
          </a:p>
          <a:p>
            <a:pPr lvl="1">
              <a:buFont typeface="Arial" panose="020B0604020202020204" pitchFamily="34" charset="0"/>
              <a:buChar char="•"/>
            </a:pPr>
            <a:r>
              <a:rPr lang="en-US" sz="2600" dirty="0">
                <a:solidFill>
                  <a:schemeClr val="tx1"/>
                </a:solidFill>
                <a:latin typeface="Garamond" panose="02020404030301010803" pitchFamily="18" charset="0"/>
              </a:rPr>
              <a:t>Strategies to enhance regional supply chain connectivity to mitigate external shocks like COVID-19 disruptions.</a:t>
            </a:r>
          </a:p>
          <a:p>
            <a:pPr lvl="1">
              <a:buFont typeface="Arial" panose="020B0604020202020204" pitchFamily="34" charset="0"/>
              <a:buChar char="•"/>
            </a:pPr>
            <a:r>
              <a:rPr lang="en-US" sz="2600" dirty="0">
                <a:solidFill>
                  <a:srgbClr val="00B0F0"/>
                </a:solidFill>
                <a:latin typeface="Garamond" panose="02020404030301010803" pitchFamily="18" charset="0"/>
              </a:rPr>
              <a:t>Emphasis on inclusive growth </a:t>
            </a:r>
            <a:r>
              <a:rPr lang="en-US" sz="2600" dirty="0">
                <a:solidFill>
                  <a:schemeClr val="tx1"/>
                </a:solidFill>
                <a:latin typeface="Garamond" panose="02020404030301010803" pitchFamily="18" charset="0"/>
              </a:rPr>
              <a:t>by focusing on gender and social integration, youth empowerment, and innovation.</a:t>
            </a:r>
          </a:p>
          <a:p>
            <a:pPr lvl="1">
              <a:buFont typeface="Arial" panose="020B0604020202020204" pitchFamily="34" charset="0"/>
              <a:buChar char="•"/>
            </a:pPr>
            <a:r>
              <a:rPr lang="en-US" sz="2600" dirty="0">
                <a:solidFill>
                  <a:schemeClr val="tx1"/>
                </a:solidFill>
                <a:latin typeface="Garamond" panose="02020404030301010803" pitchFamily="18" charset="0"/>
              </a:rPr>
              <a:t>Continuous improvement in </a:t>
            </a:r>
            <a:r>
              <a:rPr lang="en-US" sz="2600" dirty="0">
                <a:solidFill>
                  <a:srgbClr val="00B0F0"/>
                </a:solidFill>
                <a:latin typeface="Garamond" panose="02020404030301010803" pitchFamily="18" charset="0"/>
              </a:rPr>
              <a:t>regional transport corridors </a:t>
            </a:r>
            <a:r>
              <a:rPr lang="en-US" sz="2600" dirty="0">
                <a:solidFill>
                  <a:schemeClr val="tx1"/>
                </a:solidFill>
                <a:latin typeface="Garamond" panose="02020404030301010803" pitchFamily="18" charset="0"/>
              </a:rPr>
              <a:t>and</a:t>
            </a:r>
            <a:r>
              <a:rPr lang="en-US" sz="2600" dirty="0">
                <a:solidFill>
                  <a:srgbClr val="00B0F0"/>
                </a:solidFill>
                <a:latin typeface="Garamond" panose="02020404030301010803" pitchFamily="18" charset="0"/>
              </a:rPr>
              <a:t> communication networks </a:t>
            </a:r>
            <a:r>
              <a:rPr lang="en-US" sz="2600" dirty="0">
                <a:solidFill>
                  <a:schemeClr val="tx1"/>
                </a:solidFill>
                <a:latin typeface="Garamond" panose="02020404030301010803" pitchFamily="18" charset="0"/>
              </a:rPr>
              <a:t>to support economic resilience and competitiveness.</a:t>
            </a:r>
          </a:p>
          <a:p>
            <a:endParaRPr lang="en-US" dirty="0"/>
          </a:p>
        </p:txBody>
      </p:sp>
    </p:spTree>
    <p:extLst>
      <p:ext uri="{BB962C8B-B14F-4D97-AF65-F5344CB8AC3E}">
        <p14:creationId xmlns:p14="http://schemas.microsoft.com/office/powerpoint/2010/main" val="126270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4484-A1C1-0FA0-6DC8-70B5182A2E6B}"/>
              </a:ext>
            </a:extLst>
          </p:cNvPr>
          <p:cNvSpPr>
            <a:spLocks noGrp="1"/>
          </p:cNvSpPr>
          <p:nvPr>
            <p:ph type="title"/>
          </p:nvPr>
        </p:nvSpPr>
        <p:spPr/>
        <p:txBody>
          <a:bodyPr>
            <a:normAutofit/>
          </a:bodyPr>
          <a:lstStyle/>
          <a:p>
            <a:r>
              <a:rPr lang="en-US" sz="4800" dirty="0">
                <a:solidFill>
                  <a:schemeClr val="tx1"/>
                </a:solidFill>
                <a:latin typeface="Garamond" panose="02020404030301010803" pitchFamily="18" charset="0"/>
              </a:rPr>
              <a:t>Debt Management and Fiscal Consolidation</a:t>
            </a:r>
            <a:endParaRPr lang="en-US" dirty="0">
              <a:solidFill>
                <a:schemeClr val="tx1"/>
              </a:solidFill>
            </a:endParaRPr>
          </a:p>
        </p:txBody>
      </p:sp>
      <p:sp>
        <p:nvSpPr>
          <p:cNvPr id="3" name="Content Placeholder 2">
            <a:extLst>
              <a:ext uri="{FF2B5EF4-FFF2-40B4-BE49-F238E27FC236}">
                <a16:creationId xmlns:a16="http://schemas.microsoft.com/office/drawing/2014/main" id="{0D2BEAA0-3510-2EDB-85DD-143F5EF2ACF4}"/>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800" dirty="0">
                <a:solidFill>
                  <a:srgbClr val="00B0F0"/>
                </a:solidFill>
                <a:latin typeface="Garamond" panose="02020404030301010803" pitchFamily="18" charset="0"/>
              </a:rPr>
              <a:t>Efforts to promote fiscal discipline </a:t>
            </a:r>
            <a:r>
              <a:rPr lang="en-US" sz="2800" dirty="0">
                <a:solidFill>
                  <a:schemeClr val="tx1"/>
                </a:solidFill>
                <a:latin typeface="Garamond" panose="02020404030301010803" pitchFamily="18" charset="0"/>
              </a:rPr>
              <a:t>and </a:t>
            </a:r>
            <a:r>
              <a:rPr lang="en-US" sz="2800" dirty="0">
                <a:solidFill>
                  <a:srgbClr val="00B0F0"/>
                </a:solidFill>
                <a:latin typeface="Garamond" panose="02020404030301010803" pitchFamily="18" charset="0"/>
              </a:rPr>
              <a:t>sound macroeconomic policies</a:t>
            </a:r>
            <a:r>
              <a:rPr lang="en-US" sz="2800" dirty="0">
                <a:solidFill>
                  <a:schemeClr val="tx1"/>
                </a:solidFill>
                <a:latin typeface="Garamond" panose="02020404030301010803" pitchFamily="18" charset="0"/>
              </a:rPr>
              <a:t> among member states.</a:t>
            </a:r>
          </a:p>
          <a:p>
            <a:pPr lvl="1">
              <a:buFont typeface="Arial" panose="020B0604020202020204" pitchFamily="34" charset="0"/>
              <a:buChar char="•"/>
            </a:pPr>
            <a:r>
              <a:rPr lang="en-US" sz="2800" dirty="0">
                <a:solidFill>
                  <a:srgbClr val="00B0F0"/>
                </a:solidFill>
                <a:latin typeface="Garamond" panose="02020404030301010803" pitchFamily="18" charset="0"/>
              </a:rPr>
              <a:t>Support for structural reforms </a:t>
            </a:r>
            <a:r>
              <a:rPr lang="en-US" sz="2800" dirty="0">
                <a:solidFill>
                  <a:schemeClr val="tx1"/>
                </a:solidFill>
                <a:latin typeface="Garamond" panose="02020404030301010803" pitchFamily="18" charset="0"/>
              </a:rPr>
              <a:t>aimed at improving public financial management and reducing debt vulnerabilities.</a:t>
            </a:r>
          </a:p>
          <a:p>
            <a:pPr lvl="1">
              <a:buFont typeface="Arial" panose="020B0604020202020204" pitchFamily="34" charset="0"/>
              <a:buChar char="•"/>
            </a:pPr>
            <a:r>
              <a:rPr lang="en-US" sz="2800" dirty="0">
                <a:solidFill>
                  <a:srgbClr val="00B0F0"/>
                </a:solidFill>
                <a:latin typeface="Garamond" panose="02020404030301010803" pitchFamily="18" charset="0"/>
              </a:rPr>
              <a:t>Coordination of monetary and fiscal policies </a:t>
            </a:r>
            <a:r>
              <a:rPr lang="en-US" sz="2800" dirty="0">
                <a:solidFill>
                  <a:schemeClr val="tx1"/>
                </a:solidFill>
                <a:latin typeface="Garamond" panose="02020404030301010803" pitchFamily="18" charset="0"/>
              </a:rPr>
              <a:t>to foster stability and sustainable economic growth within the region.</a:t>
            </a:r>
          </a:p>
          <a:p>
            <a:pPr lvl="1">
              <a:buFont typeface="Arial" panose="020B0604020202020204" pitchFamily="34" charset="0"/>
              <a:buChar char="•"/>
            </a:pPr>
            <a:r>
              <a:rPr lang="en-US" sz="2800" dirty="0">
                <a:solidFill>
                  <a:srgbClr val="00B0F0"/>
                </a:solidFill>
                <a:latin typeface="Garamond" panose="02020404030301010803" pitchFamily="18" charset="0"/>
              </a:rPr>
              <a:t>Advocacy for debt relief </a:t>
            </a:r>
            <a:r>
              <a:rPr lang="en-US" sz="2800" dirty="0">
                <a:solidFill>
                  <a:schemeClr val="tx1"/>
                </a:solidFill>
                <a:latin typeface="Garamond" panose="02020404030301010803" pitchFamily="18" charset="0"/>
              </a:rPr>
              <a:t>and</a:t>
            </a:r>
            <a:r>
              <a:rPr lang="en-US" sz="2800" dirty="0">
                <a:solidFill>
                  <a:srgbClr val="00B0F0"/>
                </a:solidFill>
                <a:latin typeface="Garamond" panose="02020404030301010803" pitchFamily="18" charset="0"/>
              </a:rPr>
              <a:t> restructuring initiatives </a:t>
            </a:r>
            <a:r>
              <a:rPr lang="en-US" sz="2800" dirty="0">
                <a:solidFill>
                  <a:schemeClr val="tx1"/>
                </a:solidFill>
                <a:latin typeface="Garamond" panose="02020404030301010803" pitchFamily="18" charset="0"/>
              </a:rPr>
              <a:t>to ease debt burdens and ensure sustainable financing for development.</a:t>
            </a:r>
          </a:p>
          <a:p>
            <a:endParaRPr lang="en-US" dirty="0"/>
          </a:p>
        </p:txBody>
      </p:sp>
    </p:spTree>
    <p:extLst>
      <p:ext uri="{BB962C8B-B14F-4D97-AF65-F5344CB8AC3E}">
        <p14:creationId xmlns:p14="http://schemas.microsoft.com/office/powerpoint/2010/main" val="75810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2FB5-921F-3D0E-E419-466AF42D27E8}"/>
              </a:ext>
            </a:extLst>
          </p:cNvPr>
          <p:cNvSpPr>
            <a:spLocks noGrp="1"/>
          </p:cNvSpPr>
          <p:nvPr>
            <p:ph type="title"/>
          </p:nvPr>
        </p:nvSpPr>
        <p:spPr/>
        <p:txBody>
          <a:bodyPr/>
          <a:lstStyle/>
          <a:p>
            <a:r>
              <a:rPr lang="en-US" dirty="0">
                <a:solidFill>
                  <a:schemeClr val="tx1"/>
                </a:solidFill>
                <a:latin typeface="Garamond" panose="02020404030301010803" pitchFamily="18" charset="0"/>
              </a:rPr>
              <a:t>Economic Diversification</a:t>
            </a:r>
          </a:p>
        </p:txBody>
      </p:sp>
      <p:sp>
        <p:nvSpPr>
          <p:cNvPr id="3" name="Content Placeholder 2">
            <a:extLst>
              <a:ext uri="{FF2B5EF4-FFF2-40B4-BE49-F238E27FC236}">
                <a16:creationId xmlns:a16="http://schemas.microsoft.com/office/drawing/2014/main" id="{7F7F86D7-F3B4-5E4D-9179-7C2DC8D2F9F0}"/>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800" dirty="0">
                <a:solidFill>
                  <a:srgbClr val="00B0F0"/>
                </a:solidFill>
                <a:latin typeface="Garamond" panose="02020404030301010803" pitchFamily="18" charset="0"/>
              </a:rPr>
              <a:t>Encouragement of productive integration </a:t>
            </a:r>
            <a:r>
              <a:rPr lang="en-US" sz="2800" dirty="0">
                <a:solidFill>
                  <a:schemeClr val="tx1"/>
                </a:solidFill>
                <a:latin typeface="Garamond" panose="02020404030301010803" pitchFamily="18" charset="0"/>
              </a:rPr>
              <a:t>to build industrial capacities and diversify economies beyond traditional sectors.</a:t>
            </a:r>
          </a:p>
          <a:p>
            <a:pPr lvl="1">
              <a:buFont typeface="Arial" panose="020B0604020202020204" pitchFamily="34" charset="0"/>
              <a:buChar char="•"/>
            </a:pPr>
            <a:r>
              <a:rPr lang="en-US" sz="2800" dirty="0">
                <a:solidFill>
                  <a:srgbClr val="00B0F0"/>
                </a:solidFill>
                <a:latin typeface="Garamond" panose="02020404030301010803" pitchFamily="18" charset="0"/>
              </a:rPr>
              <a:t>Support for agriculture modernization </a:t>
            </a:r>
            <a:r>
              <a:rPr lang="en-US" sz="2800" dirty="0">
                <a:solidFill>
                  <a:schemeClr val="tx1"/>
                </a:solidFill>
                <a:latin typeface="Garamond" panose="02020404030301010803" pitchFamily="18" charset="0"/>
              </a:rPr>
              <a:t>and </a:t>
            </a:r>
            <a:r>
              <a:rPr lang="en-US" sz="2800" dirty="0" err="1">
                <a:solidFill>
                  <a:srgbClr val="00B0F0"/>
                </a:solidFill>
                <a:latin typeface="Garamond" panose="02020404030301010803" pitchFamily="18" charset="0"/>
              </a:rPr>
              <a:t>agro</a:t>
            </a:r>
            <a:r>
              <a:rPr lang="en-US" sz="2800" dirty="0">
                <a:solidFill>
                  <a:srgbClr val="00B0F0"/>
                </a:solidFill>
                <a:latin typeface="Garamond" panose="02020404030301010803" pitchFamily="18" charset="0"/>
              </a:rPr>
              <a:t>-processing industries </a:t>
            </a:r>
            <a:r>
              <a:rPr lang="en-US" sz="2800" dirty="0">
                <a:solidFill>
                  <a:schemeClr val="tx1"/>
                </a:solidFill>
                <a:latin typeface="Garamond" panose="02020404030301010803" pitchFamily="18" charset="0"/>
              </a:rPr>
              <a:t>to add value locally.</a:t>
            </a:r>
          </a:p>
          <a:p>
            <a:pPr lvl="1">
              <a:buFont typeface="Arial" panose="020B0604020202020204" pitchFamily="34" charset="0"/>
              <a:buChar char="•"/>
            </a:pPr>
            <a:r>
              <a:rPr lang="en-US" sz="2800" dirty="0">
                <a:solidFill>
                  <a:srgbClr val="00B0F0"/>
                </a:solidFill>
                <a:latin typeface="Garamond" panose="02020404030301010803" pitchFamily="18" charset="0"/>
              </a:rPr>
              <a:t>Investment promotion in non-traditional sectors </a:t>
            </a:r>
            <a:r>
              <a:rPr lang="en-US" sz="2800" dirty="0">
                <a:solidFill>
                  <a:schemeClr val="tx1"/>
                </a:solidFill>
                <a:latin typeface="Garamond" panose="02020404030301010803" pitchFamily="18" charset="0"/>
              </a:rPr>
              <a:t>to create new sources of growth and employment.</a:t>
            </a:r>
          </a:p>
          <a:p>
            <a:pPr lvl="1">
              <a:buFont typeface="Arial" panose="020B0604020202020204" pitchFamily="34" charset="0"/>
              <a:buChar char="•"/>
            </a:pPr>
            <a:r>
              <a:rPr lang="en-US" sz="2800" dirty="0">
                <a:solidFill>
                  <a:srgbClr val="00B0F0"/>
                </a:solidFill>
                <a:latin typeface="Garamond" panose="02020404030301010803" pitchFamily="18" charset="0"/>
              </a:rPr>
              <a:t>Collaboration with development partners </a:t>
            </a:r>
            <a:r>
              <a:rPr lang="en-US" sz="2800" dirty="0">
                <a:solidFill>
                  <a:schemeClr val="tx1"/>
                </a:solidFill>
                <a:latin typeface="Garamond" panose="02020404030301010803" pitchFamily="18" charset="0"/>
              </a:rPr>
              <a:t>to mobilize resources for industrial and technological development initiatives.</a:t>
            </a:r>
          </a:p>
          <a:p>
            <a:endParaRPr lang="en-US" dirty="0"/>
          </a:p>
        </p:txBody>
      </p:sp>
    </p:spTree>
    <p:extLst>
      <p:ext uri="{BB962C8B-B14F-4D97-AF65-F5344CB8AC3E}">
        <p14:creationId xmlns:p14="http://schemas.microsoft.com/office/powerpoint/2010/main" val="10339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dirty="0">
                <a:latin typeface="Garamond" panose="02020404030301010803" pitchFamily="18" charset="0"/>
              </a:rPr>
              <a:t>“</a:t>
            </a:r>
            <a:r>
              <a:rPr lang="en-US" sz="4800" dirty="0">
                <a:solidFill>
                  <a:schemeClr val="tx1"/>
                </a:solidFill>
                <a:latin typeface="Garamond" panose="02020404030301010803" pitchFamily="18" charset="0"/>
              </a:rPr>
              <a:t>This milestone signifies COMESA’s relevance, endurance, and commitment to fostering the regional integration agenda to contribute towards the development of the Africa we want.”</a:t>
            </a:r>
            <a:endParaRPr lang="en-US" sz="4800" i="1" dirty="0">
              <a:solidFill>
                <a:schemeClr val="tx1"/>
              </a:solidFill>
              <a:latin typeface="Garamond" panose="02020404030301010803" pitchFamily="18" charset="0"/>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it-IT" cap="none" dirty="0">
                <a:solidFill>
                  <a:srgbClr val="FFFF00"/>
                </a:solidFill>
                <a:latin typeface="Garamond" panose="02020404030301010803" pitchFamily="18" charset="0"/>
              </a:rPr>
              <a:t>Mutale Nalumango, Vice President Of Zambia</a:t>
            </a:r>
            <a:endParaRPr lang="en-US" dirty="0">
              <a:solidFill>
                <a:srgbClr val="FFFF00"/>
              </a:solidFill>
              <a:latin typeface="Garamond" panose="02020404030301010803" pitchFamily="18" charset="0"/>
            </a:endParaRP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A560-50F3-A319-DFEB-B39DB40F03F7}"/>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Role of Regional Cooperation in Facing Economic Shocks</a:t>
            </a:r>
          </a:p>
        </p:txBody>
      </p:sp>
      <p:sp>
        <p:nvSpPr>
          <p:cNvPr id="3" name="Content Placeholder 2">
            <a:extLst>
              <a:ext uri="{FF2B5EF4-FFF2-40B4-BE49-F238E27FC236}">
                <a16:creationId xmlns:a16="http://schemas.microsoft.com/office/drawing/2014/main" id="{418DED8F-711E-94B4-2A80-BC22F7EE920A}"/>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400" dirty="0">
                <a:solidFill>
                  <a:srgbClr val="00B0F0"/>
                </a:solidFill>
                <a:latin typeface="Garamond" panose="02020404030301010803" pitchFamily="18" charset="0"/>
              </a:rPr>
              <a:t>Strengthened regional coordination mechanisms </a:t>
            </a:r>
            <a:r>
              <a:rPr lang="en-US" sz="2400" dirty="0">
                <a:solidFill>
                  <a:schemeClr val="tx1"/>
                </a:solidFill>
                <a:latin typeface="Garamond" panose="02020404030301010803" pitchFamily="18" charset="0"/>
              </a:rPr>
              <a:t>to respond collectively to economic crises such as the COVID-19 pandemic.</a:t>
            </a:r>
          </a:p>
          <a:p>
            <a:pPr lvl="1">
              <a:buFont typeface="Arial" panose="020B0604020202020204" pitchFamily="34" charset="0"/>
              <a:buChar char="•"/>
            </a:pPr>
            <a:r>
              <a:rPr lang="en-US" sz="2400" dirty="0">
                <a:solidFill>
                  <a:srgbClr val="00B0F0"/>
                </a:solidFill>
                <a:latin typeface="Garamond" panose="02020404030301010803" pitchFamily="18" charset="0"/>
              </a:rPr>
              <a:t>Utilization of the COMESA platform </a:t>
            </a:r>
            <a:r>
              <a:rPr lang="en-US" sz="2400" dirty="0">
                <a:solidFill>
                  <a:schemeClr val="tx1"/>
                </a:solidFill>
                <a:latin typeface="Garamond" panose="02020404030301010803" pitchFamily="18" charset="0"/>
              </a:rPr>
              <a:t>for policy dialogue, sharing best practices, and joint problem-solving among member states.</a:t>
            </a:r>
          </a:p>
          <a:p>
            <a:pPr lvl="1">
              <a:buFont typeface="Arial" panose="020B0604020202020204" pitchFamily="34" charset="0"/>
              <a:buChar char="•"/>
            </a:pPr>
            <a:r>
              <a:rPr lang="en-US" sz="2400" dirty="0">
                <a:solidFill>
                  <a:srgbClr val="00B0F0"/>
                </a:solidFill>
                <a:latin typeface="Garamond" panose="02020404030301010803" pitchFamily="18" charset="0"/>
              </a:rPr>
              <a:t>Implementation of regional safety nets </a:t>
            </a:r>
            <a:r>
              <a:rPr lang="en-US" sz="2400" dirty="0">
                <a:solidFill>
                  <a:schemeClr val="tx1"/>
                </a:solidFill>
                <a:latin typeface="Garamond" panose="02020404030301010803" pitchFamily="18" charset="0"/>
              </a:rPr>
              <a:t>and </a:t>
            </a:r>
            <a:r>
              <a:rPr lang="en-US" sz="2400" dirty="0">
                <a:solidFill>
                  <a:srgbClr val="00B0F0"/>
                </a:solidFill>
                <a:latin typeface="Garamond" panose="02020404030301010803" pitchFamily="18" charset="0"/>
              </a:rPr>
              <a:t>contingency plans to mitigate shocks </a:t>
            </a:r>
            <a:r>
              <a:rPr lang="en-US" sz="2400" dirty="0">
                <a:solidFill>
                  <a:schemeClr val="tx1"/>
                </a:solidFill>
                <a:latin typeface="Garamond" panose="02020404030301010803" pitchFamily="18" charset="0"/>
              </a:rPr>
              <a:t>to trade and financial flows.</a:t>
            </a:r>
          </a:p>
          <a:p>
            <a:pPr lvl="1">
              <a:buFont typeface="Arial" panose="020B0604020202020204" pitchFamily="34" charset="0"/>
              <a:buChar char="•"/>
            </a:pPr>
            <a:r>
              <a:rPr lang="en-US" sz="2400" dirty="0">
                <a:solidFill>
                  <a:srgbClr val="00B0F0"/>
                </a:solidFill>
                <a:latin typeface="Garamond" panose="02020404030301010803" pitchFamily="18" charset="0"/>
              </a:rPr>
              <a:t>Advocacy for deeper regional economic integration </a:t>
            </a:r>
            <a:r>
              <a:rPr lang="en-US" sz="2400" dirty="0">
                <a:solidFill>
                  <a:schemeClr val="tx1"/>
                </a:solidFill>
                <a:latin typeface="Garamond" panose="02020404030301010803" pitchFamily="18" charset="0"/>
              </a:rPr>
              <a:t>as a buffer against global economic volatility.</a:t>
            </a:r>
          </a:p>
          <a:p>
            <a:pPr lvl="1">
              <a:buFont typeface="Arial" panose="020B0604020202020204" pitchFamily="34" charset="0"/>
              <a:buChar char="•"/>
            </a:pPr>
            <a:r>
              <a:rPr lang="en-US" sz="2400" dirty="0">
                <a:solidFill>
                  <a:srgbClr val="00B0F0"/>
                </a:solidFill>
                <a:latin typeface="Garamond" panose="02020404030301010803" pitchFamily="18" charset="0"/>
              </a:rPr>
              <a:t>Promotion of peace and security </a:t>
            </a:r>
            <a:r>
              <a:rPr lang="en-US" sz="2400" dirty="0">
                <a:solidFill>
                  <a:schemeClr val="tx1"/>
                </a:solidFill>
                <a:latin typeface="Garamond" panose="02020404030301010803" pitchFamily="18" charset="0"/>
              </a:rPr>
              <a:t>as prerequisites for stable economic environments and sustained growth.</a:t>
            </a:r>
          </a:p>
          <a:p>
            <a:endParaRPr lang="en-US" dirty="0"/>
          </a:p>
        </p:txBody>
      </p:sp>
    </p:spTree>
    <p:extLst>
      <p:ext uri="{BB962C8B-B14F-4D97-AF65-F5344CB8AC3E}">
        <p14:creationId xmlns:p14="http://schemas.microsoft.com/office/powerpoint/2010/main" val="53803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492-8185-3EB0-2FAB-3B6BB398E67E}"/>
              </a:ext>
            </a:extLst>
          </p:cNvPr>
          <p:cNvSpPr>
            <a:spLocks noGrp="1"/>
          </p:cNvSpPr>
          <p:nvPr>
            <p:ph type="ctrTitle"/>
          </p:nvPr>
        </p:nvSpPr>
        <p:spPr/>
        <p:txBody>
          <a:bodyPr>
            <a:normAutofit/>
          </a:bodyPr>
          <a:lstStyle/>
          <a:p>
            <a:r>
              <a:rPr lang="en-US" b="1" dirty="0">
                <a:solidFill>
                  <a:schemeClr val="tx1"/>
                </a:solidFill>
                <a:latin typeface="Garamond" panose="02020404030301010803" pitchFamily="18" charset="0"/>
              </a:rPr>
              <a:t>Strategic Growth Initiatives</a:t>
            </a:r>
          </a:p>
        </p:txBody>
      </p:sp>
      <p:sp>
        <p:nvSpPr>
          <p:cNvPr id="3" name="Subtitle 2">
            <a:extLst>
              <a:ext uri="{FF2B5EF4-FFF2-40B4-BE49-F238E27FC236}">
                <a16:creationId xmlns:a16="http://schemas.microsoft.com/office/drawing/2014/main" id="{3560C65C-9E3C-6715-469E-267F4CEDDB8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828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CFAD-346E-9135-1373-1FEC584454E3}"/>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Industrialization and Value Addition </a:t>
            </a:r>
          </a:p>
        </p:txBody>
      </p:sp>
      <p:sp>
        <p:nvSpPr>
          <p:cNvPr id="3" name="Content Placeholder 2">
            <a:extLst>
              <a:ext uri="{FF2B5EF4-FFF2-40B4-BE49-F238E27FC236}">
                <a16:creationId xmlns:a16="http://schemas.microsoft.com/office/drawing/2014/main" id="{61252A3B-B89F-3289-2FC5-4FEE884FC6A0}"/>
              </a:ext>
            </a:extLst>
          </p:cNvPr>
          <p:cNvSpPr>
            <a:spLocks noGrp="1"/>
          </p:cNvSpPr>
          <p:nvPr>
            <p:ph idx="1"/>
          </p:nvPr>
        </p:nvSpPr>
        <p:spPr/>
        <p:txBody>
          <a:bodyPr>
            <a:normAutofit fontScale="92500" lnSpcReduction="10000"/>
          </a:bodyPr>
          <a:lstStyle/>
          <a:p>
            <a:pPr lvl="1">
              <a:buFont typeface="Arial" panose="020B0604020202020204" pitchFamily="34" charset="0"/>
              <a:buChar char="•"/>
            </a:pPr>
            <a:r>
              <a:rPr lang="en-US" sz="2400" dirty="0">
                <a:solidFill>
                  <a:srgbClr val="00B0F0"/>
                </a:solidFill>
                <a:latin typeface="Garamond" panose="02020404030301010803" pitchFamily="18" charset="0"/>
              </a:rPr>
              <a:t>Promotion of agro-industrial parks, including a joint agro-industrial park between Zambia and Zimbabwe to boost intra-regional trade and manufacturing.</a:t>
            </a:r>
          </a:p>
          <a:p>
            <a:pPr lvl="1">
              <a:buFont typeface="Arial" panose="020B0604020202020204" pitchFamily="34" charset="0"/>
              <a:buChar char="•"/>
            </a:pPr>
            <a:r>
              <a:rPr lang="en-US" sz="2400" dirty="0">
                <a:solidFill>
                  <a:schemeClr val="tx1"/>
                </a:solidFill>
                <a:latin typeface="Garamond" panose="02020404030301010803" pitchFamily="18" charset="0"/>
              </a:rPr>
              <a:t>Focus on value addition in agriculture and minerals beneficiation to reduce dependence on raw exports and increase regional industrial growth.</a:t>
            </a:r>
          </a:p>
          <a:p>
            <a:pPr lvl="1">
              <a:buFont typeface="Arial" panose="020B0604020202020204" pitchFamily="34" charset="0"/>
              <a:buChar char="•"/>
            </a:pPr>
            <a:r>
              <a:rPr lang="en-US" sz="2400" dirty="0">
                <a:solidFill>
                  <a:schemeClr val="tx1"/>
                </a:solidFill>
                <a:latin typeface="Garamond" panose="02020404030301010803" pitchFamily="18" charset="0"/>
              </a:rPr>
              <a:t>Adoption of the COMESA Industrial Strategy emphasizing environment-friendly, diversified industrial growth based on innovation and manufacturing.</a:t>
            </a:r>
          </a:p>
          <a:p>
            <a:pPr lvl="1">
              <a:buFont typeface="Arial" panose="020B0604020202020204" pitchFamily="34" charset="0"/>
              <a:buChar char="•"/>
            </a:pPr>
            <a:r>
              <a:rPr lang="en-US" sz="2400" dirty="0">
                <a:solidFill>
                  <a:srgbClr val="00B0F0"/>
                </a:solidFill>
                <a:latin typeface="Garamond" panose="02020404030301010803" pitchFamily="18" charset="0"/>
              </a:rPr>
              <a:t>Agriculture and </a:t>
            </a:r>
            <a:r>
              <a:rPr lang="en-US" sz="2400" dirty="0" err="1">
                <a:solidFill>
                  <a:srgbClr val="00B0F0"/>
                </a:solidFill>
                <a:latin typeface="Garamond" panose="02020404030301010803" pitchFamily="18" charset="0"/>
              </a:rPr>
              <a:t>agro</a:t>
            </a:r>
            <a:r>
              <a:rPr lang="en-US" sz="2400" dirty="0">
                <a:solidFill>
                  <a:srgbClr val="00B0F0"/>
                </a:solidFill>
                <a:latin typeface="Garamond" panose="02020404030301010803" pitchFamily="18" charset="0"/>
              </a:rPr>
              <a:t>-processing contribute significantly to COMESA’s GDP (32%) and employment, highlighting their role in industrialization.</a:t>
            </a:r>
          </a:p>
          <a:p>
            <a:pPr lvl="1">
              <a:buFont typeface="Arial" panose="020B0604020202020204" pitchFamily="34" charset="0"/>
              <a:buChar char="•"/>
            </a:pPr>
            <a:r>
              <a:rPr lang="en-US" sz="2400" dirty="0">
                <a:solidFill>
                  <a:schemeClr val="tx1"/>
                </a:solidFill>
                <a:latin typeface="Garamond" panose="02020404030301010803" pitchFamily="18" charset="0"/>
              </a:rPr>
              <a:t>Development of policies and frameworks supporting special economic zones (SEZs) and industrial parks to attract investment and foster regional collaboration.</a:t>
            </a:r>
          </a:p>
          <a:p>
            <a:endParaRPr lang="en-US" dirty="0"/>
          </a:p>
        </p:txBody>
      </p:sp>
    </p:spTree>
    <p:extLst>
      <p:ext uri="{BB962C8B-B14F-4D97-AF65-F5344CB8AC3E}">
        <p14:creationId xmlns:p14="http://schemas.microsoft.com/office/powerpoint/2010/main" val="287021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133D-5988-9FCE-8F51-C90ED6040083}"/>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Infrastructure Development (Energy, Transport, ICT)</a:t>
            </a:r>
          </a:p>
        </p:txBody>
      </p:sp>
      <p:sp>
        <p:nvSpPr>
          <p:cNvPr id="3" name="Content Placeholder 2">
            <a:extLst>
              <a:ext uri="{FF2B5EF4-FFF2-40B4-BE49-F238E27FC236}">
                <a16:creationId xmlns:a16="http://schemas.microsoft.com/office/drawing/2014/main" id="{135E8BC1-126F-59E6-0C9A-5080209D217E}"/>
              </a:ext>
            </a:extLst>
          </p:cNvPr>
          <p:cNvSpPr>
            <a:spLocks noGrp="1"/>
          </p:cNvSpPr>
          <p:nvPr>
            <p:ph idx="1"/>
          </p:nvPr>
        </p:nvSpPr>
        <p:spPr/>
        <p:txBody>
          <a:bodyPr/>
          <a:lstStyle/>
          <a:p>
            <a:pPr lvl="1">
              <a:buFont typeface="Arial" panose="020B0604020202020204" pitchFamily="34" charset="0"/>
              <a:buChar char="•"/>
            </a:pPr>
            <a:r>
              <a:rPr lang="en-US" sz="2600" dirty="0">
                <a:solidFill>
                  <a:schemeClr val="tx1"/>
                </a:solidFill>
                <a:latin typeface="Garamond" panose="02020404030301010803" pitchFamily="18" charset="0"/>
              </a:rPr>
              <a:t>Significant investments in </a:t>
            </a:r>
            <a:r>
              <a:rPr lang="en-US" sz="2600" dirty="0">
                <a:solidFill>
                  <a:srgbClr val="00B0F0"/>
                </a:solidFill>
                <a:latin typeface="Garamond" panose="02020404030301010803" pitchFamily="18" charset="0"/>
              </a:rPr>
              <a:t>regional transport corridors </a:t>
            </a:r>
            <a:r>
              <a:rPr lang="en-US" sz="2600" dirty="0">
                <a:solidFill>
                  <a:schemeClr val="tx1"/>
                </a:solidFill>
                <a:latin typeface="Garamond" panose="02020404030301010803" pitchFamily="18" charset="0"/>
              </a:rPr>
              <a:t>and </a:t>
            </a:r>
            <a:r>
              <a:rPr lang="en-US" sz="2600" dirty="0">
                <a:solidFill>
                  <a:srgbClr val="00B0F0"/>
                </a:solidFill>
                <a:latin typeface="Garamond" panose="02020404030301010803" pitchFamily="18" charset="0"/>
              </a:rPr>
              <a:t>energy infrastructure</a:t>
            </a:r>
            <a:r>
              <a:rPr lang="en-US" sz="2600" dirty="0">
                <a:solidFill>
                  <a:schemeClr val="tx1"/>
                </a:solidFill>
                <a:latin typeface="Garamond" panose="02020404030301010803" pitchFamily="18" charset="0"/>
              </a:rPr>
              <a:t> to improve connectivity and support industrial activities.</a:t>
            </a:r>
          </a:p>
          <a:p>
            <a:pPr lvl="1">
              <a:buFont typeface="Arial" panose="020B0604020202020204" pitchFamily="34" charset="0"/>
              <a:buChar char="•"/>
            </a:pPr>
            <a:r>
              <a:rPr lang="en-US" sz="2600" dirty="0">
                <a:solidFill>
                  <a:schemeClr val="tx1"/>
                </a:solidFill>
                <a:latin typeface="Garamond" panose="02020404030301010803" pitchFamily="18" charset="0"/>
              </a:rPr>
              <a:t>Emphasis on developing </a:t>
            </a:r>
            <a:r>
              <a:rPr lang="en-US" sz="2600" dirty="0">
                <a:solidFill>
                  <a:srgbClr val="00B0F0"/>
                </a:solidFill>
                <a:latin typeface="Garamond" panose="02020404030301010803" pitchFamily="18" charset="0"/>
              </a:rPr>
              <a:t>sustainable and green energy </a:t>
            </a:r>
            <a:r>
              <a:rPr lang="en-US" sz="2600" dirty="0">
                <a:solidFill>
                  <a:schemeClr val="tx1"/>
                </a:solidFill>
                <a:latin typeface="Garamond" panose="02020404030301010803" pitchFamily="18" charset="0"/>
              </a:rPr>
              <a:t>solutions to power industries and rural areas.</a:t>
            </a:r>
          </a:p>
          <a:p>
            <a:pPr lvl="1">
              <a:buFont typeface="Arial" panose="020B0604020202020204" pitchFamily="34" charset="0"/>
              <a:buChar char="•"/>
            </a:pPr>
            <a:r>
              <a:rPr lang="en-US" sz="2600" dirty="0">
                <a:solidFill>
                  <a:schemeClr val="tx1"/>
                </a:solidFill>
                <a:latin typeface="Garamond" panose="02020404030301010803" pitchFamily="18" charset="0"/>
              </a:rPr>
              <a:t>Initiatives to enhance information and communication technology (ICT) infrastructure to facilitate trade, e-commerce, and digital services.</a:t>
            </a:r>
          </a:p>
          <a:p>
            <a:pPr lvl="1">
              <a:buFont typeface="Arial" panose="020B0604020202020204" pitchFamily="34" charset="0"/>
              <a:buChar char="•"/>
            </a:pPr>
            <a:r>
              <a:rPr lang="en-US" sz="2600" dirty="0">
                <a:solidFill>
                  <a:schemeClr val="tx1"/>
                </a:solidFill>
                <a:latin typeface="Garamond" panose="02020404030301010803" pitchFamily="18" charset="0"/>
              </a:rPr>
              <a:t>Collaboration with development partners for </a:t>
            </a:r>
            <a:r>
              <a:rPr lang="en-US" sz="2600" dirty="0">
                <a:solidFill>
                  <a:srgbClr val="00B0F0"/>
                </a:solidFill>
                <a:latin typeface="Garamond" panose="02020404030301010803" pitchFamily="18" charset="0"/>
              </a:rPr>
              <a:t>infrastructure financing </a:t>
            </a:r>
            <a:r>
              <a:rPr lang="en-US" sz="2600" dirty="0">
                <a:solidFill>
                  <a:schemeClr val="tx1"/>
                </a:solidFill>
                <a:latin typeface="Garamond" panose="02020404030301010803" pitchFamily="18" charset="0"/>
              </a:rPr>
              <a:t>and </a:t>
            </a:r>
            <a:r>
              <a:rPr lang="en-US" sz="2600" dirty="0">
                <a:solidFill>
                  <a:srgbClr val="00B0F0"/>
                </a:solidFill>
                <a:latin typeface="Garamond" panose="02020404030301010803" pitchFamily="18" charset="0"/>
              </a:rPr>
              <a:t>technical support.</a:t>
            </a:r>
          </a:p>
          <a:p>
            <a:endParaRPr lang="en-US" dirty="0"/>
          </a:p>
        </p:txBody>
      </p:sp>
    </p:spTree>
    <p:extLst>
      <p:ext uri="{BB962C8B-B14F-4D97-AF65-F5344CB8AC3E}">
        <p14:creationId xmlns:p14="http://schemas.microsoft.com/office/powerpoint/2010/main" val="407304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6E5B-E254-665D-5561-A772D9C45726}"/>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Enhancing Regional Value Chains and Manufacturing Diversification</a:t>
            </a:r>
          </a:p>
        </p:txBody>
      </p:sp>
      <p:sp>
        <p:nvSpPr>
          <p:cNvPr id="3" name="Content Placeholder 2">
            <a:extLst>
              <a:ext uri="{FF2B5EF4-FFF2-40B4-BE49-F238E27FC236}">
                <a16:creationId xmlns:a16="http://schemas.microsoft.com/office/drawing/2014/main" id="{0E2BB9D0-5A9C-9D6F-FACA-D30F5117B2FA}"/>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400" dirty="0">
                <a:solidFill>
                  <a:srgbClr val="00B0F0"/>
                </a:solidFill>
                <a:latin typeface="Garamond" panose="02020404030301010803" pitchFamily="18" charset="0"/>
              </a:rPr>
              <a:t>Strengthening regional value chains </a:t>
            </a:r>
            <a:r>
              <a:rPr lang="en-US" sz="2400" dirty="0">
                <a:solidFill>
                  <a:schemeClr val="tx1"/>
                </a:solidFill>
                <a:latin typeface="Garamond" panose="02020404030301010803" pitchFamily="18" charset="0"/>
              </a:rPr>
              <a:t>in key sectors such as textiles, leather, pharmaceuticals, chemicals, </a:t>
            </a:r>
            <a:r>
              <a:rPr lang="en-US" sz="2400" dirty="0" err="1">
                <a:solidFill>
                  <a:schemeClr val="tx1"/>
                </a:solidFill>
                <a:latin typeface="Garamond" panose="02020404030301010803" pitchFamily="18" charset="0"/>
              </a:rPr>
              <a:t>agro</a:t>
            </a:r>
            <a:r>
              <a:rPr lang="en-US" sz="2400" dirty="0">
                <a:solidFill>
                  <a:schemeClr val="tx1"/>
                </a:solidFill>
                <a:latin typeface="Garamond" panose="02020404030301010803" pitchFamily="18" charset="0"/>
              </a:rPr>
              <a:t>-processing, and mineral beneficiation.</a:t>
            </a:r>
          </a:p>
          <a:p>
            <a:pPr lvl="1">
              <a:buFont typeface="Arial" panose="020B0604020202020204" pitchFamily="34" charset="0"/>
              <a:buChar char="•"/>
            </a:pPr>
            <a:r>
              <a:rPr lang="en-US" sz="2400" dirty="0">
                <a:solidFill>
                  <a:srgbClr val="00B0F0"/>
                </a:solidFill>
                <a:latin typeface="Garamond" panose="02020404030301010803" pitchFamily="18" charset="0"/>
              </a:rPr>
              <a:t>Support for MSMEs </a:t>
            </a:r>
            <a:r>
              <a:rPr lang="en-US" sz="2400" dirty="0">
                <a:solidFill>
                  <a:schemeClr val="tx1"/>
                </a:solidFill>
                <a:latin typeface="Garamond" panose="02020404030301010803" pitchFamily="18" charset="0"/>
              </a:rPr>
              <a:t>to improve quality standards, industrial linkages, and cluster development at the regional level.</a:t>
            </a:r>
          </a:p>
          <a:p>
            <a:pPr lvl="1">
              <a:buFont typeface="Arial" panose="020B0604020202020204" pitchFamily="34" charset="0"/>
              <a:buChar char="•"/>
            </a:pPr>
            <a:r>
              <a:rPr lang="en-US" sz="2400" dirty="0">
                <a:solidFill>
                  <a:srgbClr val="00B0F0"/>
                </a:solidFill>
                <a:latin typeface="Garamond" panose="02020404030301010803" pitchFamily="18" charset="0"/>
              </a:rPr>
              <a:t>Encouraging local content policies </a:t>
            </a:r>
            <a:r>
              <a:rPr lang="en-US" sz="2400" dirty="0">
                <a:solidFill>
                  <a:schemeClr val="tx1"/>
                </a:solidFill>
                <a:latin typeface="Garamond" panose="02020404030301010803" pitchFamily="18" charset="0"/>
              </a:rPr>
              <a:t>and </a:t>
            </a:r>
            <a:r>
              <a:rPr lang="en-US" sz="2400" dirty="0">
                <a:solidFill>
                  <a:srgbClr val="00B0F0"/>
                </a:solidFill>
                <a:latin typeface="Garamond" panose="02020404030301010803" pitchFamily="18" charset="0"/>
              </a:rPr>
              <a:t>investment incentives </a:t>
            </a:r>
            <a:r>
              <a:rPr lang="en-US" sz="2400" dirty="0">
                <a:solidFill>
                  <a:schemeClr val="tx1"/>
                </a:solidFill>
                <a:latin typeface="Garamond" panose="02020404030301010803" pitchFamily="18" charset="0"/>
              </a:rPr>
              <a:t>to boost manufacturing and job creation.</a:t>
            </a:r>
          </a:p>
          <a:p>
            <a:pPr lvl="1">
              <a:buFont typeface="Arial" panose="020B0604020202020204" pitchFamily="34" charset="0"/>
              <a:buChar char="•"/>
            </a:pPr>
            <a:r>
              <a:rPr lang="en-US" sz="2400" dirty="0">
                <a:solidFill>
                  <a:srgbClr val="00B0F0"/>
                </a:solidFill>
                <a:latin typeface="Garamond" panose="02020404030301010803" pitchFamily="18" charset="0"/>
              </a:rPr>
              <a:t>Integration into continental initiatives </a:t>
            </a:r>
            <a:r>
              <a:rPr lang="en-US" sz="2400" dirty="0">
                <a:solidFill>
                  <a:schemeClr val="tx1"/>
                </a:solidFill>
                <a:latin typeface="Garamond" panose="02020404030301010803" pitchFamily="18" charset="0"/>
              </a:rPr>
              <a:t>like the African Continental Free Trade Area (</a:t>
            </a:r>
            <a:r>
              <a:rPr lang="en-US" sz="2400" dirty="0" err="1">
                <a:solidFill>
                  <a:schemeClr val="tx1"/>
                </a:solidFill>
                <a:latin typeface="Garamond" panose="02020404030301010803" pitchFamily="18" charset="0"/>
              </a:rPr>
              <a:t>AfCFTA</a:t>
            </a:r>
            <a:r>
              <a:rPr lang="en-US" sz="2400" dirty="0">
                <a:solidFill>
                  <a:schemeClr val="tx1"/>
                </a:solidFill>
                <a:latin typeface="Garamond" panose="02020404030301010803" pitchFamily="18" charset="0"/>
              </a:rPr>
              <a:t>) to expand markets and global competitiveness.</a:t>
            </a:r>
          </a:p>
          <a:p>
            <a:pPr lvl="1">
              <a:buFont typeface="Arial" panose="020B0604020202020204" pitchFamily="34" charset="0"/>
              <a:buChar char="•"/>
            </a:pPr>
            <a:r>
              <a:rPr lang="en-US" sz="2400" dirty="0">
                <a:solidFill>
                  <a:srgbClr val="00B0F0"/>
                </a:solidFill>
                <a:latin typeface="Garamond" panose="02020404030301010803" pitchFamily="18" charset="0"/>
              </a:rPr>
              <a:t>Promotion of private sector engagement </a:t>
            </a:r>
            <a:r>
              <a:rPr lang="en-US" sz="2400" dirty="0">
                <a:solidFill>
                  <a:schemeClr val="tx1"/>
                </a:solidFill>
                <a:latin typeface="Garamond" panose="02020404030301010803" pitchFamily="18" charset="0"/>
              </a:rPr>
              <a:t>in developing value chains and manufacturing diversification.</a:t>
            </a:r>
          </a:p>
          <a:p>
            <a:endParaRPr lang="en-US" dirty="0"/>
          </a:p>
        </p:txBody>
      </p:sp>
    </p:spTree>
    <p:extLst>
      <p:ext uri="{BB962C8B-B14F-4D97-AF65-F5344CB8AC3E}">
        <p14:creationId xmlns:p14="http://schemas.microsoft.com/office/powerpoint/2010/main" val="285628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80B3-D3BD-B114-7DEA-707B0D95DA34}"/>
              </a:ext>
            </a:extLst>
          </p:cNvPr>
          <p:cNvSpPr>
            <a:spLocks noGrp="1"/>
          </p:cNvSpPr>
          <p:nvPr>
            <p:ph type="ctrTitle"/>
          </p:nvPr>
        </p:nvSpPr>
        <p:spPr/>
        <p:txBody>
          <a:bodyPr/>
          <a:lstStyle/>
          <a:p>
            <a:r>
              <a:rPr lang="en-US" b="1" dirty="0">
                <a:solidFill>
                  <a:schemeClr val="tx1"/>
                </a:solidFill>
                <a:latin typeface="Garamond" panose="02020404030301010803" pitchFamily="18" charset="0"/>
              </a:rPr>
              <a:t>Partnerships and Collaboration</a:t>
            </a:r>
          </a:p>
        </p:txBody>
      </p:sp>
      <p:sp>
        <p:nvSpPr>
          <p:cNvPr id="3" name="Subtitle 2">
            <a:extLst>
              <a:ext uri="{FF2B5EF4-FFF2-40B4-BE49-F238E27FC236}">
                <a16:creationId xmlns:a16="http://schemas.microsoft.com/office/drawing/2014/main" id="{06EBF77A-B4EF-0114-7DA4-CF8D1666F5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499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E124-1C38-B3E2-7123-26F8764DD3CE}"/>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Coordination with Other RECs and the African Union (AU)</a:t>
            </a:r>
          </a:p>
        </p:txBody>
      </p:sp>
      <p:sp>
        <p:nvSpPr>
          <p:cNvPr id="3" name="Content Placeholder 2">
            <a:extLst>
              <a:ext uri="{FF2B5EF4-FFF2-40B4-BE49-F238E27FC236}">
                <a16:creationId xmlns:a16="http://schemas.microsoft.com/office/drawing/2014/main" id="{915BB144-F674-744D-2E44-3D8BE023B539}"/>
              </a:ext>
            </a:extLst>
          </p:cNvPr>
          <p:cNvSpPr>
            <a:spLocks noGrp="1"/>
          </p:cNvSpPr>
          <p:nvPr>
            <p:ph idx="1"/>
          </p:nvPr>
        </p:nvSpPr>
        <p:spPr/>
        <p:txBody>
          <a:bodyPr>
            <a:normAutofit lnSpcReduction="10000"/>
          </a:bodyPr>
          <a:lstStyle/>
          <a:p>
            <a:pPr lvl="1">
              <a:buFont typeface="Arial" panose="020B0604020202020204" pitchFamily="34" charset="0"/>
              <a:buChar char="•"/>
            </a:pPr>
            <a:r>
              <a:rPr lang="en-US" sz="1800" dirty="0">
                <a:solidFill>
                  <a:schemeClr val="tx1"/>
                </a:solidFill>
                <a:latin typeface="Garamond" panose="02020404030301010803" pitchFamily="18" charset="0"/>
              </a:rPr>
              <a:t>COMESA is one of the eight AU-recognized Regional Economic Communities (RECs) considered building blocks for the African Economic Community (AEC).</a:t>
            </a:r>
          </a:p>
          <a:p>
            <a:pPr lvl="1">
              <a:buFont typeface="Arial" panose="020B0604020202020204" pitchFamily="34" charset="0"/>
              <a:buChar char="•"/>
            </a:pPr>
            <a:r>
              <a:rPr lang="en-US" sz="1800" dirty="0">
                <a:solidFill>
                  <a:schemeClr val="tx1"/>
                </a:solidFill>
                <a:latin typeface="Garamond" panose="02020404030301010803" pitchFamily="18" charset="0"/>
              </a:rPr>
              <a:t>Works closely with other RECs like the East African Community (EAC) and Southern African Development Community (SADC) to promote continental integration, including through the Tripartite Free Trade Area (TFTA).</a:t>
            </a:r>
          </a:p>
          <a:p>
            <a:pPr lvl="1">
              <a:buFont typeface="Arial" panose="020B0604020202020204" pitchFamily="34" charset="0"/>
              <a:buChar char="•"/>
            </a:pPr>
            <a:r>
              <a:rPr lang="en-US" sz="1800" dirty="0">
                <a:solidFill>
                  <a:schemeClr val="tx1"/>
                </a:solidFill>
                <a:latin typeface="Garamond" panose="02020404030301010803" pitchFamily="18" charset="0"/>
              </a:rPr>
              <a:t>Engages in AU-led continental initiatives to harmonize policies, coordinate programs, and facilitate economic integration towards the AEC by 2028.</a:t>
            </a:r>
          </a:p>
          <a:p>
            <a:pPr lvl="1">
              <a:buFont typeface="Arial" panose="020B0604020202020204" pitchFamily="34" charset="0"/>
              <a:buChar char="•"/>
            </a:pPr>
            <a:r>
              <a:rPr lang="en-US" sz="1800" dirty="0">
                <a:solidFill>
                  <a:schemeClr val="tx1"/>
                </a:solidFill>
                <a:latin typeface="Garamond" panose="02020404030301010803" pitchFamily="18" charset="0"/>
              </a:rPr>
              <a:t>Collaborates on common external tariff structures and trade facilitation measures to avoid duplication and enhance coherence among </a:t>
            </a:r>
            <a:r>
              <a:rPr lang="en-US" sz="1800" dirty="0" err="1">
                <a:solidFill>
                  <a:schemeClr val="tx1"/>
                </a:solidFill>
                <a:latin typeface="Garamond" panose="02020404030301010803" pitchFamily="18" charset="0"/>
              </a:rPr>
              <a:t>RECs.</a:t>
            </a:r>
            <a:endParaRPr lang="en-US" sz="1800" dirty="0">
              <a:solidFill>
                <a:schemeClr val="tx1"/>
              </a:solidFill>
              <a:latin typeface="Garamond" panose="02020404030301010803" pitchFamily="18" charset="0"/>
            </a:endParaRPr>
          </a:p>
          <a:p>
            <a:pPr lvl="1">
              <a:buFont typeface="Arial" panose="020B0604020202020204" pitchFamily="34" charset="0"/>
              <a:buChar char="•"/>
            </a:pPr>
            <a:r>
              <a:rPr lang="en-US" sz="1800" dirty="0">
                <a:solidFill>
                  <a:schemeClr val="tx1"/>
                </a:solidFill>
                <a:latin typeface="Garamond" panose="02020404030301010803" pitchFamily="18" charset="0"/>
              </a:rPr>
              <a:t>Supports AU's goals of peace, security, sustainable development, and industrialization as part of regional integration.</a:t>
            </a:r>
          </a:p>
          <a:p>
            <a:pPr lvl="1">
              <a:buFont typeface="Arial" panose="020B0604020202020204" pitchFamily="34" charset="0"/>
              <a:buChar char="•"/>
            </a:pPr>
            <a:r>
              <a:rPr lang="en-US" sz="1800" dirty="0">
                <a:solidFill>
                  <a:schemeClr val="tx1"/>
                </a:solidFill>
                <a:latin typeface="Garamond" panose="02020404030301010803" pitchFamily="18" charset="0"/>
              </a:rPr>
              <a:t>Efforts to overcome historical competition and duplication with SADC by focusing on complementary roles and joint development projects.</a:t>
            </a:r>
          </a:p>
          <a:p>
            <a:endParaRPr lang="en-US" dirty="0"/>
          </a:p>
        </p:txBody>
      </p:sp>
    </p:spTree>
    <p:extLst>
      <p:ext uri="{BB962C8B-B14F-4D97-AF65-F5344CB8AC3E}">
        <p14:creationId xmlns:p14="http://schemas.microsoft.com/office/powerpoint/2010/main" val="629228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E9D4-0E44-F404-A67E-1F4BD041A1A2}"/>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Engagement with Development Partners and International Organizations</a:t>
            </a:r>
          </a:p>
        </p:txBody>
      </p:sp>
      <p:sp>
        <p:nvSpPr>
          <p:cNvPr id="3" name="Content Placeholder 2">
            <a:extLst>
              <a:ext uri="{FF2B5EF4-FFF2-40B4-BE49-F238E27FC236}">
                <a16:creationId xmlns:a16="http://schemas.microsoft.com/office/drawing/2014/main" id="{6C48D37A-44C2-0953-7DCA-A7E7C1B46E3E}"/>
              </a:ext>
            </a:extLst>
          </p:cNvPr>
          <p:cNvSpPr>
            <a:spLocks noGrp="1"/>
          </p:cNvSpPr>
          <p:nvPr>
            <p:ph idx="1"/>
          </p:nvPr>
        </p:nvSpPr>
        <p:spPr/>
        <p:txBody>
          <a:bodyPr>
            <a:normAutofit fontScale="92500" lnSpcReduction="10000"/>
          </a:bodyPr>
          <a:lstStyle/>
          <a:p>
            <a:pPr lvl="1">
              <a:buFont typeface="Arial" panose="020B0604020202020204" pitchFamily="34" charset="0"/>
              <a:buChar char="•"/>
            </a:pPr>
            <a:r>
              <a:rPr lang="en-US" sz="2000" dirty="0">
                <a:solidFill>
                  <a:schemeClr val="tx1"/>
                </a:solidFill>
                <a:latin typeface="Garamond" panose="02020404030301010803" pitchFamily="18" charset="0"/>
              </a:rPr>
              <a:t>Receives technical and financial support from multilaterals such as the African Development Bank (AfDB), World Bank, IMF, and UN agencies for capacity building, infrastructure, and trade facilitation.</a:t>
            </a:r>
          </a:p>
          <a:p>
            <a:pPr lvl="1">
              <a:buFont typeface="Arial" panose="020B0604020202020204" pitchFamily="34" charset="0"/>
              <a:buChar char="•"/>
            </a:pPr>
            <a:r>
              <a:rPr lang="en-US" sz="2000" dirty="0">
                <a:solidFill>
                  <a:schemeClr val="tx1"/>
                </a:solidFill>
                <a:latin typeface="Garamond" panose="02020404030301010803" pitchFamily="18" charset="0"/>
              </a:rPr>
              <a:t>Works with bilateral partners including the European Union, United States, and China to mobilize resources and implement regional development programs.</a:t>
            </a:r>
          </a:p>
          <a:p>
            <a:pPr lvl="1">
              <a:buFont typeface="Arial" panose="020B0604020202020204" pitchFamily="34" charset="0"/>
              <a:buChar char="•"/>
            </a:pPr>
            <a:r>
              <a:rPr lang="en-US" sz="2000" dirty="0">
                <a:solidFill>
                  <a:schemeClr val="tx1"/>
                </a:solidFill>
                <a:latin typeface="Garamond" panose="02020404030301010803" pitchFamily="18" charset="0"/>
              </a:rPr>
              <a:t>Engages with global trade bodies like WTO for trade policy alignment and dispute resolution mechanisms.</a:t>
            </a:r>
          </a:p>
          <a:p>
            <a:pPr lvl="1">
              <a:buFont typeface="Arial" panose="020B0604020202020204" pitchFamily="34" charset="0"/>
              <a:buChar char="•"/>
            </a:pPr>
            <a:r>
              <a:rPr lang="en-US" sz="2000" dirty="0">
                <a:solidFill>
                  <a:schemeClr val="tx1"/>
                </a:solidFill>
                <a:latin typeface="Garamond" panose="02020404030301010803" pitchFamily="18" charset="0"/>
              </a:rPr>
              <a:t>Partnerships emphasize strengthening institutional capacity, policy harmonization, climate-smart agriculture, digital transformation, and investment promotion.</a:t>
            </a:r>
          </a:p>
          <a:p>
            <a:pPr lvl="1">
              <a:buFont typeface="Arial" panose="020B0604020202020204" pitchFamily="34" charset="0"/>
              <a:buChar char="•"/>
            </a:pPr>
            <a:r>
              <a:rPr lang="en-US" sz="2000" dirty="0">
                <a:solidFill>
                  <a:schemeClr val="tx1"/>
                </a:solidFill>
                <a:latin typeface="Garamond" panose="02020404030301010803" pitchFamily="18" charset="0"/>
              </a:rPr>
              <a:t>Active participation in global forums to advocate regional interests, promote sustainable development, and enhance cooperation on cross-border challenges.</a:t>
            </a:r>
          </a:p>
          <a:p>
            <a:pPr lvl="1">
              <a:buFont typeface="Arial" panose="020B0604020202020204" pitchFamily="34" charset="0"/>
              <a:buChar char="•"/>
            </a:pPr>
            <a:r>
              <a:rPr lang="en-US" sz="2000" dirty="0">
                <a:solidFill>
                  <a:schemeClr val="tx1"/>
                </a:solidFill>
                <a:latin typeface="Garamond" panose="02020404030301010803" pitchFamily="18" charset="0"/>
              </a:rPr>
              <a:t>Development partner collaboration enables COMESA to implement large-scale infrastructure projects and integration initiatives critical for economic growth.</a:t>
            </a:r>
          </a:p>
          <a:p>
            <a:endParaRPr lang="en-US" dirty="0"/>
          </a:p>
        </p:txBody>
      </p:sp>
    </p:spTree>
    <p:extLst>
      <p:ext uri="{BB962C8B-B14F-4D97-AF65-F5344CB8AC3E}">
        <p14:creationId xmlns:p14="http://schemas.microsoft.com/office/powerpoint/2010/main" val="162416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93EA-8BF3-34F4-4912-6853FBDEDFAF}"/>
              </a:ext>
            </a:extLst>
          </p:cNvPr>
          <p:cNvSpPr>
            <a:spLocks noGrp="1"/>
          </p:cNvSpPr>
          <p:nvPr>
            <p:ph type="ctrTitle"/>
          </p:nvPr>
        </p:nvSpPr>
        <p:spPr/>
        <p:txBody>
          <a:bodyPr/>
          <a:lstStyle/>
          <a:p>
            <a:r>
              <a:rPr lang="en-US" b="1" dirty="0">
                <a:solidFill>
                  <a:schemeClr val="tx1"/>
                </a:solidFill>
                <a:latin typeface="Garamond" panose="02020404030301010803" pitchFamily="18" charset="0"/>
              </a:rPr>
              <a:t>Future Outlook and Challenges</a:t>
            </a:r>
          </a:p>
        </p:txBody>
      </p:sp>
      <p:sp>
        <p:nvSpPr>
          <p:cNvPr id="3" name="Subtitle 2">
            <a:extLst>
              <a:ext uri="{FF2B5EF4-FFF2-40B4-BE49-F238E27FC236}">
                <a16:creationId xmlns:a16="http://schemas.microsoft.com/office/drawing/2014/main" id="{C50A02EC-B100-3A01-F919-7A88CE0CB0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724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0070-EB09-511C-CC50-46638B71BD1B}"/>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Preparing for Sustainable Development and Climate Resilience </a:t>
            </a:r>
          </a:p>
        </p:txBody>
      </p:sp>
      <p:sp>
        <p:nvSpPr>
          <p:cNvPr id="3" name="Content Placeholder 2">
            <a:extLst>
              <a:ext uri="{FF2B5EF4-FFF2-40B4-BE49-F238E27FC236}">
                <a16:creationId xmlns:a16="http://schemas.microsoft.com/office/drawing/2014/main" id="{6F656B6D-EC15-9AE8-A6D7-CA4B4C851099}"/>
              </a:ext>
            </a:extLst>
          </p:cNvPr>
          <p:cNvSpPr>
            <a:spLocks noGrp="1"/>
          </p:cNvSpPr>
          <p:nvPr>
            <p:ph idx="1"/>
          </p:nvPr>
        </p:nvSpPr>
        <p:spPr/>
        <p:txBody>
          <a:bodyPr>
            <a:normAutofit fontScale="92500" lnSpcReduction="20000"/>
          </a:bodyPr>
          <a:lstStyle/>
          <a:p>
            <a:pPr lvl="1">
              <a:buFont typeface="Arial" panose="020B0604020202020204" pitchFamily="34" charset="0"/>
              <a:buChar char="•"/>
            </a:pPr>
            <a:r>
              <a:rPr lang="en-US" sz="2200" dirty="0">
                <a:solidFill>
                  <a:srgbClr val="00B0F0"/>
                </a:solidFill>
                <a:latin typeface="Garamond" panose="02020404030301010803" pitchFamily="18" charset="0"/>
              </a:rPr>
              <a:t>Implementation</a:t>
            </a:r>
            <a:r>
              <a:rPr lang="en-US" sz="2200" dirty="0">
                <a:solidFill>
                  <a:schemeClr val="tx1"/>
                </a:solidFill>
                <a:latin typeface="Garamond" panose="02020404030301010803" pitchFamily="18" charset="0"/>
              </a:rPr>
              <a:t> of the Programme on Climate Change Adaptation and Mitigation in collaboration with EAC and SADC to increase investments in climate-resilient and carbon-efficient agriculture and energy.</a:t>
            </a:r>
          </a:p>
          <a:p>
            <a:pPr lvl="1">
              <a:buFont typeface="Arial" panose="020B0604020202020204" pitchFamily="34" charset="0"/>
              <a:buChar char="•"/>
            </a:pPr>
            <a:r>
              <a:rPr lang="en-US" sz="2200" dirty="0">
                <a:solidFill>
                  <a:srgbClr val="00B0F0"/>
                </a:solidFill>
                <a:latin typeface="Garamond" panose="02020404030301010803" pitchFamily="18" charset="0"/>
              </a:rPr>
              <a:t>Support for member states</a:t>
            </a:r>
            <a:r>
              <a:rPr lang="en-US" sz="2200" dirty="0">
                <a:solidFill>
                  <a:schemeClr val="tx1"/>
                </a:solidFill>
                <a:latin typeface="Garamond" panose="02020404030301010803" pitchFamily="18" charset="0"/>
              </a:rPr>
              <a:t>’ Nationally Determined Contributions (NDCs) under the Paris Agreement, promoting low-carbon, resource-efficient, and socially inclusive economies.</a:t>
            </a:r>
          </a:p>
          <a:p>
            <a:pPr lvl="1">
              <a:buFont typeface="Arial" panose="020B0604020202020204" pitchFamily="34" charset="0"/>
              <a:buChar char="•"/>
            </a:pPr>
            <a:r>
              <a:rPr lang="en-US" sz="2200" dirty="0">
                <a:solidFill>
                  <a:srgbClr val="00B0F0"/>
                </a:solidFill>
                <a:latin typeface="Garamond" panose="02020404030301010803" pitchFamily="18" charset="0"/>
              </a:rPr>
              <a:t>Promotion</a:t>
            </a:r>
            <a:r>
              <a:rPr lang="en-US" sz="2200" dirty="0">
                <a:solidFill>
                  <a:schemeClr val="tx1"/>
                </a:solidFill>
                <a:latin typeface="Garamond" panose="02020404030301010803" pitchFamily="18" charset="0"/>
              </a:rPr>
              <a:t> of climate-smart agriculture practices, expanding irrigation, removing trade barriers, and improving infrastructure to enhance agricultural productivity and resilience.</a:t>
            </a:r>
          </a:p>
          <a:p>
            <a:pPr lvl="1">
              <a:buFont typeface="Arial" panose="020B0604020202020204" pitchFamily="34" charset="0"/>
              <a:buChar char="•"/>
            </a:pPr>
            <a:r>
              <a:rPr lang="en-US" sz="2200" dirty="0">
                <a:solidFill>
                  <a:srgbClr val="00B0F0"/>
                </a:solidFill>
                <a:latin typeface="Garamond" panose="02020404030301010803" pitchFamily="18" charset="0"/>
              </a:rPr>
              <a:t>Partnership</a:t>
            </a:r>
            <a:r>
              <a:rPr lang="en-US" sz="2200" dirty="0">
                <a:solidFill>
                  <a:schemeClr val="tx1"/>
                </a:solidFill>
                <a:latin typeface="Garamond" panose="02020404030301010803" pitchFamily="18" charset="0"/>
              </a:rPr>
              <a:t> with organizations like IISD for sustainable agriculture, responsible investments, and climate change support.</a:t>
            </a:r>
          </a:p>
          <a:p>
            <a:pPr lvl="1">
              <a:buFont typeface="Arial" panose="020B0604020202020204" pitchFamily="34" charset="0"/>
              <a:buChar char="•"/>
            </a:pPr>
            <a:r>
              <a:rPr lang="en-US" sz="2200" dirty="0">
                <a:solidFill>
                  <a:srgbClr val="00B0F0"/>
                </a:solidFill>
                <a:latin typeface="Garamond" panose="02020404030301010803" pitchFamily="18" charset="0"/>
              </a:rPr>
              <a:t>Emphasis on green growth strategies</a:t>
            </a:r>
            <a:r>
              <a:rPr lang="en-US" sz="2200" dirty="0">
                <a:solidFill>
                  <a:schemeClr val="tx1"/>
                </a:solidFill>
                <a:latin typeface="Garamond" panose="02020404030301010803" pitchFamily="18" charset="0"/>
              </a:rPr>
              <a:t>, such as Zambia’s National Green Growth Strategy supported by COMESA for sustainable economic development.</a:t>
            </a:r>
          </a:p>
          <a:p>
            <a:pPr lvl="1">
              <a:buFont typeface="Arial" panose="020B0604020202020204" pitchFamily="34" charset="0"/>
              <a:buChar char="•"/>
            </a:pPr>
            <a:r>
              <a:rPr lang="en-US" sz="2200" dirty="0">
                <a:solidFill>
                  <a:schemeClr val="tx1"/>
                </a:solidFill>
                <a:latin typeface="Garamond" panose="02020404030301010803" pitchFamily="18" charset="0"/>
              </a:rPr>
              <a:t>Ongoing efforts to align COMESA's medium-term strategies with the AU Agenda 2063 and the UN Sustainable Development Goals (SDGs).</a:t>
            </a:r>
          </a:p>
          <a:p>
            <a:endParaRPr lang="en-US" dirty="0"/>
          </a:p>
        </p:txBody>
      </p:sp>
    </p:spTree>
    <p:extLst>
      <p:ext uri="{BB962C8B-B14F-4D97-AF65-F5344CB8AC3E}">
        <p14:creationId xmlns:p14="http://schemas.microsoft.com/office/powerpoint/2010/main" val="45456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857C-C400-4CEA-EE86-E331E9589303}"/>
              </a:ext>
            </a:extLst>
          </p:cNvPr>
          <p:cNvSpPr>
            <a:spLocks noGrp="1"/>
          </p:cNvSpPr>
          <p:nvPr>
            <p:ph type="title"/>
          </p:nvPr>
        </p:nvSpPr>
        <p:spPr/>
        <p:txBody>
          <a:bodyPr/>
          <a:lstStyle/>
          <a:p>
            <a:r>
              <a:rPr lang="en-US" b="1" dirty="0">
                <a:solidFill>
                  <a:schemeClr val="tx1"/>
                </a:solidFill>
                <a:latin typeface="Garamond" panose="02020404030301010803" pitchFamily="18" charset="0"/>
              </a:rPr>
              <a:t>Content</a:t>
            </a:r>
            <a:r>
              <a:rPr lang="en-US" dirty="0">
                <a:solidFill>
                  <a:schemeClr val="tx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DB939706-4310-6FD5-B7EA-E6A53399DA5D}"/>
              </a:ext>
            </a:extLst>
          </p:cNvPr>
          <p:cNvSpPr>
            <a:spLocks noGrp="1"/>
          </p:cNvSpPr>
          <p:nvPr>
            <p:ph idx="1"/>
          </p:nvPr>
        </p:nvSpPr>
        <p:spPr/>
        <p:txBody>
          <a:bodyPr/>
          <a:lstStyle/>
          <a:p>
            <a:pPr lvl="2">
              <a:buFont typeface="Arial" panose="020B0604020202020204" pitchFamily="34" charset="0"/>
              <a:buChar char="•"/>
            </a:pPr>
            <a:r>
              <a:rPr lang="en-US" sz="2800" dirty="0">
                <a:solidFill>
                  <a:schemeClr val="tx1"/>
                </a:solidFill>
                <a:latin typeface="Garamond" panose="02020404030301010803" pitchFamily="18" charset="0"/>
              </a:rPr>
              <a:t>Introduction to COMESA</a:t>
            </a:r>
          </a:p>
          <a:p>
            <a:pPr lvl="2">
              <a:buFont typeface="Arial" panose="020B0604020202020204" pitchFamily="34" charset="0"/>
              <a:buChar char="•"/>
            </a:pPr>
            <a:r>
              <a:rPr lang="en-US" sz="2800" dirty="0">
                <a:solidFill>
                  <a:schemeClr val="tx1"/>
                </a:solidFill>
                <a:latin typeface="Garamond" panose="02020404030301010803" pitchFamily="18" charset="0"/>
              </a:rPr>
              <a:t>Milestones and Achievements</a:t>
            </a:r>
          </a:p>
          <a:p>
            <a:pPr lvl="2">
              <a:buFont typeface="Arial" panose="020B0604020202020204" pitchFamily="34" charset="0"/>
              <a:buChar char="•"/>
            </a:pPr>
            <a:r>
              <a:rPr lang="en-US" sz="2800" dirty="0">
                <a:solidFill>
                  <a:schemeClr val="tx1"/>
                </a:solidFill>
                <a:latin typeface="Garamond" panose="02020404030301010803" pitchFamily="18" charset="0"/>
              </a:rPr>
              <a:t>Strengthening Trade and Investment</a:t>
            </a:r>
          </a:p>
          <a:p>
            <a:pPr lvl="2">
              <a:buFont typeface="Arial" panose="020B0604020202020204" pitchFamily="34" charset="0"/>
              <a:buChar char="•"/>
            </a:pPr>
            <a:r>
              <a:rPr lang="en-US" sz="2800" dirty="0">
                <a:solidFill>
                  <a:schemeClr val="tx1"/>
                </a:solidFill>
                <a:latin typeface="Garamond" panose="02020404030301010803" pitchFamily="18" charset="0"/>
              </a:rPr>
              <a:t>Building Regional Resilience</a:t>
            </a:r>
          </a:p>
          <a:p>
            <a:pPr lvl="2">
              <a:buFont typeface="Arial" panose="020B0604020202020204" pitchFamily="34" charset="0"/>
              <a:buChar char="•"/>
            </a:pPr>
            <a:r>
              <a:rPr lang="en-US" sz="2800" dirty="0">
                <a:solidFill>
                  <a:schemeClr val="tx1"/>
                </a:solidFill>
                <a:latin typeface="Garamond" panose="02020404030301010803" pitchFamily="18" charset="0"/>
              </a:rPr>
              <a:t>Strategic Growth Initiatives</a:t>
            </a:r>
          </a:p>
          <a:p>
            <a:pPr lvl="2">
              <a:buFont typeface="Arial" panose="020B0604020202020204" pitchFamily="34" charset="0"/>
              <a:buChar char="•"/>
            </a:pPr>
            <a:r>
              <a:rPr lang="en-US" sz="2800" dirty="0">
                <a:solidFill>
                  <a:schemeClr val="tx1"/>
                </a:solidFill>
                <a:latin typeface="Garamond" panose="02020404030301010803" pitchFamily="18" charset="0"/>
              </a:rPr>
              <a:t>Partnerships and Collaboration</a:t>
            </a:r>
          </a:p>
          <a:p>
            <a:pPr lvl="2">
              <a:buFont typeface="Arial" panose="020B0604020202020204" pitchFamily="34" charset="0"/>
              <a:buChar char="•"/>
            </a:pPr>
            <a:r>
              <a:rPr lang="en-US" sz="2800" dirty="0">
                <a:solidFill>
                  <a:schemeClr val="tx1"/>
                </a:solidFill>
                <a:latin typeface="Garamond" panose="02020404030301010803" pitchFamily="18" charset="0"/>
              </a:rPr>
              <a:t>Future Outlook and Challenges</a:t>
            </a:r>
          </a:p>
          <a:p>
            <a:pPr marL="0" indent="0">
              <a:buNone/>
            </a:pPr>
            <a:endParaRPr lang="en-US" dirty="0"/>
          </a:p>
        </p:txBody>
      </p:sp>
    </p:spTree>
    <p:extLst>
      <p:ext uri="{BB962C8B-B14F-4D97-AF65-F5344CB8AC3E}">
        <p14:creationId xmlns:p14="http://schemas.microsoft.com/office/powerpoint/2010/main" val="190001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1AF3-F8F1-904E-BB6F-51D112F3788F}"/>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Planned Initiatives for Trade and Investment Strengthening </a:t>
            </a:r>
          </a:p>
        </p:txBody>
      </p:sp>
      <p:sp>
        <p:nvSpPr>
          <p:cNvPr id="3" name="Content Placeholder 2">
            <a:extLst>
              <a:ext uri="{FF2B5EF4-FFF2-40B4-BE49-F238E27FC236}">
                <a16:creationId xmlns:a16="http://schemas.microsoft.com/office/drawing/2014/main" id="{ACD08BB4-D3E2-0B98-18F9-AA9358F7B777}"/>
              </a:ext>
            </a:extLst>
          </p:cNvPr>
          <p:cNvSpPr>
            <a:spLocks noGrp="1"/>
          </p:cNvSpPr>
          <p:nvPr>
            <p:ph idx="1"/>
          </p:nvPr>
        </p:nvSpPr>
        <p:spPr/>
        <p:txBody>
          <a:bodyPr>
            <a:normAutofit fontScale="92500" lnSpcReduction="20000"/>
          </a:bodyPr>
          <a:lstStyle/>
          <a:p>
            <a:pPr lvl="1">
              <a:buFont typeface="Arial" panose="020B0604020202020204" pitchFamily="34" charset="0"/>
              <a:buChar char="•"/>
            </a:pPr>
            <a:r>
              <a:rPr lang="en-US" sz="2400" dirty="0">
                <a:solidFill>
                  <a:srgbClr val="00B0F0"/>
                </a:solidFill>
                <a:latin typeface="Garamond" panose="02020404030301010803" pitchFamily="18" charset="0"/>
              </a:rPr>
              <a:t>Continued focus </a:t>
            </a:r>
            <a:r>
              <a:rPr lang="en-US" sz="2400" dirty="0">
                <a:solidFill>
                  <a:schemeClr val="tx1"/>
                </a:solidFill>
                <a:latin typeface="Garamond" panose="02020404030301010803" pitchFamily="18" charset="0"/>
              </a:rPr>
              <a:t>on eliminating barriers to trade and promoting factor mobility (goods, services, capital, people) under the Medium-Term Strategic Plan 2021-2025.</a:t>
            </a:r>
          </a:p>
          <a:p>
            <a:pPr lvl="1">
              <a:buFont typeface="Arial" panose="020B0604020202020204" pitchFamily="34" charset="0"/>
              <a:buChar char="•"/>
            </a:pPr>
            <a:r>
              <a:rPr lang="en-US" sz="2400" dirty="0">
                <a:solidFill>
                  <a:schemeClr val="tx1"/>
                </a:solidFill>
                <a:latin typeface="Garamond" panose="02020404030301010803" pitchFamily="18" charset="0"/>
              </a:rPr>
              <a:t>Expansion of free trade, customs union deepening, and efforts towards harmonizing regional trade policies and standards.</a:t>
            </a:r>
          </a:p>
          <a:p>
            <a:pPr lvl="1">
              <a:buFont typeface="Arial" panose="020B0604020202020204" pitchFamily="34" charset="0"/>
              <a:buChar char="•"/>
            </a:pPr>
            <a:r>
              <a:rPr lang="en-US" sz="2400" dirty="0">
                <a:solidFill>
                  <a:srgbClr val="00B0F0"/>
                </a:solidFill>
                <a:latin typeface="Garamond" panose="02020404030301010803" pitchFamily="18" charset="0"/>
              </a:rPr>
              <a:t>Enhancing</a:t>
            </a:r>
            <a:r>
              <a:rPr lang="en-US" sz="2400" dirty="0">
                <a:solidFill>
                  <a:schemeClr val="tx1"/>
                </a:solidFill>
                <a:latin typeface="Garamond" panose="02020404030301010803" pitchFamily="18" charset="0"/>
              </a:rPr>
              <a:t> </a:t>
            </a:r>
            <a:r>
              <a:rPr lang="en-US" sz="2400" dirty="0">
                <a:solidFill>
                  <a:srgbClr val="00B0F0"/>
                </a:solidFill>
                <a:latin typeface="Garamond" panose="02020404030301010803" pitchFamily="18" charset="0"/>
              </a:rPr>
              <a:t>productive integration </a:t>
            </a:r>
            <a:r>
              <a:rPr lang="en-US" sz="2400" dirty="0">
                <a:solidFill>
                  <a:schemeClr val="tx1"/>
                </a:solidFill>
                <a:latin typeface="Garamond" panose="02020404030301010803" pitchFamily="18" charset="0"/>
              </a:rPr>
              <a:t>to build regional value chains, industrial capacities, and competitiveness.</a:t>
            </a:r>
          </a:p>
          <a:p>
            <a:pPr lvl="1">
              <a:buFont typeface="Arial" panose="020B0604020202020204" pitchFamily="34" charset="0"/>
              <a:buChar char="•"/>
            </a:pPr>
            <a:r>
              <a:rPr lang="en-US" sz="2400" dirty="0">
                <a:solidFill>
                  <a:srgbClr val="00B0F0"/>
                </a:solidFill>
                <a:latin typeface="Garamond" panose="02020404030301010803" pitchFamily="18" charset="0"/>
              </a:rPr>
              <a:t>Fostering private sector participation and innovation</a:t>
            </a:r>
            <a:r>
              <a:rPr lang="en-US" sz="2400" dirty="0">
                <a:solidFill>
                  <a:schemeClr val="tx1"/>
                </a:solidFill>
                <a:latin typeface="Garamond" panose="02020404030301010803" pitchFamily="18" charset="0"/>
              </a:rPr>
              <a:t>, with targeted support for SMEs and youth empowerment.</a:t>
            </a:r>
          </a:p>
          <a:p>
            <a:pPr lvl="1">
              <a:buFont typeface="Arial" panose="020B0604020202020204" pitchFamily="34" charset="0"/>
              <a:buChar char="•"/>
            </a:pPr>
            <a:r>
              <a:rPr lang="en-US" sz="2400" dirty="0">
                <a:solidFill>
                  <a:srgbClr val="00B0F0"/>
                </a:solidFill>
                <a:latin typeface="Garamond" panose="02020404030301010803" pitchFamily="18" charset="0"/>
              </a:rPr>
              <a:t>Strengthening physical infrastructure connectivity </a:t>
            </a:r>
            <a:r>
              <a:rPr lang="en-US" sz="2400" dirty="0">
                <a:solidFill>
                  <a:schemeClr val="tx1"/>
                </a:solidFill>
                <a:latin typeface="Garamond" panose="02020404030301010803" pitchFamily="18" charset="0"/>
              </a:rPr>
              <a:t>to reduce business costs and enhance market access.</a:t>
            </a:r>
          </a:p>
          <a:p>
            <a:pPr lvl="1">
              <a:buFont typeface="Arial" panose="020B0604020202020204" pitchFamily="34" charset="0"/>
              <a:buChar char="•"/>
            </a:pPr>
            <a:r>
              <a:rPr lang="en-US" sz="2400" dirty="0">
                <a:solidFill>
                  <a:schemeClr val="tx1"/>
                </a:solidFill>
                <a:latin typeface="Garamond" panose="02020404030301010803" pitchFamily="18" charset="0"/>
              </a:rPr>
              <a:t>Mobilization of resources through partnerships with development partners and investors to support integration projects.</a:t>
            </a:r>
          </a:p>
          <a:p>
            <a:endParaRPr lang="en-US" dirty="0"/>
          </a:p>
        </p:txBody>
      </p:sp>
    </p:spTree>
    <p:extLst>
      <p:ext uri="{BB962C8B-B14F-4D97-AF65-F5344CB8AC3E}">
        <p14:creationId xmlns:p14="http://schemas.microsoft.com/office/powerpoint/2010/main" val="126053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2BDC-F6DE-E012-9D72-AB990789B13B}"/>
              </a:ext>
            </a:extLst>
          </p:cNvPr>
          <p:cNvSpPr>
            <a:spLocks noGrp="1"/>
          </p:cNvSpPr>
          <p:nvPr>
            <p:ph type="title"/>
          </p:nvPr>
        </p:nvSpPr>
        <p:spPr/>
        <p:txBody>
          <a:bodyPr>
            <a:normAutofit/>
          </a:bodyPr>
          <a:lstStyle/>
          <a:p>
            <a:r>
              <a:rPr lang="en-US" dirty="0">
                <a:solidFill>
                  <a:schemeClr val="tx1"/>
                </a:solidFill>
                <a:latin typeface="Garamond" panose="02020404030301010803" pitchFamily="18" charset="0"/>
              </a:rPr>
              <a:t>Vision for Next Phases of Regional Integration and Economic Growth</a:t>
            </a:r>
          </a:p>
        </p:txBody>
      </p:sp>
      <p:sp>
        <p:nvSpPr>
          <p:cNvPr id="3" name="Content Placeholder 2">
            <a:extLst>
              <a:ext uri="{FF2B5EF4-FFF2-40B4-BE49-F238E27FC236}">
                <a16:creationId xmlns:a16="http://schemas.microsoft.com/office/drawing/2014/main" id="{7483B398-6D74-D5D8-41ED-A614D063258B}"/>
              </a:ext>
            </a:extLst>
          </p:cNvPr>
          <p:cNvSpPr>
            <a:spLocks noGrp="1"/>
          </p:cNvSpPr>
          <p:nvPr>
            <p:ph idx="1"/>
          </p:nvPr>
        </p:nvSpPr>
        <p:spPr/>
        <p:txBody>
          <a:bodyPr>
            <a:normAutofit fontScale="40000" lnSpcReduction="20000"/>
          </a:bodyPr>
          <a:lstStyle/>
          <a:p>
            <a:pPr lvl="1">
              <a:buFont typeface="Arial" panose="020B0604020202020204" pitchFamily="34" charset="0"/>
              <a:buChar char="•"/>
            </a:pPr>
            <a:r>
              <a:rPr lang="en-US" sz="5000" dirty="0">
                <a:solidFill>
                  <a:srgbClr val="00B0F0"/>
                </a:solidFill>
                <a:latin typeface="Garamond" panose="02020404030301010803" pitchFamily="18" charset="0"/>
              </a:rPr>
              <a:t>Aspires to full regional integration </a:t>
            </a:r>
            <a:r>
              <a:rPr lang="en-US" sz="5000" dirty="0">
                <a:solidFill>
                  <a:schemeClr val="tx1"/>
                </a:solidFill>
                <a:latin typeface="Garamond" panose="02020404030301010803" pitchFamily="18" charset="0"/>
              </a:rPr>
              <a:t>characterized by a single market with seamless free movement of goods, services, capital, and people.</a:t>
            </a:r>
          </a:p>
          <a:p>
            <a:pPr lvl="1">
              <a:buFont typeface="Arial" panose="020B0604020202020204" pitchFamily="34" charset="0"/>
              <a:buChar char="•"/>
            </a:pPr>
            <a:r>
              <a:rPr lang="en-US" sz="5000" dirty="0">
                <a:solidFill>
                  <a:srgbClr val="00B0F0"/>
                </a:solidFill>
                <a:latin typeface="Garamond" panose="02020404030301010803" pitchFamily="18" charset="0"/>
              </a:rPr>
              <a:t>Integrating</a:t>
            </a:r>
            <a:r>
              <a:rPr lang="en-US" sz="5000" dirty="0">
                <a:solidFill>
                  <a:schemeClr val="tx1"/>
                </a:solidFill>
                <a:latin typeface="Garamond" panose="02020404030301010803" pitchFamily="18" charset="0"/>
              </a:rPr>
              <a:t> </a:t>
            </a:r>
            <a:r>
              <a:rPr lang="en-US" sz="5000" dirty="0">
                <a:solidFill>
                  <a:srgbClr val="00B0F0"/>
                </a:solidFill>
                <a:latin typeface="Garamond" panose="02020404030301010803" pitchFamily="18" charset="0"/>
              </a:rPr>
              <a:t>digital transformation </a:t>
            </a:r>
            <a:r>
              <a:rPr lang="en-US" sz="5000" dirty="0">
                <a:solidFill>
                  <a:schemeClr val="tx1"/>
                </a:solidFill>
                <a:latin typeface="Garamond" panose="02020404030301010803" pitchFamily="18" charset="0"/>
              </a:rPr>
              <a:t>and technology-driven growth to boost transparency, efficiency, and inclusivity in economic activities.</a:t>
            </a:r>
          </a:p>
          <a:p>
            <a:pPr lvl="1">
              <a:buFont typeface="Arial" panose="020B0604020202020204" pitchFamily="34" charset="0"/>
              <a:buChar char="•"/>
            </a:pPr>
            <a:r>
              <a:rPr lang="en-US" sz="5000" dirty="0">
                <a:solidFill>
                  <a:srgbClr val="00B0F0"/>
                </a:solidFill>
                <a:latin typeface="Garamond" panose="02020404030301010803" pitchFamily="18" charset="0"/>
              </a:rPr>
              <a:t>Emphasis on sustainable industrialization </a:t>
            </a:r>
            <a:r>
              <a:rPr lang="en-US" sz="5000" dirty="0">
                <a:solidFill>
                  <a:schemeClr val="tx1"/>
                </a:solidFill>
                <a:latin typeface="Garamond" panose="02020404030301010803" pitchFamily="18" charset="0"/>
              </a:rPr>
              <a:t>that leverages natural and human resources responsibly.</a:t>
            </a:r>
          </a:p>
          <a:p>
            <a:pPr lvl="1">
              <a:buFont typeface="Arial" panose="020B0604020202020204" pitchFamily="34" charset="0"/>
              <a:buChar char="•"/>
            </a:pPr>
            <a:r>
              <a:rPr lang="en-US" sz="5000" dirty="0">
                <a:solidFill>
                  <a:srgbClr val="00B0F0"/>
                </a:solidFill>
                <a:latin typeface="Garamond" panose="02020404030301010803" pitchFamily="18" charset="0"/>
              </a:rPr>
              <a:t>Deepening sectoral integration with a focus on agriculture, manufacturing, energy, and services.</a:t>
            </a:r>
          </a:p>
          <a:p>
            <a:pPr lvl="1">
              <a:buFont typeface="Arial" panose="020B0604020202020204" pitchFamily="34" charset="0"/>
              <a:buChar char="•"/>
            </a:pPr>
            <a:r>
              <a:rPr lang="en-US" sz="5000" dirty="0">
                <a:solidFill>
                  <a:schemeClr val="tx1"/>
                </a:solidFill>
                <a:latin typeface="Garamond" panose="02020404030301010803" pitchFamily="18" charset="0"/>
              </a:rPr>
              <a:t>Commitment to gender and social integration, ensuring equitable growth opportunities, especially for women and youth.</a:t>
            </a:r>
          </a:p>
          <a:p>
            <a:pPr lvl="1">
              <a:buFont typeface="Arial" panose="020B0604020202020204" pitchFamily="34" charset="0"/>
              <a:buChar char="•"/>
            </a:pPr>
            <a:r>
              <a:rPr lang="en-US" sz="5000" dirty="0">
                <a:solidFill>
                  <a:schemeClr val="tx1"/>
                </a:solidFill>
                <a:latin typeface="Garamond" panose="02020404030301010803" pitchFamily="18" charset="0"/>
              </a:rPr>
              <a:t>Leveraging the African Continental Free Trade Area (</a:t>
            </a:r>
            <a:r>
              <a:rPr lang="en-US" sz="5000" dirty="0" err="1">
                <a:solidFill>
                  <a:schemeClr val="tx1"/>
                </a:solidFill>
                <a:latin typeface="Garamond" panose="02020404030301010803" pitchFamily="18" charset="0"/>
              </a:rPr>
              <a:t>AfCFTA</a:t>
            </a:r>
            <a:r>
              <a:rPr lang="en-US" sz="5000" dirty="0">
                <a:solidFill>
                  <a:schemeClr val="tx1"/>
                </a:solidFill>
                <a:latin typeface="Garamond" panose="02020404030301010803" pitchFamily="18" charset="0"/>
              </a:rPr>
              <a:t>) for expanded markets and global competitiveness.</a:t>
            </a:r>
          </a:p>
          <a:p>
            <a:pPr lvl="1">
              <a:buFont typeface="Arial" panose="020B0604020202020204" pitchFamily="34" charset="0"/>
              <a:buChar char="•"/>
            </a:pPr>
            <a:r>
              <a:rPr lang="en-US" sz="5000" dirty="0">
                <a:solidFill>
                  <a:schemeClr val="tx1"/>
                </a:solidFill>
                <a:latin typeface="Garamond" panose="02020404030301010803" pitchFamily="18" charset="0"/>
              </a:rPr>
              <a:t>Strengthening institutional capacity, accountability, risk management, and monitoring frameworks to ensure effective implementation of integration programs.</a:t>
            </a:r>
          </a:p>
          <a:p>
            <a:endParaRPr lang="en-US" dirty="0"/>
          </a:p>
        </p:txBody>
      </p:sp>
    </p:spTree>
    <p:extLst>
      <p:ext uri="{BB962C8B-B14F-4D97-AF65-F5344CB8AC3E}">
        <p14:creationId xmlns:p14="http://schemas.microsoft.com/office/powerpoint/2010/main" val="1621015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71A5-9F27-1650-C587-FEA739DD90D9}"/>
              </a:ext>
            </a:extLst>
          </p:cNvPr>
          <p:cNvSpPr>
            <a:spLocks noGrp="1"/>
          </p:cNvSpPr>
          <p:nvPr>
            <p:ph type="title"/>
          </p:nvPr>
        </p:nvSpPr>
        <p:spPr/>
        <p:txBody>
          <a:bodyPr>
            <a:normAutofit/>
          </a:bodyPr>
          <a:lstStyle/>
          <a:p>
            <a:r>
              <a:rPr lang="en-US" sz="2800" b="1" dirty="0">
                <a:latin typeface="Garamond" panose="02020404030301010803" pitchFamily="18" charset="0"/>
                <a:hlinkClick r:id="rId2"/>
              </a:rPr>
              <a:t>geelilako@gmail.com</a:t>
            </a:r>
            <a:r>
              <a:rPr lang="en-US" sz="2800" b="1" dirty="0">
                <a:latin typeface="Garamond" panose="02020404030301010803" pitchFamily="18" charset="0"/>
              </a:rPr>
              <a:t> </a:t>
            </a:r>
          </a:p>
        </p:txBody>
      </p:sp>
      <p:sp>
        <p:nvSpPr>
          <p:cNvPr id="4" name="Text Placeholder 3">
            <a:extLst>
              <a:ext uri="{FF2B5EF4-FFF2-40B4-BE49-F238E27FC236}">
                <a16:creationId xmlns:a16="http://schemas.microsoft.com/office/drawing/2014/main" id="{0DD7642C-948A-5BB4-2BAB-95E890918210}"/>
              </a:ext>
            </a:extLst>
          </p:cNvPr>
          <p:cNvSpPr>
            <a:spLocks noGrp="1"/>
          </p:cNvSpPr>
          <p:nvPr>
            <p:ph type="body" sz="half" idx="2"/>
          </p:nvPr>
        </p:nvSpPr>
        <p:spPr/>
        <p:txBody>
          <a:bodyPr>
            <a:normAutofit/>
          </a:bodyPr>
          <a:lstStyle/>
          <a:p>
            <a:r>
              <a:rPr lang="en-US" sz="4800" b="1" dirty="0">
                <a:solidFill>
                  <a:schemeClr val="bg1"/>
                </a:solidFill>
                <a:latin typeface="Garamond" panose="02020404030301010803" pitchFamily="18" charset="0"/>
              </a:rPr>
              <a:t>Asante sana! </a:t>
            </a:r>
          </a:p>
        </p:txBody>
      </p:sp>
      <p:pic>
        <p:nvPicPr>
          <p:cNvPr id="1026" name="Picture 2">
            <a:extLst>
              <a:ext uri="{FF2B5EF4-FFF2-40B4-BE49-F238E27FC236}">
                <a16:creationId xmlns:a16="http://schemas.microsoft.com/office/drawing/2014/main" id="{230693C2-49F3-588D-8353-E812470F05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8167" y="389468"/>
            <a:ext cx="6443133" cy="63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0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4DCB-2B9C-B0E1-6B75-80FAC1BF2881}"/>
              </a:ext>
            </a:extLst>
          </p:cNvPr>
          <p:cNvSpPr>
            <a:spLocks noGrp="1"/>
          </p:cNvSpPr>
          <p:nvPr>
            <p:ph type="ctrTitle"/>
          </p:nvPr>
        </p:nvSpPr>
        <p:spPr/>
        <p:txBody>
          <a:bodyPr/>
          <a:lstStyle/>
          <a:p>
            <a:r>
              <a:rPr lang="en-US" b="1" dirty="0">
                <a:solidFill>
                  <a:schemeClr val="tx1"/>
                </a:solidFill>
                <a:latin typeface="Garamond" panose="02020404030301010803" pitchFamily="18" charset="0"/>
              </a:rPr>
              <a:t>Introduction to COMESA </a:t>
            </a:r>
            <a:endParaRPr lang="en-US" b="1" dirty="0">
              <a:solidFill>
                <a:schemeClr val="tx1"/>
              </a:solidFill>
            </a:endParaRPr>
          </a:p>
        </p:txBody>
      </p:sp>
      <p:sp>
        <p:nvSpPr>
          <p:cNvPr id="3" name="Subtitle 2">
            <a:extLst>
              <a:ext uri="{FF2B5EF4-FFF2-40B4-BE49-F238E27FC236}">
                <a16:creationId xmlns:a16="http://schemas.microsoft.com/office/drawing/2014/main" id="{BDDE98C7-DB2E-0664-D1FD-B4F6E5267B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46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2FA-0011-8B8C-F2D1-AC76FECFBA80}"/>
              </a:ext>
            </a:extLst>
          </p:cNvPr>
          <p:cNvSpPr>
            <a:spLocks noGrp="1"/>
          </p:cNvSpPr>
          <p:nvPr>
            <p:ph type="title"/>
          </p:nvPr>
        </p:nvSpPr>
        <p:spPr/>
        <p:txBody>
          <a:bodyPr>
            <a:normAutofit/>
          </a:bodyPr>
          <a:lstStyle/>
          <a:p>
            <a:r>
              <a:rPr lang="en-US" sz="5400" dirty="0">
                <a:solidFill>
                  <a:schemeClr val="tx1"/>
                </a:solidFill>
                <a:latin typeface="Garamond" panose="02020404030301010803" pitchFamily="18" charset="0"/>
              </a:rPr>
              <a:t>Overview of COMESA</a:t>
            </a:r>
          </a:p>
        </p:txBody>
      </p:sp>
      <p:sp>
        <p:nvSpPr>
          <p:cNvPr id="3" name="Content Placeholder 2">
            <a:extLst>
              <a:ext uri="{FF2B5EF4-FFF2-40B4-BE49-F238E27FC236}">
                <a16:creationId xmlns:a16="http://schemas.microsoft.com/office/drawing/2014/main" id="{3F63DF1A-D5EC-DC3E-D9B7-66FD1CFAD285}"/>
              </a:ext>
            </a:extLst>
          </p:cNvPr>
          <p:cNvSpPr>
            <a:spLocks noGrp="1"/>
          </p:cNvSpPr>
          <p:nvPr>
            <p:ph idx="1"/>
          </p:nvPr>
        </p:nvSpPr>
        <p:spPr/>
        <p:txBody>
          <a:bodyPr>
            <a:normAutofit/>
          </a:bodyPr>
          <a:lstStyle/>
          <a:p>
            <a:pPr lvl="1">
              <a:buFont typeface="Arial" panose="020B0604020202020204" pitchFamily="34" charset="0"/>
              <a:buChar char="•"/>
            </a:pPr>
            <a:r>
              <a:rPr lang="en-US" sz="1800" dirty="0">
                <a:solidFill>
                  <a:schemeClr val="tx1"/>
                </a:solidFill>
                <a:latin typeface="Garamond" panose="02020404030301010803" pitchFamily="18" charset="0"/>
              </a:rPr>
              <a:t>COMESA is a regional economic community comprising 21 member states in Eastern and Southern Africa.</a:t>
            </a:r>
          </a:p>
          <a:p>
            <a:pPr lvl="1">
              <a:buFont typeface="Arial" panose="020B0604020202020204" pitchFamily="34" charset="0"/>
              <a:buChar char="•"/>
            </a:pPr>
            <a:r>
              <a:rPr lang="en-US" sz="1800" dirty="0">
                <a:solidFill>
                  <a:schemeClr val="tx1"/>
                </a:solidFill>
                <a:latin typeface="Garamond" panose="02020404030301010803" pitchFamily="18" charset="0"/>
              </a:rPr>
              <a:t>Established in December 1994, replacing the Preferential Trade Area (PTA) from the early 1980s.</a:t>
            </a:r>
          </a:p>
          <a:p>
            <a:pPr lvl="1">
              <a:buFont typeface="Arial" panose="020B0604020202020204" pitchFamily="34" charset="0"/>
              <a:buChar char="•"/>
            </a:pPr>
            <a:r>
              <a:rPr lang="en-US" sz="1800" dirty="0">
                <a:solidFill>
                  <a:srgbClr val="00B0F0"/>
                </a:solidFill>
                <a:latin typeface="Garamond" panose="02020404030301010803" pitchFamily="18" charset="0"/>
              </a:rPr>
              <a:t>Major objective: </a:t>
            </a:r>
            <a:r>
              <a:rPr lang="en-US" sz="1800" dirty="0">
                <a:solidFill>
                  <a:schemeClr val="tx1"/>
                </a:solidFill>
                <a:latin typeface="Garamond" panose="02020404030301010803" pitchFamily="18" charset="0"/>
              </a:rPr>
              <a:t>To form a large economic and trading unit to overcome trade barriers among member states.</a:t>
            </a:r>
          </a:p>
          <a:p>
            <a:pPr lvl="1">
              <a:buFont typeface="Arial" panose="020B0604020202020204" pitchFamily="34" charset="0"/>
              <a:buChar char="•"/>
            </a:pPr>
            <a:r>
              <a:rPr lang="en-US" sz="1800" dirty="0">
                <a:solidFill>
                  <a:srgbClr val="00B0F0"/>
                </a:solidFill>
                <a:latin typeface="Garamond" panose="02020404030301010803" pitchFamily="18" charset="0"/>
              </a:rPr>
              <a:t>Geographical coverage: </a:t>
            </a:r>
            <a:r>
              <a:rPr lang="en-US" sz="1800" dirty="0">
                <a:solidFill>
                  <a:schemeClr val="tx1"/>
                </a:solidFill>
                <a:latin typeface="Garamond" panose="02020404030301010803" pitchFamily="18" charset="0"/>
              </a:rPr>
              <a:t>about 12 million square kilometers with a population exceeding 490 million.</a:t>
            </a:r>
          </a:p>
          <a:p>
            <a:pPr lvl="1">
              <a:buFont typeface="Arial" panose="020B0604020202020204" pitchFamily="34" charset="0"/>
              <a:buChar char="•"/>
            </a:pPr>
            <a:r>
              <a:rPr lang="en-US" sz="1800" dirty="0">
                <a:solidFill>
                  <a:schemeClr val="tx1"/>
                </a:solidFill>
                <a:latin typeface="Garamond" panose="02020404030301010803" pitchFamily="18" charset="0"/>
              </a:rPr>
              <a:t>Key institutions include the COMESA Authority (Heads of State), Council of Ministers, COMESA Court of Justice, and Secretariat.</a:t>
            </a:r>
          </a:p>
          <a:p>
            <a:pPr lvl="1">
              <a:buFont typeface="Arial" panose="020B0604020202020204" pitchFamily="34" charset="0"/>
              <a:buChar char="•"/>
            </a:pPr>
            <a:r>
              <a:rPr lang="en-US" sz="1800" dirty="0">
                <a:solidFill>
                  <a:schemeClr val="tx1"/>
                </a:solidFill>
                <a:latin typeface="Garamond" panose="02020404030301010803" pitchFamily="18" charset="0"/>
              </a:rPr>
              <a:t>COMESA supports private sector institutions such as the Trade and Development Bank, COMESA Clearing House, and COMESA Competition Commission.</a:t>
            </a:r>
          </a:p>
          <a:p>
            <a:pPr lvl="1">
              <a:buFont typeface="Arial" panose="020B0604020202020204" pitchFamily="34" charset="0"/>
              <a:buChar char="•"/>
            </a:pPr>
            <a:r>
              <a:rPr lang="en-US" sz="1800" dirty="0">
                <a:solidFill>
                  <a:schemeClr val="tx1"/>
                </a:solidFill>
                <a:latin typeface="Garamond" panose="02020404030301010803" pitchFamily="18" charset="0"/>
              </a:rPr>
              <a:t>Focus areas include trade facilitation, customs union, investment promotion, transport, communication, energy, agriculture, and technology.</a:t>
            </a:r>
          </a:p>
          <a:p>
            <a:endParaRPr lang="en-US" dirty="0"/>
          </a:p>
        </p:txBody>
      </p:sp>
    </p:spTree>
    <p:extLst>
      <p:ext uri="{BB962C8B-B14F-4D97-AF65-F5344CB8AC3E}">
        <p14:creationId xmlns:p14="http://schemas.microsoft.com/office/powerpoint/2010/main" val="9648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4FBB-3B0F-04EE-EDED-5CEF8BADA85B}"/>
              </a:ext>
            </a:extLst>
          </p:cNvPr>
          <p:cNvSpPr>
            <a:spLocks noGrp="1"/>
          </p:cNvSpPr>
          <p:nvPr>
            <p:ph type="title"/>
          </p:nvPr>
        </p:nvSpPr>
        <p:spPr/>
        <p:txBody>
          <a:bodyPr>
            <a:noAutofit/>
          </a:bodyPr>
          <a:lstStyle/>
          <a:p>
            <a:r>
              <a:rPr lang="en-US" sz="5400" dirty="0">
                <a:solidFill>
                  <a:schemeClr val="tx1"/>
                </a:solidFill>
                <a:latin typeface="Garamond" panose="02020404030301010803" pitchFamily="18" charset="0"/>
              </a:rPr>
              <a:t>Historical Context and Evolution (over 30 years)</a:t>
            </a:r>
          </a:p>
        </p:txBody>
      </p:sp>
      <p:sp>
        <p:nvSpPr>
          <p:cNvPr id="3" name="Content Placeholder 2">
            <a:extLst>
              <a:ext uri="{FF2B5EF4-FFF2-40B4-BE49-F238E27FC236}">
                <a16:creationId xmlns:a16="http://schemas.microsoft.com/office/drawing/2014/main" id="{05A3DB00-DDF3-FA5F-AF4C-8D62180916B3}"/>
              </a:ext>
            </a:extLst>
          </p:cNvPr>
          <p:cNvSpPr>
            <a:spLocks noGrp="1"/>
          </p:cNvSpPr>
          <p:nvPr>
            <p:ph idx="1"/>
          </p:nvPr>
        </p:nvSpPr>
        <p:spPr/>
        <p:txBody>
          <a:bodyPr>
            <a:normAutofit fontScale="85000" lnSpcReduction="10000"/>
          </a:bodyPr>
          <a:lstStyle/>
          <a:p>
            <a:pPr lvl="1">
              <a:buFont typeface="Arial" panose="020B0604020202020204" pitchFamily="34" charset="0"/>
              <a:buChar char="•"/>
            </a:pPr>
            <a:r>
              <a:rPr lang="en-US" sz="2400" dirty="0">
                <a:solidFill>
                  <a:schemeClr val="tx1"/>
                </a:solidFill>
                <a:latin typeface="Garamond" panose="02020404030301010803" pitchFamily="18" charset="0"/>
              </a:rPr>
              <a:t>Concept roots trace back to the mid-1960s with early regional economic integration ideas.</a:t>
            </a:r>
          </a:p>
          <a:p>
            <a:pPr lvl="1">
              <a:buFont typeface="Arial" panose="020B0604020202020204" pitchFamily="34" charset="0"/>
              <a:buChar char="•"/>
            </a:pPr>
            <a:r>
              <a:rPr lang="en-US" sz="2400" dirty="0">
                <a:solidFill>
                  <a:srgbClr val="00B0F0"/>
                </a:solidFill>
                <a:latin typeface="Garamond" panose="02020404030301010803" pitchFamily="18" charset="0"/>
              </a:rPr>
              <a:t>1965: </a:t>
            </a:r>
            <a:r>
              <a:rPr lang="en-US" sz="2400" dirty="0">
                <a:solidFill>
                  <a:schemeClr val="tx1"/>
                </a:solidFill>
                <a:latin typeface="Garamond" panose="02020404030301010803" pitchFamily="18" charset="0"/>
              </a:rPr>
              <a:t>UN Economic Commission for Africa convened a meeting recommending an East and Central African Economic Community.</a:t>
            </a:r>
          </a:p>
          <a:p>
            <a:pPr lvl="1">
              <a:buFont typeface="Arial" panose="020B0604020202020204" pitchFamily="34" charset="0"/>
              <a:buChar char="•"/>
            </a:pPr>
            <a:r>
              <a:rPr lang="en-US" sz="2400" dirty="0">
                <a:solidFill>
                  <a:srgbClr val="00B0F0"/>
                </a:solidFill>
                <a:latin typeface="Garamond" panose="02020404030301010803" pitchFamily="18" charset="0"/>
              </a:rPr>
              <a:t>1978: </a:t>
            </a:r>
            <a:r>
              <a:rPr lang="en-US" sz="2400" dirty="0">
                <a:solidFill>
                  <a:schemeClr val="tx1"/>
                </a:solidFill>
                <a:latin typeface="Garamond" panose="02020404030301010803" pitchFamily="18" charset="0"/>
              </a:rPr>
              <a:t>Agreement to create a sub-regional Preferential Trade Area (PTA) as a first step toward a common market.</a:t>
            </a:r>
          </a:p>
          <a:p>
            <a:pPr lvl="1">
              <a:buFont typeface="Arial" panose="020B0604020202020204" pitchFamily="34" charset="0"/>
              <a:buChar char="•"/>
            </a:pPr>
            <a:r>
              <a:rPr lang="en-US" sz="2400" dirty="0">
                <a:solidFill>
                  <a:srgbClr val="00B0F0"/>
                </a:solidFill>
                <a:latin typeface="Garamond" panose="02020404030301010803" pitchFamily="18" charset="0"/>
              </a:rPr>
              <a:t>1981: </a:t>
            </a:r>
            <a:r>
              <a:rPr lang="en-US" sz="2400" dirty="0">
                <a:solidFill>
                  <a:schemeClr val="tx1"/>
                </a:solidFill>
                <a:latin typeface="Garamond" panose="02020404030301010803" pitchFamily="18" charset="0"/>
              </a:rPr>
              <a:t>PTA officially established.</a:t>
            </a:r>
          </a:p>
          <a:p>
            <a:pPr lvl="1">
              <a:buFont typeface="Arial" panose="020B0604020202020204" pitchFamily="34" charset="0"/>
              <a:buChar char="•"/>
            </a:pPr>
            <a:r>
              <a:rPr lang="en-US" sz="2400" dirty="0">
                <a:solidFill>
                  <a:srgbClr val="00B0F0"/>
                </a:solidFill>
                <a:latin typeface="Garamond" panose="02020404030301010803" pitchFamily="18" charset="0"/>
              </a:rPr>
              <a:t>1994: </a:t>
            </a:r>
            <a:r>
              <a:rPr lang="en-US" sz="2400" dirty="0">
                <a:solidFill>
                  <a:schemeClr val="tx1"/>
                </a:solidFill>
                <a:latin typeface="Garamond" panose="02020404030301010803" pitchFamily="18" charset="0"/>
              </a:rPr>
              <a:t>COMESA formed to replace PTA, aiming for deeper integration.</a:t>
            </a:r>
          </a:p>
          <a:p>
            <a:pPr lvl="1">
              <a:buFont typeface="Arial" panose="020B0604020202020204" pitchFamily="34" charset="0"/>
              <a:buChar char="•"/>
            </a:pPr>
            <a:r>
              <a:rPr lang="en-US" sz="2400" dirty="0">
                <a:solidFill>
                  <a:srgbClr val="00B0F0"/>
                </a:solidFill>
                <a:latin typeface="Garamond" panose="02020404030301010803" pitchFamily="18" charset="0"/>
              </a:rPr>
              <a:t>2000: </a:t>
            </a:r>
            <a:r>
              <a:rPr lang="en-US" sz="2400" dirty="0">
                <a:solidFill>
                  <a:schemeClr val="tx1"/>
                </a:solidFill>
                <a:latin typeface="Garamond" panose="02020404030301010803" pitchFamily="18" charset="0"/>
              </a:rPr>
              <a:t>Launch of the COMESA Free Trade Area with initial member states.</a:t>
            </a:r>
          </a:p>
          <a:p>
            <a:pPr lvl="1">
              <a:buFont typeface="Arial" panose="020B0604020202020204" pitchFamily="34" charset="0"/>
              <a:buChar char="•"/>
            </a:pPr>
            <a:r>
              <a:rPr lang="en-US" sz="2400" dirty="0">
                <a:solidFill>
                  <a:srgbClr val="00B0F0"/>
                </a:solidFill>
                <a:latin typeface="Garamond" panose="02020404030301010803" pitchFamily="18" charset="0"/>
              </a:rPr>
              <a:t>2009:</a:t>
            </a:r>
            <a:r>
              <a:rPr lang="en-US" sz="2400" dirty="0">
                <a:solidFill>
                  <a:schemeClr val="tx1"/>
                </a:solidFill>
                <a:latin typeface="Garamond" panose="02020404030301010803" pitchFamily="18" charset="0"/>
              </a:rPr>
              <a:t> Customs Union launched among COMESA members.</a:t>
            </a:r>
          </a:p>
          <a:p>
            <a:pPr lvl="1">
              <a:buFont typeface="Arial" panose="020B0604020202020204" pitchFamily="34" charset="0"/>
              <a:buChar char="•"/>
            </a:pPr>
            <a:r>
              <a:rPr lang="en-US" sz="2400" dirty="0">
                <a:solidFill>
                  <a:srgbClr val="00B0F0"/>
                </a:solidFill>
                <a:latin typeface="Garamond" panose="02020404030301010803" pitchFamily="18" charset="0"/>
              </a:rPr>
              <a:t>Recent years: </a:t>
            </a:r>
            <a:r>
              <a:rPr lang="en-US" sz="2400" dirty="0">
                <a:solidFill>
                  <a:schemeClr val="tx1"/>
                </a:solidFill>
                <a:latin typeface="Garamond" panose="02020404030301010803" pitchFamily="18" charset="0"/>
              </a:rPr>
              <a:t>Progress on eliminating tariff and non-tariff barriers and expanding free trade coverage.</a:t>
            </a:r>
          </a:p>
          <a:p>
            <a:endParaRPr lang="en-US" dirty="0"/>
          </a:p>
        </p:txBody>
      </p:sp>
    </p:spTree>
    <p:extLst>
      <p:ext uri="{BB962C8B-B14F-4D97-AF65-F5344CB8AC3E}">
        <p14:creationId xmlns:p14="http://schemas.microsoft.com/office/powerpoint/2010/main" val="76490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FC54-36D4-47D3-4B22-CF0FF80F5080}"/>
              </a:ext>
            </a:extLst>
          </p:cNvPr>
          <p:cNvSpPr>
            <a:spLocks noGrp="1"/>
          </p:cNvSpPr>
          <p:nvPr>
            <p:ph type="title"/>
          </p:nvPr>
        </p:nvSpPr>
        <p:spPr/>
        <p:txBody>
          <a:bodyPr/>
          <a:lstStyle/>
          <a:p>
            <a:r>
              <a:rPr lang="en-US" dirty="0">
                <a:solidFill>
                  <a:schemeClr val="tx1"/>
                </a:solidFill>
                <a:latin typeface="Garamond" panose="02020404030301010803" pitchFamily="18" charset="0"/>
              </a:rPr>
              <a:t>Vision and Mission of COMESA</a:t>
            </a:r>
          </a:p>
        </p:txBody>
      </p:sp>
      <p:sp>
        <p:nvSpPr>
          <p:cNvPr id="3" name="Content Placeholder 2">
            <a:extLst>
              <a:ext uri="{FF2B5EF4-FFF2-40B4-BE49-F238E27FC236}">
                <a16:creationId xmlns:a16="http://schemas.microsoft.com/office/drawing/2014/main" id="{77E53AED-4D79-773F-4876-8FD474984B04}"/>
              </a:ext>
            </a:extLst>
          </p:cNvPr>
          <p:cNvSpPr>
            <a:spLocks noGrp="1"/>
          </p:cNvSpPr>
          <p:nvPr>
            <p:ph idx="1"/>
          </p:nvPr>
        </p:nvSpPr>
        <p:spPr/>
        <p:txBody>
          <a:bodyPr>
            <a:normAutofit fontScale="92500" lnSpcReduction="20000"/>
          </a:bodyPr>
          <a:lstStyle/>
          <a:p>
            <a:pPr marL="0" indent="0">
              <a:buNone/>
            </a:pPr>
            <a:endParaRPr lang="en-US" dirty="0"/>
          </a:p>
          <a:p>
            <a:pPr lvl="1">
              <a:buFont typeface="Arial" panose="020B0604020202020204" pitchFamily="34" charset="0"/>
              <a:buChar char="•"/>
            </a:pPr>
            <a:r>
              <a:rPr lang="en-US" sz="2400" dirty="0">
                <a:solidFill>
                  <a:srgbClr val="00B0F0"/>
                </a:solidFill>
                <a:latin typeface="Garamond" panose="02020404030301010803" pitchFamily="18" charset="0"/>
              </a:rPr>
              <a:t>Vision: </a:t>
            </a:r>
            <a:r>
              <a:rPr lang="en-US" sz="2400" dirty="0">
                <a:solidFill>
                  <a:schemeClr val="tx1"/>
                </a:solidFill>
                <a:latin typeface="Garamond" panose="02020404030301010803" pitchFamily="18" charset="0"/>
              </a:rPr>
              <a:t>To be a fully integrated, internationally competitive regional economic community with high living standards for its people and to eventually merge into the African Economic Community.</a:t>
            </a:r>
          </a:p>
          <a:p>
            <a:pPr lvl="1">
              <a:buFont typeface="Arial" panose="020B0604020202020204" pitchFamily="34" charset="0"/>
              <a:buChar char="•"/>
            </a:pPr>
            <a:r>
              <a:rPr lang="en-US" sz="2400" dirty="0">
                <a:solidFill>
                  <a:srgbClr val="00B0F0"/>
                </a:solidFill>
                <a:latin typeface="Garamond" panose="02020404030301010803" pitchFamily="18" charset="0"/>
              </a:rPr>
              <a:t>Mission</a:t>
            </a:r>
            <a:r>
              <a:rPr lang="en-US" sz="2400" dirty="0">
                <a:solidFill>
                  <a:schemeClr val="tx1"/>
                </a:solidFill>
                <a:latin typeface="Garamond" panose="02020404030301010803" pitchFamily="18" charset="0"/>
              </a:rPr>
              <a:t>: Achieve sustainable economic and social progress through increased cooperation and integration in trade, customs, monetary affairs, transport, communication, technology, industry, energy, agriculture, environment, and gender equality.</a:t>
            </a:r>
          </a:p>
          <a:p>
            <a:pPr lvl="1">
              <a:buFont typeface="Arial" panose="020B0604020202020204" pitchFamily="34" charset="0"/>
              <a:buChar char="•"/>
            </a:pPr>
            <a:r>
              <a:rPr lang="en-US" sz="2400" dirty="0">
                <a:solidFill>
                  <a:schemeClr val="tx1"/>
                </a:solidFill>
                <a:latin typeface="Garamond" panose="02020404030301010803" pitchFamily="18" charset="0"/>
              </a:rPr>
              <a:t>COMESA aims to promote peace, security, and stability to enhance economic development in the region.</a:t>
            </a:r>
          </a:p>
          <a:p>
            <a:pPr lvl="1">
              <a:buFont typeface="Arial" panose="020B0604020202020204" pitchFamily="34" charset="0"/>
              <a:buChar char="•"/>
            </a:pPr>
            <a:r>
              <a:rPr lang="en-US" sz="2400" dirty="0">
                <a:solidFill>
                  <a:schemeClr val="tx1"/>
                </a:solidFill>
                <a:latin typeface="Garamond" panose="02020404030301010803" pitchFamily="18" charset="0"/>
              </a:rPr>
              <a:t>The organization seeks to foster a conducive environment for domestic and foreign investment and research development.</a:t>
            </a:r>
          </a:p>
          <a:p>
            <a:endParaRPr lang="en-US" dirty="0"/>
          </a:p>
        </p:txBody>
      </p:sp>
    </p:spTree>
    <p:extLst>
      <p:ext uri="{BB962C8B-B14F-4D97-AF65-F5344CB8AC3E}">
        <p14:creationId xmlns:p14="http://schemas.microsoft.com/office/powerpoint/2010/main" val="293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34AB-FA7A-9B75-AA54-2DE101C59281}"/>
              </a:ext>
            </a:extLst>
          </p:cNvPr>
          <p:cNvSpPr>
            <a:spLocks noGrp="1"/>
          </p:cNvSpPr>
          <p:nvPr>
            <p:ph type="title"/>
          </p:nvPr>
        </p:nvSpPr>
        <p:spPr/>
        <p:txBody>
          <a:bodyPr>
            <a:normAutofit/>
          </a:bodyPr>
          <a:lstStyle/>
          <a:p>
            <a:r>
              <a:rPr lang="en-US" sz="6000" b="1" dirty="0">
                <a:solidFill>
                  <a:schemeClr val="tx1"/>
                </a:solidFill>
                <a:latin typeface="Garamond" panose="02020404030301010803" pitchFamily="18" charset="0"/>
              </a:rPr>
              <a:t>Milestones and Achievements</a:t>
            </a:r>
            <a:endParaRPr lang="en-US" sz="6000" b="1" dirty="0">
              <a:solidFill>
                <a:schemeClr val="tx1"/>
              </a:solidFill>
            </a:endParaRPr>
          </a:p>
        </p:txBody>
      </p:sp>
      <p:sp>
        <p:nvSpPr>
          <p:cNvPr id="3" name="Content Placeholder 2">
            <a:extLst>
              <a:ext uri="{FF2B5EF4-FFF2-40B4-BE49-F238E27FC236}">
                <a16:creationId xmlns:a16="http://schemas.microsoft.com/office/drawing/2014/main" id="{5EBB66A5-813B-9394-FFBB-43D0D1C9BF56}"/>
              </a:ext>
            </a:extLst>
          </p:cNvPr>
          <p:cNvSpPr>
            <a:spLocks noGrp="1"/>
          </p:cNvSpPr>
          <p:nvPr>
            <p:ph idx="1"/>
          </p:nvPr>
        </p:nvSpPr>
        <p:spPr/>
        <p:txBody>
          <a:bodyPr>
            <a:normAutofit fontScale="25000" lnSpcReduction="20000"/>
          </a:bodyPr>
          <a:lstStyle/>
          <a:p>
            <a:pPr lvl="1">
              <a:buFont typeface="Arial" panose="020B0604020202020204" pitchFamily="34" charset="0"/>
              <a:buChar char="•"/>
            </a:pPr>
            <a:r>
              <a:rPr lang="en-US" sz="7200" dirty="0">
                <a:solidFill>
                  <a:schemeClr val="tx1"/>
                </a:solidFill>
                <a:latin typeface="Garamond" panose="02020404030301010803" pitchFamily="18" charset="0"/>
              </a:rPr>
              <a:t>Intra-COMESA trade has steadily increased, reaching approximately $14 billion in recent years.</a:t>
            </a:r>
          </a:p>
          <a:p>
            <a:pPr lvl="1">
              <a:buFont typeface="Arial" panose="020B0604020202020204" pitchFamily="34" charset="0"/>
              <a:buChar char="•"/>
            </a:pPr>
            <a:r>
              <a:rPr lang="en-US" sz="7200" dirty="0">
                <a:solidFill>
                  <a:schemeClr val="tx1"/>
                </a:solidFill>
                <a:latin typeface="Garamond" panose="02020404030301010803" pitchFamily="18" charset="0"/>
              </a:rPr>
              <a:t>The combined GDP of COMESA member states grew from about</a:t>
            </a:r>
            <a:r>
              <a:rPr lang="en-US" sz="7200" dirty="0">
                <a:solidFill>
                  <a:srgbClr val="00B0F0"/>
                </a:solidFill>
                <a:latin typeface="Garamond" panose="02020404030301010803" pitchFamily="18" charset="0"/>
              </a:rPr>
              <a:t> $90 billion in 1994 </a:t>
            </a:r>
            <a:r>
              <a:rPr lang="en-US" sz="7200" dirty="0">
                <a:solidFill>
                  <a:schemeClr val="tx1"/>
                </a:solidFill>
                <a:latin typeface="Garamond" panose="02020404030301010803" pitchFamily="18" charset="0"/>
              </a:rPr>
              <a:t>to </a:t>
            </a:r>
            <a:r>
              <a:rPr lang="en-US" sz="7200" dirty="0">
                <a:solidFill>
                  <a:srgbClr val="00B0F0"/>
                </a:solidFill>
                <a:latin typeface="Garamond" panose="02020404030301010803" pitchFamily="18" charset="0"/>
              </a:rPr>
              <a:t>$1.13 trillion in 2024</a:t>
            </a:r>
            <a:r>
              <a:rPr lang="en-US" sz="7200" dirty="0">
                <a:solidFill>
                  <a:schemeClr val="tx1"/>
                </a:solidFill>
                <a:latin typeface="Garamond" panose="02020404030301010803" pitchFamily="18" charset="0"/>
              </a:rPr>
              <a:t>, representing roughly one-third of Africa's total GDP.</a:t>
            </a:r>
          </a:p>
          <a:p>
            <a:pPr lvl="1">
              <a:buFont typeface="Arial" panose="020B0604020202020204" pitchFamily="34" charset="0"/>
              <a:buChar char="•"/>
            </a:pPr>
            <a:r>
              <a:rPr lang="en-US" sz="7200" dirty="0">
                <a:solidFill>
                  <a:schemeClr val="tx1"/>
                </a:solidFill>
                <a:latin typeface="Garamond" panose="02020404030301010803" pitchFamily="18" charset="0"/>
              </a:rPr>
              <a:t>Notable trade growth occurred with expansion in exports and imports among member states and increased cooperation in trade liberalization.</a:t>
            </a:r>
          </a:p>
          <a:p>
            <a:pPr lvl="1">
              <a:buFont typeface="Arial" panose="020B0604020202020204" pitchFamily="34" charset="0"/>
              <a:buChar char="•"/>
            </a:pPr>
            <a:r>
              <a:rPr lang="en-US" sz="7200" dirty="0">
                <a:solidFill>
                  <a:schemeClr val="tx1"/>
                </a:solidFill>
                <a:latin typeface="Garamond" panose="02020404030301010803" pitchFamily="18" charset="0"/>
              </a:rPr>
              <a:t>COMESA developed innovative trade facilitation tools such as the </a:t>
            </a:r>
            <a:r>
              <a:rPr lang="en-US" sz="7200" dirty="0">
                <a:solidFill>
                  <a:srgbClr val="00B0F0"/>
                </a:solidFill>
                <a:latin typeface="Garamond" panose="02020404030301010803" pitchFamily="18" charset="0"/>
              </a:rPr>
              <a:t>regional customs guarantee scheme </a:t>
            </a:r>
            <a:r>
              <a:rPr lang="en-US" sz="7200" dirty="0">
                <a:solidFill>
                  <a:schemeClr val="tx1"/>
                </a:solidFill>
                <a:latin typeface="Garamond" panose="02020404030301010803" pitchFamily="18" charset="0"/>
              </a:rPr>
              <a:t>and the </a:t>
            </a:r>
            <a:r>
              <a:rPr lang="en-US" sz="7200" dirty="0">
                <a:solidFill>
                  <a:srgbClr val="00B0F0"/>
                </a:solidFill>
                <a:latin typeface="Garamond" panose="02020404030301010803" pitchFamily="18" charset="0"/>
              </a:rPr>
              <a:t>yellow card system</a:t>
            </a:r>
            <a:r>
              <a:rPr lang="en-US" sz="7200" dirty="0">
                <a:solidFill>
                  <a:schemeClr val="tx1"/>
                </a:solidFill>
                <a:latin typeface="Garamond" panose="02020404030301010803" pitchFamily="18" charset="0"/>
              </a:rPr>
              <a:t>, setting benchmarks for trade facilitation across Africa.</a:t>
            </a:r>
          </a:p>
          <a:p>
            <a:pPr lvl="1">
              <a:buFont typeface="Arial" panose="020B0604020202020204" pitchFamily="34" charset="0"/>
              <a:buChar char="•"/>
            </a:pPr>
            <a:r>
              <a:rPr lang="en-US" sz="7200" dirty="0">
                <a:solidFill>
                  <a:schemeClr val="tx1"/>
                </a:solidFill>
                <a:latin typeface="Garamond" panose="02020404030301010803" pitchFamily="18" charset="0"/>
              </a:rPr>
              <a:t>Membership expanded from initial fewer states to 21 member countries, fostering deeper regional economic integration in Eastern and Southern Africa.</a:t>
            </a:r>
          </a:p>
          <a:p>
            <a:pPr lvl="1">
              <a:buFont typeface="Arial" panose="020B0604020202020204" pitchFamily="34" charset="0"/>
              <a:buChar char="•"/>
            </a:pPr>
            <a:r>
              <a:rPr lang="en-US" sz="7200" dirty="0">
                <a:solidFill>
                  <a:schemeClr val="tx1"/>
                </a:solidFill>
                <a:latin typeface="Garamond" panose="02020404030301010803" pitchFamily="18" charset="0"/>
              </a:rPr>
              <a:t>The </a:t>
            </a:r>
            <a:r>
              <a:rPr lang="en-US" sz="7200" dirty="0">
                <a:solidFill>
                  <a:srgbClr val="00B0F0"/>
                </a:solidFill>
                <a:latin typeface="Garamond" panose="02020404030301010803" pitchFamily="18" charset="0"/>
              </a:rPr>
              <a:t>Customs Union launched in 2009 </a:t>
            </a:r>
            <a:r>
              <a:rPr lang="en-US" sz="7200" dirty="0">
                <a:solidFill>
                  <a:schemeClr val="tx1"/>
                </a:solidFill>
                <a:latin typeface="Garamond" panose="02020404030301010803" pitchFamily="18" charset="0"/>
              </a:rPr>
              <a:t>further encouraged tariff elimination and harmonization of customs procedures among members.</a:t>
            </a:r>
          </a:p>
          <a:p>
            <a:pPr lvl="1">
              <a:buFont typeface="Arial" panose="020B0604020202020204" pitchFamily="34" charset="0"/>
              <a:buChar char="•"/>
            </a:pPr>
            <a:r>
              <a:rPr lang="en-US" sz="7200" dirty="0">
                <a:solidFill>
                  <a:schemeClr val="tx1"/>
                </a:solidFill>
                <a:latin typeface="Garamond" panose="02020404030301010803" pitchFamily="18" charset="0"/>
              </a:rPr>
              <a:t>COMESA’s focus includes promoting transport, communication, and infrastructure improvements to boost regional trade connectivity and reduce non-tariff barriers.</a:t>
            </a:r>
          </a:p>
          <a:p>
            <a:pPr lvl="1">
              <a:buFont typeface="Arial" panose="020B0604020202020204" pitchFamily="34" charset="0"/>
              <a:buChar char="•"/>
            </a:pPr>
            <a:r>
              <a:rPr lang="en-US" sz="7200" dirty="0">
                <a:solidFill>
                  <a:schemeClr val="tx1"/>
                </a:solidFill>
                <a:latin typeface="Garamond" panose="02020404030301010803" pitchFamily="18" charset="0"/>
              </a:rPr>
              <a:t>The Secretariat and partner institutions continuously support capacity building, policy coordination, and investment promotion in the region.</a:t>
            </a:r>
          </a:p>
          <a:p>
            <a:endParaRPr lang="en-US" dirty="0"/>
          </a:p>
        </p:txBody>
      </p:sp>
    </p:spTree>
    <p:extLst>
      <p:ext uri="{BB962C8B-B14F-4D97-AF65-F5344CB8AC3E}">
        <p14:creationId xmlns:p14="http://schemas.microsoft.com/office/powerpoint/2010/main" val="39548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C1D8-953F-5964-5925-04CB7067512C}"/>
              </a:ext>
            </a:extLst>
          </p:cNvPr>
          <p:cNvSpPr>
            <a:spLocks noGrp="1"/>
          </p:cNvSpPr>
          <p:nvPr>
            <p:ph type="title"/>
          </p:nvPr>
        </p:nvSpPr>
        <p:spPr/>
        <p:txBody>
          <a:bodyPr>
            <a:normAutofit/>
          </a:bodyPr>
          <a:lstStyle/>
          <a:p>
            <a:r>
              <a:rPr lang="en-US" sz="3000" b="1" dirty="0">
                <a:latin typeface="Garamond" panose="02020404030301010803" pitchFamily="18" charset="0"/>
              </a:rPr>
              <a:t>COMESA 30-year combined GDP and intra-COMESA trade growth (1994-2024)</a:t>
            </a:r>
          </a:p>
        </p:txBody>
      </p:sp>
      <p:pic>
        <p:nvPicPr>
          <p:cNvPr id="5" name="Content Placeholder 4">
            <a:extLst>
              <a:ext uri="{FF2B5EF4-FFF2-40B4-BE49-F238E27FC236}">
                <a16:creationId xmlns:a16="http://schemas.microsoft.com/office/drawing/2014/main" id="{5604D3AF-A2EE-B25D-1D45-5D53ED9F07B3}"/>
              </a:ext>
            </a:extLst>
          </p:cNvPr>
          <p:cNvPicPr>
            <a:picLocks noGrp="1" noChangeAspect="1"/>
          </p:cNvPicPr>
          <p:nvPr>
            <p:ph idx="1"/>
          </p:nvPr>
        </p:nvPicPr>
        <p:blipFill>
          <a:blip r:embed="rId2"/>
          <a:stretch>
            <a:fillRect/>
          </a:stretch>
        </p:blipFill>
        <p:spPr>
          <a:xfrm>
            <a:off x="4612640" y="-71120"/>
            <a:ext cx="7579359" cy="6979920"/>
          </a:xfrm>
          <a:prstGeom prst="rect">
            <a:avLst/>
          </a:prstGeom>
        </p:spPr>
      </p:pic>
      <p:sp>
        <p:nvSpPr>
          <p:cNvPr id="4" name="Text Placeholder 3">
            <a:extLst>
              <a:ext uri="{FF2B5EF4-FFF2-40B4-BE49-F238E27FC236}">
                <a16:creationId xmlns:a16="http://schemas.microsoft.com/office/drawing/2014/main" id="{26D88CA6-2049-3552-50B9-B35F0EC992B4}"/>
              </a:ext>
            </a:extLst>
          </p:cNvPr>
          <p:cNvSpPr>
            <a:spLocks noGrp="1"/>
          </p:cNvSpPr>
          <p:nvPr>
            <p:ph type="body" sz="half" idx="2"/>
          </p:nvPr>
        </p:nvSpPr>
        <p:spPr/>
        <p:txBody>
          <a:bodyPr/>
          <a:lstStyle/>
          <a:p>
            <a:r>
              <a:rPr lang="en-US" dirty="0">
                <a:solidFill>
                  <a:srgbClr val="00B0F0"/>
                </a:solidFill>
                <a:latin typeface="Garamond" panose="02020404030301010803" pitchFamily="18" charset="0"/>
              </a:rPr>
              <a:t>The line graph shows the combined GDP growth of COMESA member states, expanding from $90 billion in 1994 to $1.13 trillion in 2024. It also displays the steady increase in intra-COMESA trade reaching $14 billion by 2024.</a:t>
            </a:r>
          </a:p>
        </p:txBody>
      </p:sp>
    </p:spTree>
    <p:extLst>
      <p:ext uri="{BB962C8B-B14F-4D97-AF65-F5344CB8AC3E}">
        <p14:creationId xmlns:p14="http://schemas.microsoft.com/office/powerpoint/2010/main" val="3202158640"/>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sharepoint/v3"/>
    <ds:schemaRef ds:uri="http://www.w3.org/XML/1998/namespace"/>
    <ds:schemaRef ds:uri="http://schemas.openxmlformats.org/package/2006/metadata/core-properties"/>
    <ds:schemaRef ds:uri="http://schemas.microsoft.com/office/2006/documentManagement/types"/>
    <ds:schemaRef ds:uri="http://purl.org/dc/terms/"/>
    <ds:schemaRef ds:uri="71af3243-3dd4-4a8d-8c0d-dd76da1f02a5"/>
    <ds:schemaRef ds:uri="http://purl.org/dc/elements/1.1/"/>
    <ds:schemaRef ds:uri="http://schemas.microsoft.com/office/infopath/2007/PartnerControls"/>
    <ds:schemaRef ds:uri="230e9df3-be65-4c73-a93b-d1236ebd677e"/>
    <ds:schemaRef ds:uri="16c05727-aa75-4e4a-9b5f-8a80a1165891"/>
    <ds:schemaRef ds:uri="http://purl.org/dc/dcmitype/"/>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{8DACBD4B-F6BA-4F02-BBC4-1494ECBF4D31}TFf0a5ceae-4542-492d-822e-d65a94fb0e1e2a8bfc10_win32-70e309b38cd8</Template>
  <TotalTime>9450</TotalTime>
  <Words>2434</Words>
  <Application>Microsoft Office PowerPoint</Application>
  <PresentationFormat>Widescreen</PresentationFormat>
  <Paragraphs>157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Bookman Old Style</vt:lpstr>
      <vt:lpstr>Calibri</vt:lpstr>
      <vt:lpstr>Franklin Gothic Book</vt:lpstr>
      <vt:lpstr>Garamond</vt:lpstr>
      <vt:lpstr>Custom</vt:lpstr>
      <vt:lpstr>COMESA’s 30 Year Journey: Strengthening Trade and Investment for Regional Resilience and Strategic Growth  </vt:lpstr>
      <vt:lpstr>“This milestone signifies COMESA’s relevance, endurance, and commitment to fostering the regional integration agenda to contribute towards the development of the Africa we want.”</vt:lpstr>
      <vt:lpstr>Content </vt:lpstr>
      <vt:lpstr>Introduction to COMESA </vt:lpstr>
      <vt:lpstr>Overview of COMESA</vt:lpstr>
      <vt:lpstr>Historical Context and Evolution (over 30 years)</vt:lpstr>
      <vt:lpstr>Vision and Mission of COMESA</vt:lpstr>
      <vt:lpstr>Milestones and Achievements</vt:lpstr>
      <vt:lpstr>COMESA 30-year combined GDP and intra-COMESA trade growth (1994-2024)</vt:lpstr>
      <vt:lpstr>Strengthening Trade and Investment </vt:lpstr>
      <vt:lpstr>Trade Facilitation Programs and Policy Harmonization</vt:lpstr>
      <vt:lpstr>Establishment and Benefits of the Free Trade Area (FTA)</vt:lpstr>
      <vt:lpstr>Investment Promotion Initiatives and Favorable Environments</vt:lpstr>
      <vt:lpstr>Private Sector Engagement and Role</vt:lpstr>
      <vt:lpstr>COMESA 30-year growth trends: Trade Facilitation and Policy Harmonization, FTA Benefits, Investment Promotion, Private Sector Engagement</vt:lpstr>
      <vt:lpstr>Building Regional Resilience</vt:lpstr>
      <vt:lpstr>Strategies for Economic Resilience</vt:lpstr>
      <vt:lpstr>Debt Management and Fiscal Consolidation</vt:lpstr>
      <vt:lpstr>Economic Diversification</vt:lpstr>
      <vt:lpstr>Role of Regional Cooperation in Facing Economic Shocks</vt:lpstr>
      <vt:lpstr>Strategic Growth Initiatives</vt:lpstr>
      <vt:lpstr>Industrialization and Value Addition </vt:lpstr>
      <vt:lpstr>Infrastructure Development (Energy, Transport, ICT)</vt:lpstr>
      <vt:lpstr>Enhancing Regional Value Chains and Manufacturing Diversification</vt:lpstr>
      <vt:lpstr>Partnerships and Collaboration</vt:lpstr>
      <vt:lpstr>Coordination with Other RECs and the African Union (AU)</vt:lpstr>
      <vt:lpstr>Engagement with Development Partners and International Organizations</vt:lpstr>
      <vt:lpstr>Future Outlook and Challenges</vt:lpstr>
      <vt:lpstr>Preparing for Sustainable Development and Climate Resilience </vt:lpstr>
      <vt:lpstr>Planned Initiatives for Trade and Investment Strengthening </vt:lpstr>
      <vt:lpstr>Vision for Next Phases of Regional Integration and Economic Growth</vt:lpstr>
      <vt:lpstr>geelilako@gmail.com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Beru Lilako</dc:creator>
  <cp:lastModifiedBy>Peter</cp:lastModifiedBy>
  <cp:revision>12</cp:revision>
  <dcterms:created xsi:type="dcterms:W3CDTF">2025-09-01T14:29:14Z</dcterms:created>
  <dcterms:modified xsi:type="dcterms:W3CDTF">2025-10-02T07:21:28Z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