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57" r:id="rId4"/>
    <p:sldId id="267" r:id="rId5"/>
    <p:sldId id="270" r:id="rId6"/>
    <p:sldId id="271" r:id="rId7"/>
    <p:sldId id="272" r:id="rId8"/>
    <p:sldId id="259" r:id="rId9"/>
    <p:sldId id="273" r:id="rId10"/>
    <p:sldId id="274" r:id="rId11"/>
    <p:sldId id="276" r:id="rId12"/>
    <p:sldId id="264" r:id="rId13"/>
    <p:sldId id="258" r:id="rId14"/>
    <p:sldId id="260" r:id="rId15"/>
    <p:sldId id="261" r:id="rId16"/>
    <p:sldId id="262" r:id="rId17"/>
    <p:sldId id="263" r:id="rId18"/>
    <p:sldId id="269" r:id="rId19"/>
  </p:sldIdLst>
  <p:sldSz cx="12192000" cy="6858000"/>
  <p:notesSz cx="6858000" cy="9144000"/>
  <p:defaultTextStyle>
    <a:defPPr>
      <a:defRPr lang="en-ZM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2"/>
    <p:restoredTop sz="94707"/>
  </p:normalViewPr>
  <p:slideViewPr>
    <p:cSldViewPr snapToGrid="0">
      <p:cViewPr varScale="1">
        <p:scale>
          <a:sx n="59" d="100"/>
          <a:sy n="59" d="100"/>
        </p:scale>
        <p:origin x="8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01C823-6A77-43FC-B7EA-286A7F8E76DB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06DB017-045C-43B7-B0C7-99EC902C29B7}">
      <dgm:prSet/>
      <dgm:spPr/>
      <dgm:t>
        <a:bodyPr/>
        <a:lstStyle/>
        <a:p>
          <a:r>
            <a:rPr lang="en-GB"/>
            <a:t>It is a fundamental component of the African Peace and Security Architecture (APSA), which is designed to anticipate and prevent conflict across the continent</a:t>
          </a:r>
          <a:endParaRPr lang="en-US"/>
        </a:p>
      </dgm:t>
    </dgm:pt>
    <dgm:pt modelId="{299F246B-05A0-4A20-84A6-62FB9419721A}" type="parTrans" cxnId="{35291DA2-9D49-4706-A7DE-C0C46D047E53}">
      <dgm:prSet/>
      <dgm:spPr/>
      <dgm:t>
        <a:bodyPr/>
        <a:lstStyle/>
        <a:p>
          <a:endParaRPr lang="en-US"/>
        </a:p>
      </dgm:t>
    </dgm:pt>
    <dgm:pt modelId="{1A5C104C-B440-4009-BE22-2BEB3FB63C51}" type="sibTrans" cxnId="{35291DA2-9D49-4706-A7DE-C0C46D047E53}">
      <dgm:prSet/>
      <dgm:spPr/>
      <dgm:t>
        <a:bodyPr/>
        <a:lstStyle/>
        <a:p>
          <a:endParaRPr lang="en-US"/>
        </a:p>
      </dgm:t>
    </dgm:pt>
    <dgm:pt modelId="{40758295-9B09-4C24-8A3D-18C3E350E07E}">
      <dgm:prSet/>
      <dgm:spPr/>
      <dgm:t>
        <a:bodyPr/>
        <a:lstStyle/>
        <a:p>
          <a:r>
            <a:rPr lang="en-GB"/>
            <a:t>Established under Article 12 of the PSC Protocol, the CEWS comprises an observation and monitoring unit known as the "Situation Room“</a:t>
          </a:r>
          <a:endParaRPr lang="en-US"/>
        </a:p>
      </dgm:t>
    </dgm:pt>
    <dgm:pt modelId="{6378BFCE-615D-4E1D-BC6E-C5938675AB18}" type="parTrans" cxnId="{F5DA58B8-A98B-4D6E-A344-3164F71C1AE4}">
      <dgm:prSet/>
      <dgm:spPr/>
      <dgm:t>
        <a:bodyPr/>
        <a:lstStyle/>
        <a:p>
          <a:endParaRPr lang="en-US"/>
        </a:p>
      </dgm:t>
    </dgm:pt>
    <dgm:pt modelId="{130ADCE3-DF52-4F1C-8B22-B158A1A764FE}" type="sibTrans" cxnId="{F5DA58B8-A98B-4D6E-A344-3164F71C1AE4}">
      <dgm:prSet/>
      <dgm:spPr/>
      <dgm:t>
        <a:bodyPr/>
        <a:lstStyle/>
        <a:p>
          <a:endParaRPr lang="en-US"/>
        </a:p>
      </dgm:t>
    </dgm:pt>
    <dgm:pt modelId="{05BF476F-F000-402E-8212-289C95CE82EF}">
      <dgm:prSet/>
      <dgm:spPr/>
      <dgm:t>
        <a:bodyPr/>
        <a:lstStyle/>
        <a:p>
          <a:r>
            <a:rPr lang="en-GB"/>
            <a:t>CEWS is primarily tasked with data collection and analysis and maintains direct links to the observation and monitoring units of regional mechanisms for conflict prevention, management, and resolution. </a:t>
          </a:r>
          <a:endParaRPr lang="en-US"/>
        </a:p>
      </dgm:t>
    </dgm:pt>
    <dgm:pt modelId="{D730DCA1-F5CC-4523-AAD3-5DB882476698}" type="parTrans" cxnId="{0F582DDE-A8CC-4B73-A99A-BE3BEE5F6C7F}">
      <dgm:prSet/>
      <dgm:spPr/>
      <dgm:t>
        <a:bodyPr/>
        <a:lstStyle/>
        <a:p>
          <a:endParaRPr lang="en-US"/>
        </a:p>
      </dgm:t>
    </dgm:pt>
    <dgm:pt modelId="{4FD7F3B4-8D08-4702-9420-D88B674486A1}" type="sibTrans" cxnId="{0F582DDE-A8CC-4B73-A99A-BE3BEE5F6C7F}">
      <dgm:prSet/>
      <dgm:spPr/>
      <dgm:t>
        <a:bodyPr/>
        <a:lstStyle/>
        <a:p>
          <a:endParaRPr lang="en-US"/>
        </a:p>
      </dgm:t>
    </dgm:pt>
    <dgm:pt modelId="{7E83B6E7-9501-4524-900E-DFC85EF2F5C9}">
      <dgm:prSet/>
      <dgm:spPr/>
      <dgm:t>
        <a:bodyPr/>
        <a:lstStyle/>
        <a:p>
          <a:r>
            <a:rPr lang="en-GB"/>
            <a:t>It coordinates with RECs through technical meeting on Early Warning to review EW indicators</a:t>
          </a:r>
          <a:endParaRPr lang="en-US"/>
        </a:p>
      </dgm:t>
    </dgm:pt>
    <dgm:pt modelId="{53609478-B80A-4B2D-A377-CD4A7CDC7C64}" type="parTrans" cxnId="{58109C8B-9354-49E0-8EC5-1B119A6CE112}">
      <dgm:prSet/>
      <dgm:spPr/>
      <dgm:t>
        <a:bodyPr/>
        <a:lstStyle/>
        <a:p>
          <a:endParaRPr lang="en-US"/>
        </a:p>
      </dgm:t>
    </dgm:pt>
    <dgm:pt modelId="{24383FEF-D877-4A4B-92EA-5C5542191C57}" type="sibTrans" cxnId="{58109C8B-9354-49E0-8EC5-1B119A6CE112}">
      <dgm:prSet/>
      <dgm:spPr/>
      <dgm:t>
        <a:bodyPr/>
        <a:lstStyle/>
        <a:p>
          <a:endParaRPr lang="en-US"/>
        </a:p>
      </dgm:t>
    </dgm:pt>
    <dgm:pt modelId="{0B4C8E76-6E5D-264F-AC1B-F7A68E6EBF0C}" type="pres">
      <dgm:prSet presAssocID="{3C01C823-6A77-43FC-B7EA-286A7F8E76DB}" presName="linear" presStyleCnt="0">
        <dgm:presLayoutVars>
          <dgm:animLvl val="lvl"/>
          <dgm:resizeHandles val="exact"/>
        </dgm:presLayoutVars>
      </dgm:prSet>
      <dgm:spPr/>
    </dgm:pt>
    <dgm:pt modelId="{7F0B882B-36C0-B042-9309-60836FE5CED5}" type="pres">
      <dgm:prSet presAssocID="{D06DB017-045C-43B7-B0C7-99EC902C29B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B42F2B5-7E5D-DE46-82BD-6485F812F8F7}" type="pres">
      <dgm:prSet presAssocID="{1A5C104C-B440-4009-BE22-2BEB3FB63C51}" presName="spacer" presStyleCnt="0"/>
      <dgm:spPr/>
    </dgm:pt>
    <dgm:pt modelId="{97E17CAA-BEFA-684D-9E7B-F6F34B98E53F}" type="pres">
      <dgm:prSet presAssocID="{40758295-9B09-4C24-8A3D-18C3E350E07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6FFE108-6BF6-4340-812D-7675C531A213}" type="pres">
      <dgm:prSet presAssocID="{130ADCE3-DF52-4F1C-8B22-B158A1A764FE}" presName="spacer" presStyleCnt="0"/>
      <dgm:spPr/>
    </dgm:pt>
    <dgm:pt modelId="{7FB080AE-DB8F-4143-8640-A22A0EA37074}" type="pres">
      <dgm:prSet presAssocID="{05BF476F-F000-402E-8212-289C95CE82E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40F823C-1567-5843-8D96-FF1C344A72E1}" type="pres">
      <dgm:prSet presAssocID="{4FD7F3B4-8D08-4702-9420-D88B674486A1}" presName="spacer" presStyleCnt="0"/>
      <dgm:spPr/>
    </dgm:pt>
    <dgm:pt modelId="{83428AFA-4759-0941-8906-958180397791}" type="pres">
      <dgm:prSet presAssocID="{7E83B6E7-9501-4524-900E-DFC85EF2F5C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07C3B5E-8AFE-7F48-8CB8-527F627C121B}" type="presOf" srcId="{40758295-9B09-4C24-8A3D-18C3E350E07E}" destId="{97E17CAA-BEFA-684D-9E7B-F6F34B98E53F}" srcOrd="0" destOrd="0" presId="urn:microsoft.com/office/officeart/2005/8/layout/vList2"/>
    <dgm:cxn modelId="{F4E63776-A5E6-0942-8217-D4CE5A8D2A25}" type="presOf" srcId="{3C01C823-6A77-43FC-B7EA-286A7F8E76DB}" destId="{0B4C8E76-6E5D-264F-AC1B-F7A68E6EBF0C}" srcOrd="0" destOrd="0" presId="urn:microsoft.com/office/officeart/2005/8/layout/vList2"/>
    <dgm:cxn modelId="{58109C8B-9354-49E0-8EC5-1B119A6CE112}" srcId="{3C01C823-6A77-43FC-B7EA-286A7F8E76DB}" destId="{7E83B6E7-9501-4524-900E-DFC85EF2F5C9}" srcOrd="3" destOrd="0" parTransId="{53609478-B80A-4B2D-A377-CD4A7CDC7C64}" sibTransId="{24383FEF-D877-4A4B-92EA-5C5542191C57}"/>
    <dgm:cxn modelId="{67B3F08D-A070-CF41-8112-AADD11AE1511}" type="presOf" srcId="{7E83B6E7-9501-4524-900E-DFC85EF2F5C9}" destId="{83428AFA-4759-0941-8906-958180397791}" srcOrd="0" destOrd="0" presId="urn:microsoft.com/office/officeart/2005/8/layout/vList2"/>
    <dgm:cxn modelId="{832FB090-FD1D-3C43-ABDD-701C9B61BCE8}" type="presOf" srcId="{D06DB017-045C-43B7-B0C7-99EC902C29B7}" destId="{7F0B882B-36C0-B042-9309-60836FE5CED5}" srcOrd="0" destOrd="0" presId="urn:microsoft.com/office/officeart/2005/8/layout/vList2"/>
    <dgm:cxn modelId="{35291DA2-9D49-4706-A7DE-C0C46D047E53}" srcId="{3C01C823-6A77-43FC-B7EA-286A7F8E76DB}" destId="{D06DB017-045C-43B7-B0C7-99EC902C29B7}" srcOrd="0" destOrd="0" parTransId="{299F246B-05A0-4A20-84A6-62FB9419721A}" sibTransId="{1A5C104C-B440-4009-BE22-2BEB3FB63C51}"/>
    <dgm:cxn modelId="{F5DA58B8-A98B-4D6E-A344-3164F71C1AE4}" srcId="{3C01C823-6A77-43FC-B7EA-286A7F8E76DB}" destId="{40758295-9B09-4C24-8A3D-18C3E350E07E}" srcOrd="1" destOrd="0" parTransId="{6378BFCE-615D-4E1D-BC6E-C5938675AB18}" sibTransId="{130ADCE3-DF52-4F1C-8B22-B158A1A764FE}"/>
    <dgm:cxn modelId="{7D3806C4-08F8-2F44-8D87-D133AC52D6A2}" type="presOf" srcId="{05BF476F-F000-402E-8212-289C95CE82EF}" destId="{7FB080AE-DB8F-4143-8640-A22A0EA37074}" srcOrd="0" destOrd="0" presId="urn:microsoft.com/office/officeart/2005/8/layout/vList2"/>
    <dgm:cxn modelId="{0F582DDE-A8CC-4B73-A99A-BE3BEE5F6C7F}" srcId="{3C01C823-6A77-43FC-B7EA-286A7F8E76DB}" destId="{05BF476F-F000-402E-8212-289C95CE82EF}" srcOrd="2" destOrd="0" parTransId="{D730DCA1-F5CC-4523-AAD3-5DB882476698}" sibTransId="{4FD7F3B4-8D08-4702-9420-D88B674486A1}"/>
    <dgm:cxn modelId="{715D7DE5-3F5D-194B-9A0A-AB5DDD04B266}" type="presParOf" srcId="{0B4C8E76-6E5D-264F-AC1B-F7A68E6EBF0C}" destId="{7F0B882B-36C0-B042-9309-60836FE5CED5}" srcOrd="0" destOrd="0" presId="urn:microsoft.com/office/officeart/2005/8/layout/vList2"/>
    <dgm:cxn modelId="{75E305C7-FECE-164C-8DB1-055698DF6522}" type="presParOf" srcId="{0B4C8E76-6E5D-264F-AC1B-F7A68E6EBF0C}" destId="{DB42F2B5-7E5D-DE46-82BD-6485F812F8F7}" srcOrd="1" destOrd="0" presId="urn:microsoft.com/office/officeart/2005/8/layout/vList2"/>
    <dgm:cxn modelId="{D45E0952-B321-0040-AE57-B1C73E6A5A83}" type="presParOf" srcId="{0B4C8E76-6E5D-264F-AC1B-F7A68E6EBF0C}" destId="{97E17CAA-BEFA-684D-9E7B-F6F34B98E53F}" srcOrd="2" destOrd="0" presId="urn:microsoft.com/office/officeart/2005/8/layout/vList2"/>
    <dgm:cxn modelId="{0833450E-39D8-6F4D-8C41-CFEB0020E346}" type="presParOf" srcId="{0B4C8E76-6E5D-264F-AC1B-F7A68E6EBF0C}" destId="{86FFE108-6BF6-4340-812D-7675C531A213}" srcOrd="3" destOrd="0" presId="urn:microsoft.com/office/officeart/2005/8/layout/vList2"/>
    <dgm:cxn modelId="{E8C5166E-1B1A-7D4F-9CDF-1305E2603882}" type="presParOf" srcId="{0B4C8E76-6E5D-264F-AC1B-F7A68E6EBF0C}" destId="{7FB080AE-DB8F-4143-8640-A22A0EA37074}" srcOrd="4" destOrd="0" presId="urn:microsoft.com/office/officeart/2005/8/layout/vList2"/>
    <dgm:cxn modelId="{76115637-5184-2F41-8B18-3DF445707556}" type="presParOf" srcId="{0B4C8E76-6E5D-264F-AC1B-F7A68E6EBF0C}" destId="{540F823C-1567-5843-8D96-FF1C344A72E1}" srcOrd="5" destOrd="0" presId="urn:microsoft.com/office/officeart/2005/8/layout/vList2"/>
    <dgm:cxn modelId="{155E9B65-5120-1040-844E-2823BE3A9F60}" type="presParOf" srcId="{0B4C8E76-6E5D-264F-AC1B-F7A68E6EBF0C}" destId="{83428AFA-4759-0941-8906-95818039779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BDE5D6-1735-446F-814C-FE15FFC334D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F79D34C4-BFCE-4A7B-9582-EE49F0897A6C}">
      <dgm:prSet/>
      <dgm:spPr/>
      <dgm:t>
        <a:bodyPr/>
        <a:lstStyle/>
        <a:p>
          <a:pPr algn="ctr"/>
          <a:r>
            <a:rPr lang="en-GB" dirty="0"/>
            <a:t>The need for early identification of emerging challenges  </a:t>
          </a:r>
          <a:endParaRPr lang="en-US" dirty="0"/>
        </a:p>
      </dgm:t>
    </dgm:pt>
    <dgm:pt modelId="{902C048E-1D71-4B49-A531-18A48A45653F}" type="parTrans" cxnId="{16962669-336C-41DB-A4AD-5D6A4AF49A79}">
      <dgm:prSet/>
      <dgm:spPr/>
      <dgm:t>
        <a:bodyPr/>
        <a:lstStyle/>
        <a:p>
          <a:endParaRPr lang="en-US"/>
        </a:p>
      </dgm:t>
    </dgm:pt>
    <dgm:pt modelId="{C6859C29-F2F9-4255-BF00-813BEB612C91}" type="sibTrans" cxnId="{16962669-336C-41DB-A4AD-5D6A4AF49A79}">
      <dgm:prSet/>
      <dgm:spPr/>
      <dgm:t>
        <a:bodyPr/>
        <a:lstStyle/>
        <a:p>
          <a:endParaRPr lang="en-US"/>
        </a:p>
      </dgm:t>
    </dgm:pt>
    <dgm:pt modelId="{B18D1581-B169-494A-8CD7-895DD59FA6E0}">
      <dgm:prSet/>
      <dgm:spPr/>
      <dgm:t>
        <a:bodyPr/>
        <a:lstStyle/>
        <a:p>
          <a:pPr algn="ctr"/>
          <a:r>
            <a:rPr lang="en-GB" dirty="0"/>
            <a:t>The need for data driven analysis to remove biases</a:t>
          </a:r>
          <a:endParaRPr lang="en-US" dirty="0"/>
        </a:p>
      </dgm:t>
    </dgm:pt>
    <dgm:pt modelId="{DFDE8340-E605-4C87-8972-63763D353EF5}" type="parTrans" cxnId="{2AD12286-E608-4408-AB72-FF020E973E90}">
      <dgm:prSet/>
      <dgm:spPr/>
      <dgm:t>
        <a:bodyPr/>
        <a:lstStyle/>
        <a:p>
          <a:endParaRPr lang="en-US"/>
        </a:p>
      </dgm:t>
    </dgm:pt>
    <dgm:pt modelId="{B4D667A2-429E-474D-B22D-2E31DB67258F}" type="sibTrans" cxnId="{2AD12286-E608-4408-AB72-FF020E973E90}">
      <dgm:prSet/>
      <dgm:spPr/>
      <dgm:t>
        <a:bodyPr/>
        <a:lstStyle/>
        <a:p>
          <a:endParaRPr lang="en-US"/>
        </a:p>
      </dgm:t>
    </dgm:pt>
    <dgm:pt modelId="{9528E53F-2FC6-4061-B286-9F4E052935DC}">
      <dgm:prSet/>
      <dgm:spPr/>
      <dgm:t>
        <a:bodyPr/>
        <a:lstStyle/>
        <a:p>
          <a:pPr algn="ctr"/>
          <a:r>
            <a:rPr lang="en-GB" dirty="0"/>
            <a:t>The need to understand the past </a:t>
          </a:r>
          <a:endParaRPr lang="en-US" dirty="0"/>
        </a:p>
      </dgm:t>
    </dgm:pt>
    <dgm:pt modelId="{B8C43510-92B7-4572-89E6-205DDFC61A5E}" type="parTrans" cxnId="{27FF3767-D5E2-4622-B5DF-A540EFF07409}">
      <dgm:prSet/>
      <dgm:spPr/>
      <dgm:t>
        <a:bodyPr/>
        <a:lstStyle/>
        <a:p>
          <a:endParaRPr lang="en-US"/>
        </a:p>
      </dgm:t>
    </dgm:pt>
    <dgm:pt modelId="{1009D114-7EA1-4E6F-A4C8-28625C23B40B}" type="sibTrans" cxnId="{27FF3767-D5E2-4622-B5DF-A540EFF07409}">
      <dgm:prSet/>
      <dgm:spPr/>
      <dgm:t>
        <a:bodyPr/>
        <a:lstStyle/>
        <a:p>
          <a:endParaRPr lang="en-US"/>
        </a:p>
      </dgm:t>
    </dgm:pt>
    <dgm:pt modelId="{159F2809-9754-4B7B-83BB-11BE14E340C9}">
      <dgm:prSet/>
      <dgm:spPr/>
      <dgm:t>
        <a:bodyPr/>
        <a:lstStyle/>
        <a:p>
          <a:pPr algn="ctr"/>
          <a:r>
            <a:rPr lang="en-GB" dirty="0"/>
            <a:t>The need to understand the relationship between the past and the future</a:t>
          </a:r>
          <a:endParaRPr lang="en-US" dirty="0"/>
        </a:p>
      </dgm:t>
    </dgm:pt>
    <dgm:pt modelId="{6430B79A-6603-4710-A684-8D2F434E2BB3}" type="parTrans" cxnId="{05533E03-6099-4456-9EE0-7D54B8B948C4}">
      <dgm:prSet/>
      <dgm:spPr/>
      <dgm:t>
        <a:bodyPr/>
        <a:lstStyle/>
        <a:p>
          <a:endParaRPr lang="en-US"/>
        </a:p>
      </dgm:t>
    </dgm:pt>
    <dgm:pt modelId="{83C9102F-D148-40E5-AD18-ADE1733410C6}" type="sibTrans" cxnId="{05533E03-6099-4456-9EE0-7D54B8B948C4}">
      <dgm:prSet/>
      <dgm:spPr/>
      <dgm:t>
        <a:bodyPr/>
        <a:lstStyle/>
        <a:p>
          <a:endParaRPr lang="en-US"/>
        </a:p>
      </dgm:t>
    </dgm:pt>
    <dgm:pt modelId="{CEDD1FFC-893E-4CAC-A9FB-1EABB4DFB87A}">
      <dgm:prSet/>
      <dgm:spPr/>
      <dgm:t>
        <a:bodyPr/>
        <a:lstStyle/>
        <a:p>
          <a:pPr algn="ctr"/>
          <a:r>
            <a:rPr lang="en-GB" dirty="0"/>
            <a:t>The need for a country solution for country problems</a:t>
          </a:r>
          <a:endParaRPr lang="en-US" dirty="0"/>
        </a:p>
      </dgm:t>
    </dgm:pt>
    <dgm:pt modelId="{FC1E20D2-9A6B-41F3-99DB-EE86F6C493A1}" type="parTrans" cxnId="{3E60C95A-E0B3-4A3B-B5B0-A7956DFC8085}">
      <dgm:prSet/>
      <dgm:spPr/>
      <dgm:t>
        <a:bodyPr/>
        <a:lstStyle/>
        <a:p>
          <a:endParaRPr lang="en-US"/>
        </a:p>
      </dgm:t>
    </dgm:pt>
    <dgm:pt modelId="{CA228EE4-A24C-4D4B-82DA-6AD5E7560ADE}" type="sibTrans" cxnId="{3E60C95A-E0B3-4A3B-B5B0-A7956DFC8085}">
      <dgm:prSet/>
      <dgm:spPr/>
      <dgm:t>
        <a:bodyPr/>
        <a:lstStyle/>
        <a:p>
          <a:endParaRPr lang="en-US"/>
        </a:p>
      </dgm:t>
    </dgm:pt>
    <dgm:pt modelId="{E26CA00F-2E52-4710-829F-AF7708AA2067}">
      <dgm:prSet/>
      <dgm:spPr/>
      <dgm:t>
        <a:bodyPr/>
        <a:lstStyle/>
        <a:p>
          <a:pPr algn="ctr"/>
          <a:r>
            <a:rPr lang="en-GB" dirty="0"/>
            <a:t>The need to understand effects based on different categorization – age, economy, rural/urban</a:t>
          </a:r>
          <a:endParaRPr lang="en-US" dirty="0"/>
        </a:p>
      </dgm:t>
    </dgm:pt>
    <dgm:pt modelId="{AADD1B6E-001E-4761-A225-B34900B3834F}" type="parTrans" cxnId="{24119EE0-FC00-4395-877D-7BBF1F8C76B5}">
      <dgm:prSet/>
      <dgm:spPr/>
      <dgm:t>
        <a:bodyPr/>
        <a:lstStyle/>
        <a:p>
          <a:endParaRPr lang="en-US"/>
        </a:p>
      </dgm:t>
    </dgm:pt>
    <dgm:pt modelId="{ADDE46FA-8E2E-4377-9C03-637D7FC7ADB9}" type="sibTrans" cxnId="{24119EE0-FC00-4395-877D-7BBF1F8C76B5}">
      <dgm:prSet/>
      <dgm:spPr/>
      <dgm:t>
        <a:bodyPr/>
        <a:lstStyle/>
        <a:p>
          <a:endParaRPr lang="en-US"/>
        </a:p>
      </dgm:t>
    </dgm:pt>
    <dgm:pt modelId="{B96704AC-5208-44BF-B828-70044FBDF339}" type="pres">
      <dgm:prSet presAssocID="{C0BDE5D6-1735-446F-814C-FE15FFC334DA}" presName="root" presStyleCnt="0">
        <dgm:presLayoutVars>
          <dgm:dir/>
          <dgm:resizeHandles val="exact"/>
        </dgm:presLayoutVars>
      </dgm:prSet>
      <dgm:spPr/>
    </dgm:pt>
    <dgm:pt modelId="{E1F3E742-0E0C-44A5-9B22-4B74035E72BC}" type="pres">
      <dgm:prSet presAssocID="{C0BDE5D6-1735-446F-814C-FE15FFC334DA}" presName="container" presStyleCnt="0">
        <dgm:presLayoutVars>
          <dgm:dir/>
          <dgm:resizeHandles val="exact"/>
        </dgm:presLayoutVars>
      </dgm:prSet>
      <dgm:spPr/>
    </dgm:pt>
    <dgm:pt modelId="{20D4107A-EE69-4C1B-BA01-A605E8787DFB}" type="pres">
      <dgm:prSet presAssocID="{F79D34C4-BFCE-4A7B-9582-EE49F0897A6C}" presName="compNode" presStyleCnt="0"/>
      <dgm:spPr/>
    </dgm:pt>
    <dgm:pt modelId="{6C7568F4-98E1-43AA-BCBC-A86DB61F5006}" type="pres">
      <dgm:prSet presAssocID="{F79D34C4-BFCE-4A7B-9582-EE49F0897A6C}" presName="iconBgRect" presStyleLbl="bgShp" presStyleIdx="0" presStyleCnt="6"/>
      <dgm:spPr/>
    </dgm:pt>
    <dgm:pt modelId="{509B6038-566F-431A-98BE-3C59876A2790}" type="pres">
      <dgm:prSet presAssocID="{F79D34C4-BFCE-4A7B-9582-EE49F0897A6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6C07407-5500-4A1A-B7A1-2DE3657F3DB9}" type="pres">
      <dgm:prSet presAssocID="{F79D34C4-BFCE-4A7B-9582-EE49F0897A6C}" presName="spaceRect" presStyleCnt="0"/>
      <dgm:spPr/>
    </dgm:pt>
    <dgm:pt modelId="{35DE0BBB-3176-4CEF-9060-F10012469127}" type="pres">
      <dgm:prSet presAssocID="{F79D34C4-BFCE-4A7B-9582-EE49F0897A6C}" presName="textRect" presStyleLbl="revTx" presStyleIdx="0" presStyleCnt="6">
        <dgm:presLayoutVars>
          <dgm:chMax val="1"/>
          <dgm:chPref val="1"/>
        </dgm:presLayoutVars>
      </dgm:prSet>
      <dgm:spPr/>
    </dgm:pt>
    <dgm:pt modelId="{D7524C27-74D4-430B-82F8-C9C2ED4FFA86}" type="pres">
      <dgm:prSet presAssocID="{C6859C29-F2F9-4255-BF00-813BEB612C91}" presName="sibTrans" presStyleLbl="sibTrans2D1" presStyleIdx="0" presStyleCnt="0"/>
      <dgm:spPr/>
    </dgm:pt>
    <dgm:pt modelId="{18FF53CC-518E-442B-813B-52C1C07B0D27}" type="pres">
      <dgm:prSet presAssocID="{B18D1581-B169-494A-8CD7-895DD59FA6E0}" presName="compNode" presStyleCnt="0"/>
      <dgm:spPr/>
    </dgm:pt>
    <dgm:pt modelId="{4481C51F-4C81-44D0-988B-B651ACC5D5B7}" type="pres">
      <dgm:prSet presAssocID="{B18D1581-B169-494A-8CD7-895DD59FA6E0}" presName="iconBgRect" presStyleLbl="bgShp" presStyleIdx="1" presStyleCnt="6"/>
      <dgm:spPr/>
    </dgm:pt>
    <dgm:pt modelId="{068B4CD2-DA50-4B22-BDD1-D8C1EC6BD543}" type="pres">
      <dgm:prSet presAssocID="{B18D1581-B169-494A-8CD7-895DD59FA6E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29810D88-509A-4265-A493-85E27F3FE29C}" type="pres">
      <dgm:prSet presAssocID="{B18D1581-B169-494A-8CD7-895DD59FA6E0}" presName="spaceRect" presStyleCnt="0"/>
      <dgm:spPr/>
    </dgm:pt>
    <dgm:pt modelId="{7A61B944-6224-4B0E-9261-11C6A49310E3}" type="pres">
      <dgm:prSet presAssocID="{B18D1581-B169-494A-8CD7-895DD59FA6E0}" presName="textRect" presStyleLbl="revTx" presStyleIdx="1" presStyleCnt="6">
        <dgm:presLayoutVars>
          <dgm:chMax val="1"/>
          <dgm:chPref val="1"/>
        </dgm:presLayoutVars>
      </dgm:prSet>
      <dgm:spPr/>
    </dgm:pt>
    <dgm:pt modelId="{39BF3261-4DA8-4793-A5B4-050FFCD748B4}" type="pres">
      <dgm:prSet presAssocID="{B4D667A2-429E-474D-B22D-2E31DB67258F}" presName="sibTrans" presStyleLbl="sibTrans2D1" presStyleIdx="0" presStyleCnt="0"/>
      <dgm:spPr/>
    </dgm:pt>
    <dgm:pt modelId="{8DCA9885-C2B4-4075-BC4D-588CC90EEE33}" type="pres">
      <dgm:prSet presAssocID="{9528E53F-2FC6-4061-B286-9F4E052935DC}" presName="compNode" presStyleCnt="0"/>
      <dgm:spPr/>
    </dgm:pt>
    <dgm:pt modelId="{D4656AC8-B341-461E-B86C-C9E6A51461D8}" type="pres">
      <dgm:prSet presAssocID="{9528E53F-2FC6-4061-B286-9F4E052935DC}" presName="iconBgRect" presStyleLbl="bgShp" presStyleIdx="2" presStyleCnt="6"/>
      <dgm:spPr/>
    </dgm:pt>
    <dgm:pt modelId="{F02EE888-09E9-446E-9A73-AB704741B4E6}" type="pres">
      <dgm:prSet presAssocID="{9528E53F-2FC6-4061-B286-9F4E052935DC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104C2211-6965-4651-BAF2-7683E28259F7}" type="pres">
      <dgm:prSet presAssocID="{9528E53F-2FC6-4061-B286-9F4E052935DC}" presName="spaceRect" presStyleCnt="0"/>
      <dgm:spPr/>
    </dgm:pt>
    <dgm:pt modelId="{FD0E1584-714C-446B-B697-43A5D01B26F2}" type="pres">
      <dgm:prSet presAssocID="{9528E53F-2FC6-4061-B286-9F4E052935DC}" presName="textRect" presStyleLbl="revTx" presStyleIdx="2" presStyleCnt="6">
        <dgm:presLayoutVars>
          <dgm:chMax val="1"/>
          <dgm:chPref val="1"/>
        </dgm:presLayoutVars>
      </dgm:prSet>
      <dgm:spPr/>
    </dgm:pt>
    <dgm:pt modelId="{F2C5BE81-8092-4B35-8CE9-3E11118C946B}" type="pres">
      <dgm:prSet presAssocID="{1009D114-7EA1-4E6F-A4C8-28625C23B40B}" presName="sibTrans" presStyleLbl="sibTrans2D1" presStyleIdx="0" presStyleCnt="0"/>
      <dgm:spPr/>
    </dgm:pt>
    <dgm:pt modelId="{B72BDF55-D88C-4EDA-90E5-F01BF582380B}" type="pres">
      <dgm:prSet presAssocID="{159F2809-9754-4B7B-83BB-11BE14E340C9}" presName="compNode" presStyleCnt="0"/>
      <dgm:spPr/>
    </dgm:pt>
    <dgm:pt modelId="{A07975A8-6E46-43FD-BE30-B248107C7624}" type="pres">
      <dgm:prSet presAssocID="{159F2809-9754-4B7B-83BB-11BE14E340C9}" presName="iconBgRect" presStyleLbl="bgShp" presStyleIdx="3" presStyleCnt="6"/>
      <dgm:spPr/>
    </dgm:pt>
    <dgm:pt modelId="{3E44B6DB-9A6C-4234-94D5-F8B763276B91}" type="pres">
      <dgm:prSet presAssocID="{159F2809-9754-4B7B-83BB-11BE14E340C9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4EFD5314-F34C-4CE8-8251-4AEC785C8D61}" type="pres">
      <dgm:prSet presAssocID="{159F2809-9754-4B7B-83BB-11BE14E340C9}" presName="spaceRect" presStyleCnt="0"/>
      <dgm:spPr/>
    </dgm:pt>
    <dgm:pt modelId="{D9702C62-1AE3-4460-B8AE-132D231FD1B6}" type="pres">
      <dgm:prSet presAssocID="{159F2809-9754-4B7B-83BB-11BE14E340C9}" presName="textRect" presStyleLbl="revTx" presStyleIdx="3" presStyleCnt="6">
        <dgm:presLayoutVars>
          <dgm:chMax val="1"/>
          <dgm:chPref val="1"/>
        </dgm:presLayoutVars>
      </dgm:prSet>
      <dgm:spPr/>
    </dgm:pt>
    <dgm:pt modelId="{F555A62C-755E-4AC3-A0C7-C9C9D01FCE97}" type="pres">
      <dgm:prSet presAssocID="{83C9102F-D148-40E5-AD18-ADE1733410C6}" presName="sibTrans" presStyleLbl="sibTrans2D1" presStyleIdx="0" presStyleCnt="0"/>
      <dgm:spPr/>
    </dgm:pt>
    <dgm:pt modelId="{82E5AA5C-2009-4FC8-923C-065063C6EF05}" type="pres">
      <dgm:prSet presAssocID="{CEDD1FFC-893E-4CAC-A9FB-1EABB4DFB87A}" presName="compNode" presStyleCnt="0"/>
      <dgm:spPr/>
    </dgm:pt>
    <dgm:pt modelId="{90FE887A-F0D3-48F7-9C8F-6BAE8CEEAED7}" type="pres">
      <dgm:prSet presAssocID="{CEDD1FFC-893E-4CAC-A9FB-1EABB4DFB87A}" presName="iconBgRect" presStyleLbl="bgShp" presStyleIdx="4" presStyleCnt="6"/>
      <dgm:spPr/>
    </dgm:pt>
    <dgm:pt modelId="{9407C563-1FBC-495D-A6F9-97D22DE84E27}" type="pres">
      <dgm:prSet presAssocID="{CEDD1FFC-893E-4CAC-A9FB-1EABB4DFB87A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Europe-Africa"/>
        </a:ext>
      </dgm:extLst>
    </dgm:pt>
    <dgm:pt modelId="{4B395B47-09A0-4F57-88DA-E97CA1157707}" type="pres">
      <dgm:prSet presAssocID="{CEDD1FFC-893E-4CAC-A9FB-1EABB4DFB87A}" presName="spaceRect" presStyleCnt="0"/>
      <dgm:spPr/>
    </dgm:pt>
    <dgm:pt modelId="{26B74019-BDC8-4857-91E7-741AF477E080}" type="pres">
      <dgm:prSet presAssocID="{CEDD1FFC-893E-4CAC-A9FB-1EABB4DFB87A}" presName="textRect" presStyleLbl="revTx" presStyleIdx="4" presStyleCnt="6">
        <dgm:presLayoutVars>
          <dgm:chMax val="1"/>
          <dgm:chPref val="1"/>
        </dgm:presLayoutVars>
      </dgm:prSet>
      <dgm:spPr/>
    </dgm:pt>
    <dgm:pt modelId="{5314A94D-03CB-46EE-AA76-806A2CA7077F}" type="pres">
      <dgm:prSet presAssocID="{CA228EE4-A24C-4D4B-82DA-6AD5E7560ADE}" presName="sibTrans" presStyleLbl="sibTrans2D1" presStyleIdx="0" presStyleCnt="0"/>
      <dgm:spPr/>
    </dgm:pt>
    <dgm:pt modelId="{56640B54-E8AC-4CC2-B28C-16CB3056EB60}" type="pres">
      <dgm:prSet presAssocID="{E26CA00F-2E52-4710-829F-AF7708AA2067}" presName="compNode" presStyleCnt="0"/>
      <dgm:spPr/>
    </dgm:pt>
    <dgm:pt modelId="{BE97CCA7-565D-44EE-A59D-C0D0E5DC1D8F}" type="pres">
      <dgm:prSet presAssocID="{E26CA00F-2E52-4710-829F-AF7708AA2067}" presName="iconBgRect" presStyleLbl="bgShp" presStyleIdx="5" presStyleCnt="6"/>
      <dgm:spPr/>
    </dgm:pt>
    <dgm:pt modelId="{C24DE4E5-F431-40B6-80FE-9902E272B7CA}" type="pres">
      <dgm:prSet presAssocID="{E26CA00F-2E52-4710-829F-AF7708AA206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C6F5D013-53CE-4A08-B47F-DC2947167AC6}" type="pres">
      <dgm:prSet presAssocID="{E26CA00F-2E52-4710-829F-AF7708AA2067}" presName="spaceRect" presStyleCnt="0"/>
      <dgm:spPr/>
    </dgm:pt>
    <dgm:pt modelId="{5EFFC449-6CA6-4285-8D43-8A0B6E1A435C}" type="pres">
      <dgm:prSet presAssocID="{E26CA00F-2E52-4710-829F-AF7708AA2067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05533E03-6099-4456-9EE0-7D54B8B948C4}" srcId="{C0BDE5D6-1735-446F-814C-FE15FFC334DA}" destId="{159F2809-9754-4B7B-83BB-11BE14E340C9}" srcOrd="3" destOrd="0" parTransId="{6430B79A-6603-4710-A684-8D2F434E2BB3}" sibTransId="{83C9102F-D148-40E5-AD18-ADE1733410C6}"/>
    <dgm:cxn modelId="{2992D90D-EBB4-472F-B401-53A824E468D3}" type="presOf" srcId="{9528E53F-2FC6-4061-B286-9F4E052935DC}" destId="{FD0E1584-714C-446B-B697-43A5D01B26F2}" srcOrd="0" destOrd="0" presId="urn:microsoft.com/office/officeart/2018/2/layout/IconCircleList"/>
    <dgm:cxn modelId="{BAC89919-8BAF-4388-865C-F463846FB123}" type="presOf" srcId="{B18D1581-B169-494A-8CD7-895DD59FA6E0}" destId="{7A61B944-6224-4B0E-9261-11C6A49310E3}" srcOrd="0" destOrd="0" presId="urn:microsoft.com/office/officeart/2018/2/layout/IconCircleList"/>
    <dgm:cxn modelId="{3C0A9322-3F27-452C-A4AD-921B352B4D53}" type="presOf" srcId="{F79D34C4-BFCE-4A7B-9582-EE49F0897A6C}" destId="{35DE0BBB-3176-4CEF-9060-F10012469127}" srcOrd="0" destOrd="0" presId="urn:microsoft.com/office/officeart/2018/2/layout/IconCircleList"/>
    <dgm:cxn modelId="{27FF3767-D5E2-4622-B5DF-A540EFF07409}" srcId="{C0BDE5D6-1735-446F-814C-FE15FFC334DA}" destId="{9528E53F-2FC6-4061-B286-9F4E052935DC}" srcOrd="2" destOrd="0" parTransId="{B8C43510-92B7-4572-89E6-205DDFC61A5E}" sibTransId="{1009D114-7EA1-4E6F-A4C8-28625C23B40B}"/>
    <dgm:cxn modelId="{16962669-336C-41DB-A4AD-5D6A4AF49A79}" srcId="{C0BDE5D6-1735-446F-814C-FE15FFC334DA}" destId="{F79D34C4-BFCE-4A7B-9582-EE49F0897A6C}" srcOrd="0" destOrd="0" parTransId="{902C048E-1D71-4B49-A531-18A48A45653F}" sibTransId="{C6859C29-F2F9-4255-BF00-813BEB612C91}"/>
    <dgm:cxn modelId="{E0472952-02B5-4E01-9E8A-6B0A549CC69A}" type="presOf" srcId="{159F2809-9754-4B7B-83BB-11BE14E340C9}" destId="{D9702C62-1AE3-4460-B8AE-132D231FD1B6}" srcOrd="0" destOrd="0" presId="urn:microsoft.com/office/officeart/2018/2/layout/IconCircleList"/>
    <dgm:cxn modelId="{3E60C95A-E0B3-4A3B-B5B0-A7956DFC8085}" srcId="{C0BDE5D6-1735-446F-814C-FE15FFC334DA}" destId="{CEDD1FFC-893E-4CAC-A9FB-1EABB4DFB87A}" srcOrd="4" destOrd="0" parTransId="{FC1E20D2-9A6B-41F3-99DB-EE86F6C493A1}" sibTransId="{CA228EE4-A24C-4D4B-82DA-6AD5E7560ADE}"/>
    <dgm:cxn modelId="{DDDA707C-BA37-41B6-98DD-B24B5FFE565E}" type="presOf" srcId="{B4D667A2-429E-474D-B22D-2E31DB67258F}" destId="{39BF3261-4DA8-4793-A5B4-050FFCD748B4}" srcOrd="0" destOrd="0" presId="urn:microsoft.com/office/officeart/2018/2/layout/IconCircleList"/>
    <dgm:cxn modelId="{923E4C7E-7BD2-478C-A88E-D965125226E0}" type="presOf" srcId="{83C9102F-D148-40E5-AD18-ADE1733410C6}" destId="{F555A62C-755E-4AC3-A0C7-C9C9D01FCE97}" srcOrd="0" destOrd="0" presId="urn:microsoft.com/office/officeart/2018/2/layout/IconCircleList"/>
    <dgm:cxn modelId="{58FEC77E-5638-433A-8022-BED6D7080410}" type="presOf" srcId="{E26CA00F-2E52-4710-829F-AF7708AA2067}" destId="{5EFFC449-6CA6-4285-8D43-8A0B6E1A435C}" srcOrd="0" destOrd="0" presId="urn:microsoft.com/office/officeart/2018/2/layout/IconCircleList"/>
    <dgm:cxn modelId="{2AD12286-E608-4408-AB72-FF020E973E90}" srcId="{C0BDE5D6-1735-446F-814C-FE15FFC334DA}" destId="{B18D1581-B169-494A-8CD7-895DD59FA6E0}" srcOrd="1" destOrd="0" parTransId="{DFDE8340-E605-4C87-8972-63763D353EF5}" sibTransId="{B4D667A2-429E-474D-B22D-2E31DB67258F}"/>
    <dgm:cxn modelId="{384678BA-FFFB-48D8-9805-BA0A07F35F14}" type="presOf" srcId="{1009D114-7EA1-4E6F-A4C8-28625C23B40B}" destId="{F2C5BE81-8092-4B35-8CE9-3E11118C946B}" srcOrd="0" destOrd="0" presId="urn:microsoft.com/office/officeart/2018/2/layout/IconCircleList"/>
    <dgm:cxn modelId="{ABFA90BE-7379-4436-8364-5E9E758A0AF5}" type="presOf" srcId="{C6859C29-F2F9-4255-BF00-813BEB612C91}" destId="{D7524C27-74D4-430B-82F8-C9C2ED4FFA86}" srcOrd="0" destOrd="0" presId="urn:microsoft.com/office/officeart/2018/2/layout/IconCircleList"/>
    <dgm:cxn modelId="{B25DD7C4-BD35-4221-984B-84CD161971E2}" type="presOf" srcId="{CA228EE4-A24C-4D4B-82DA-6AD5E7560ADE}" destId="{5314A94D-03CB-46EE-AA76-806A2CA7077F}" srcOrd="0" destOrd="0" presId="urn:microsoft.com/office/officeart/2018/2/layout/IconCircleList"/>
    <dgm:cxn modelId="{91696BD3-9528-413E-B3CB-7063DD368F6B}" type="presOf" srcId="{CEDD1FFC-893E-4CAC-A9FB-1EABB4DFB87A}" destId="{26B74019-BDC8-4857-91E7-741AF477E080}" srcOrd="0" destOrd="0" presId="urn:microsoft.com/office/officeart/2018/2/layout/IconCircleList"/>
    <dgm:cxn modelId="{24119EE0-FC00-4395-877D-7BBF1F8C76B5}" srcId="{C0BDE5D6-1735-446F-814C-FE15FFC334DA}" destId="{E26CA00F-2E52-4710-829F-AF7708AA2067}" srcOrd="5" destOrd="0" parTransId="{AADD1B6E-001E-4761-A225-B34900B3834F}" sibTransId="{ADDE46FA-8E2E-4377-9C03-637D7FC7ADB9}"/>
    <dgm:cxn modelId="{FE62D4FB-CC72-4DC5-AB80-CA27DCF5D25A}" type="presOf" srcId="{C0BDE5D6-1735-446F-814C-FE15FFC334DA}" destId="{B96704AC-5208-44BF-B828-70044FBDF339}" srcOrd="0" destOrd="0" presId="urn:microsoft.com/office/officeart/2018/2/layout/IconCircleList"/>
    <dgm:cxn modelId="{97BD7DDB-0DF7-4B8E-85E0-F25DEEBCE89E}" type="presParOf" srcId="{B96704AC-5208-44BF-B828-70044FBDF339}" destId="{E1F3E742-0E0C-44A5-9B22-4B74035E72BC}" srcOrd="0" destOrd="0" presId="urn:microsoft.com/office/officeart/2018/2/layout/IconCircleList"/>
    <dgm:cxn modelId="{AD200D2D-99AC-4991-99CA-25C3A57EDCF6}" type="presParOf" srcId="{E1F3E742-0E0C-44A5-9B22-4B74035E72BC}" destId="{20D4107A-EE69-4C1B-BA01-A605E8787DFB}" srcOrd="0" destOrd="0" presId="urn:microsoft.com/office/officeart/2018/2/layout/IconCircleList"/>
    <dgm:cxn modelId="{139FB41B-4ACA-497D-9D7C-BE0A2B45D09E}" type="presParOf" srcId="{20D4107A-EE69-4C1B-BA01-A605E8787DFB}" destId="{6C7568F4-98E1-43AA-BCBC-A86DB61F5006}" srcOrd="0" destOrd="0" presId="urn:microsoft.com/office/officeart/2018/2/layout/IconCircleList"/>
    <dgm:cxn modelId="{8EA634D6-E146-474B-A2CB-8CE13096B536}" type="presParOf" srcId="{20D4107A-EE69-4C1B-BA01-A605E8787DFB}" destId="{509B6038-566F-431A-98BE-3C59876A2790}" srcOrd="1" destOrd="0" presId="urn:microsoft.com/office/officeart/2018/2/layout/IconCircleList"/>
    <dgm:cxn modelId="{33C383DD-62C4-4B5B-B806-29105EE26D9D}" type="presParOf" srcId="{20D4107A-EE69-4C1B-BA01-A605E8787DFB}" destId="{36C07407-5500-4A1A-B7A1-2DE3657F3DB9}" srcOrd="2" destOrd="0" presId="urn:microsoft.com/office/officeart/2018/2/layout/IconCircleList"/>
    <dgm:cxn modelId="{24F06B6D-D76C-4082-9E26-0541A064DD06}" type="presParOf" srcId="{20D4107A-EE69-4C1B-BA01-A605E8787DFB}" destId="{35DE0BBB-3176-4CEF-9060-F10012469127}" srcOrd="3" destOrd="0" presId="urn:microsoft.com/office/officeart/2018/2/layout/IconCircleList"/>
    <dgm:cxn modelId="{CC939B6C-D6D5-492E-8387-43F633D0E594}" type="presParOf" srcId="{E1F3E742-0E0C-44A5-9B22-4B74035E72BC}" destId="{D7524C27-74D4-430B-82F8-C9C2ED4FFA86}" srcOrd="1" destOrd="0" presId="urn:microsoft.com/office/officeart/2018/2/layout/IconCircleList"/>
    <dgm:cxn modelId="{B9909D5A-04B2-4D51-AF65-D81315080463}" type="presParOf" srcId="{E1F3E742-0E0C-44A5-9B22-4B74035E72BC}" destId="{18FF53CC-518E-442B-813B-52C1C07B0D27}" srcOrd="2" destOrd="0" presId="urn:microsoft.com/office/officeart/2018/2/layout/IconCircleList"/>
    <dgm:cxn modelId="{65D72A3B-0FA7-434A-AC8F-374681AB3B29}" type="presParOf" srcId="{18FF53CC-518E-442B-813B-52C1C07B0D27}" destId="{4481C51F-4C81-44D0-988B-B651ACC5D5B7}" srcOrd="0" destOrd="0" presId="urn:microsoft.com/office/officeart/2018/2/layout/IconCircleList"/>
    <dgm:cxn modelId="{40DF6D38-6CC1-4089-9E2B-FF123B10978A}" type="presParOf" srcId="{18FF53CC-518E-442B-813B-52C1C07B0D27}" destId="{068B4CD2-DA50-4B22-BDD1-D8C1EC6BD543}" srcOrd="1" destOrd="0" presId="urn:microsoft.com/office/officeart/2018/2/layout/IconCircleList"/>
    <dgm:cxn modelId="{E7ABB5AA-6924-4554-9C8A-998056F4B1CC}" type="presParOf" srcId="{18FF53CC-518E-442B-813B-52C1C07B0D27}" destId="{29810D88-509A-4265-A493-85E27F3FE29C}" srcOrd="2" destOrd="0" presId="urn:microsoft.com/office/officeart/2018/2/layout/IconCircleList"/>
    <dgm:cxn modelId="{8B62E97E-0B93-4549-AA9A-0590FF0AC63A}" type="presParOf" srcId="{18FF53CC-518E-442B-813B-52C1C07B0D27}" destId="{7A61B944-6224-4B0E-9261-11C6A49310E3}" srcOrd="3" destOrd="0" presId="urn:microsoft.com/office/officeart/2018/2/layout/IconCircleList"/>
    <dgm:cxn modelId="{8A67DA79-088D-4882-9ED9-B48D654C3B25}" type="presParOf" srcId="{E1F3E742-0E0C-44A5-9B22-4B74035E72BC}" destId="{39BF3261-4DA8-4793-A5B4-050FFCD748B4}" srcOrd="3" destOrd="0" presId="urn:microsoft.com/office/officeart/2018/2/layout/IconCircleList"/>
    <dgm:cxn modelId="{D5142C81-E167-4355-8484-2D2E6DCE6199}" type="presParOf" srcId="{E1F3E742-0E0C-44A5-9B22-4B74035E72BC}" destId="{8DCA9885-C2B4-4075-BC4D-588CC90EEE33}" srcOrd="4" destOrd="0" presId="urn:microsoft.com/office/officeart/2018/2/layout/IconCircleList"/>
    <dgm:cxn modelId="{82C680F4-2453-4AF0-B317-83A2A12220E0}" type="presParOf" srcId="{8DCA9885-C2B4-4075-BC4D-588CC90EEE33}" destId="{D4656AC8-B341-461E-B86C-C9E6A51461D8}" srcOrd="0" destOrd="0" presId="urn:microsoft.com/office/officeart/2018/2/layout/IconCircleList"/>
    <dgm:cxn modelId="{B32468DC-6064-4635-9A17-553A56957690}" type="presParOf" srcId="{8DCA9885-C2B4-4075-BC4D-588CC90EEE33}" destId="{F02EE888-09E9-446E-9A73-AB704741B4E6}" srcOrd="1" destOrd="0" presId="urn:microsoft.com/office/officeart/2018/2/layout/IconCircleList"/>
    <dgm:cxn modelId="{3FDE818D-149B-4125-897A-9851FD46603B}" type="presParOf" srcId="{8DCA9885-C2B4-4075-BC4D-588CC90EEE33}" destId="{104C2211-6965-4651-BAF2-7683E28259F7}" srcOrd="2" destOrd="0" presId="urn:microsoft.com/office/officeart/2018/2/layout/IconCircleList"/>
    <dgm:cxn modelId="{13EA891D-DD78-4F4F-88D2-86498DBE100B}" type="presParOf" srcId="{8DCA9885-C2B4-4075-BC4D-588CC90EEE33}" destId="{FD0E1584-714C-446B-B697-43A5D01B26F2}" srcOrd="3" destOrd="0" presId="urn:microsoft.com/office/officeart/2018/2/layout/IconCircleList"/>
    <dgm:cxn modelId="{7B689AC4-8A49-4018-BF20-A2BE9F7AE082}" type="presParOf" srcId="{E1F3E742-0E0C-44A5-9B22-4B74035E72BC}" destId="{F2C5BE81-8092-4B35-8CE9-3E11118C946B}" srcOrd="5" destOrd="0" presId="urn:microsoft.com/office/officeart/2018/2/layout/IconCircleList"/>
    <dgm:cxn modelId="{F91914A5-651E-4F52-8FC8-44F4B125931F}" type="presParOf" srcId="{E1F3E742-0E0C-44A5-9B22-4B74035E72BC}" destId="{B72BDF55-D88C-4EDA-90E5-F01BF582380B}" srcOrd="6" destOrd="0" presId="urn:microsoft.com/office/officeart/2018/2/layout/IconCircleList"/>
    <dgm:cxn modelId="{D44F1001-D01E-4B45-B9F0-6C088490D48E}" type="presParOf" srcId="{B72BDF55-D88C-4EDA-90E5-F01BF582380B}" destId="{A07975A8-6E46-43FD-BE30-B248107C7624}" srcOrd="0" destOrd="0" presId="urn:microsoft.com/office/officeart/2018/2/layout/IconCircleList"/>
    <dgm:cxn modelId="{117D873A-9486-480E-9595-2105EB74352A}" type="presParOf" srcId="{B72BDF55-D88C-4EDA-90E5-F01BF582380B}" destId="{3E44B6DB-9A6C-4234-94D5-F8B763276B91}" srcOrd="1" destOrd="0" presId="urn:microsoft.com/office/officeart/2018/2/layout/IconCircleList"/>
    <dgm:cxn modelId="{5F1F9017-03AD-4271-843C-0172C4DC3C32}" type="presParOf" srcId="{B72BDF55-D88C-4EDA-90E5-F01BF582380B}" destId="{4EFD5314-F34C-4CE8-8251-4AEC785C8D61}" srcOrd="2" destOrd="0" presId="urn:microsoft.com/office/officeart/2018/2/layout/IconCircleList"/>
    <dgm:cxn modelId="{E52D23EE-9EB1-496B-BF3F-396A3EC63AA3}" type="presParOf" srcId="{B72BDF55-D88C-4EDA-90E5-F01BF582380B}" destId="{D9702C62-1AE3-4460-B8AE-132D231FD1B6}" srcOrd="3" destOrd="0" presId="urn:microsoft.com/office/officeart/2018/2/layout/IconCircleList"/>
    <dgm:cxn modelId="{8393883D-DE59-41A2-A84A-EFA0D40BF3AE}" type="presParOf" srcId="{E1F3E742-0E0C-44A5-9B22-4B74035E72BC}" destId="{F555A62C-755E-4AC3-A0C7-C9C9D01FCE97}" srcOrd="7" destOrd="0" presId="urn:microsoft.com/office/officeart/2018/2/layout/IconCircleList"/>
    <dgm:cxn modelId="{62ED10E0-7DB7-4253-BC34-9830F0C47077}" type="presParOf" srcId="{E1F3E742-0E0C-44A5-9B22-4B74035E72BC}" destId="{82E5AA5C-2009-4FC8-923C-065063C6EF05}" srcOrd="8" destOrd="0" presId="urn:microsoft.com/office/officeart/2018/2/layout/IconCircleList"/>
    <dgm:cxn modelId="{9F2629C1-A5AF-4026-B05F-3800FFB0DDF2}" type="presParOf" srcId="{82E5AA5C-2009-4FC8-923C-065063C6EF05}" destId="{90FE887A-F0D3-48F7-9C8F-6BAE8CEEAED7}" srcOrd="0" destOrd="0" presId="urn:microsoft.com/office/officeart/2018/2/layout/IconCircleList"/>
    <dgm:cxn modelId="{DF59C036-2300-49F0-B70E-4B7186FD308B}" type="presParOf" srcId="{82E5AA5C-2009-4FC8-923C-065063C6EF05}" destId="{9407C563-1FBC-495D-A6F9-97D22DE84E27}" srcOrd="1" destOrd="0" presId="urn:microsoft.com/office/officeart/2018/2/layout/IconCircleList"/>
    <dgm:cxn modelId="{D8AE4479-249C-4CF7-8500-80E499EB5190}" type="presParOf" srcId="{82E5AA5C-2009-4FC8-923C-065063C6EF05}" destId="{4B395B47-09A0-4F57-88DA-E97CA1157707}" srcOrd="2" destOrd="0" presId="urn:microsoft.com/office/officeart/2018/2/layout/IconCircleList"/>
    <dgm:cxn modelId="{1DB2A527-B74A-4ABC-BA9D-74DC8E232CE7}" type="presParOf" srcId="{82E5AA5C-2009-4FC8-923C-065063C6EF05}" destId="{26B74019-BDC8-4857-91E7-741AF477E080}" srcOrd="3" destOrd="0" presId="urn:microsoft.com/office/officeart/2018/2/layout/IconCircleList"/>
    <dgm:cxn modelId="{FEB305AE-7807-4917-B5B1-9E12B7D738AD}" type="presParOf" srcId="{E1F3E742-0E0C-44A5-9B22-4B74035E72BC}" destId="{5314A94D-03CB-46EE-AA76-806A2CA7077F}" srcOrd="9" destOrd="0" presId="urn:microsoft.com/office/officeart/2018/2/layout/IconCircleList"/>
    <dgm:cxn modelId="{E78155C2-B21A-47BC-9D87-C259E365BA3F}" type="presParOf" srcId="{E1F3E742-0E0C-44A5-9B22-4B74035E72BC}" destId="{56640B54-E8AC-4CC2-B28C-16CB3056EB60}" srcOrd="10" destOrd="0" presId="urn:microsoft.com/office/officeart/2018/2/layout/IconCircleList"/>
    <dgm:cxn modelId="{9BA4D94D-6A52-45C4-BDD5-4A4BA6143C09}" type="presParOf" srcId="{56640B54-E8AC-4CC2-B28C-16CB3056EB60}" destId="{BE97CCA7-565D-44EE-A59D-C0D0E5DC1D8F}" srcOrd="0" destOrd="0" presId="urn:microsoft.com/office/officeart/2018/2/layout/IconCircleList"/>
    <dgm:cxn modelId="{348DF7AE-D016-4509-B513-7784A2C6A2E0}" type="presParOf" srcId="{56640B54-E8AC-4CC2-B28C-16CB3056EB60}" destId="{C24DE4E5-F431-40B6-80FE-9902E272B7CA}" srcOrd="1" destOrd="0" presId="urn:microsoft.com/office/officeart/2018/2/layout/IconCircleList"/>
    <dgm:cxn modelId="{5CE64BAB-45BD-4866-B5DC-1D03109C8353}" type="presParOf" srcId="{56640B54-E8AC-4CC2-B28C-16CB3056EB60}" destId="{C6F5D013-53CE-4A08-B47F-DC2947167AC6}" srcOrd="2" destOrd="0" presId="urn:microsoft.com/office/officeart/2018/2/layout/IconCircleList"/>
    <dgm:cxn modelId="{2A51D681-A016-42FB-8FEE-1152703FCBA1}" type="presParOf" srcId="{56640B54-E8AC-4CC2-B28C-16CB3056EB60}" destId="{5EFFC449-6CA6-4285-8D43-8A0B6E1A435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0B882B-36C0-B042-9309-60836FE5CED5}">
      <dsp:nvSpPr>
        <dsp:cNvPr id="0" name=""/>
        <dsp:cNvSpPr/>
      </dsp:nvSpPr>
      <dsp:spPr>
        <a:xfrm>
          <a:off x="0" y="112786"/>
          <a:ext cx="6666833" cy="126820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It is a fundamental component of the African Peace and Security Architecture (APSA), which is designed to anticipate and prevent conflict across the continent</a:t>
          </a:r>
          <a:endParaRPr lang="en-US" sz="1800" kern="1200"/>
        </a:p>
      </dsp:txBody>
      <dsp:txXfrm>
        <a:off x="61909" y="174695"/>
        <a:ext cx="6543015" cy="1144388"/>
      </dsp:txXfrm>
    </dsp:sp>
    <dsp:sp modelId="{97E17CAA-BEFA-684D-9E7B-F6F34B98E53F}">
      <dsp:nvSpPr>
        <dsp:cNvPr id="0" name=""/>
        <dsp:cNvSpPr/>
      </dsp:nvSpPr>
      <dsp:spPr>
        <a:xfrm>
          <a:off x="0" y="1432833"/>
          <a:ext cx="6666833" cy="1268206"/>
        </a:xfrm>
        <a:prstGeom prst="roundRect">
          <a:avLst/>
        </a:prstGeom>
        <a:gradFill rotWithShape="0">
          <a:gsLst>
            <a:gs pos="0">
              <a:schemeClr val="accent5">
                <a:hueOff val="-4050717"/>
                <a:satOff val="-275"/>
                <a:lumOff val="65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0717"/>
                <a:satOff val="-275"/>
                <a:lumOff val="65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0717"/>
                <a:satOff val="-275"/>
                <a:lumOff val="65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Established under Article 12 of the PSC Protocol, the CEWS comprises an observation and monitoring unit known as the "Situation Room“</a:t>
          </a:r>
          <a:endParaRPr lang="en-US" sz="1800" kern="1200"/>
        </a:p>
      </dsp:txBody>
      <dsp:txXfrm>
        <a:off x="61909" y="1494742"/>
        <a:ext cx="6543015" cy="1144388"/>
      </dsp:txXfrm>
    </dsp:sp>
    <dsp:sp modelId="{7FB080AE-DB8F-4143-8640-A22A0EA37074}">
      <dsp:nvSpPr>
        <dsp:cNvPr id="0" name=""/>
        <dsp:cNvSpPr/>
      </dsp:nvSpPr>
      <dsp:spPr>
        <a:xfrm>
          <a:off x="0" y="2752880"/>
          <a:ext cx="6666833" cy="1268206"/>
        </a:xfrm>
        <a:prstGeom prst="roundRect">
          <a:avLst/>
        </a:prstGeom>
        <a:gradFill rotWithShape="0">
          <a:gsLst>
            <a:gs pos="0">
              <a:schemeClr val="accent5">
                <a:hueOff val="-8101434"/>
                <a:satOff val="-551"/>
                <a:lumOff val="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101434"/>
                <a:satOff val="-551"/>
                <a:lumOff val="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101434"/>
                <a:satOff val="-551"/>
                <a:lumOff val="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CEWS is primarily tasked with data collection and analysis and maintains direct links to the observation and monitoring units of regional mechanisms for conflict prevention, management, and resolution. </a:t>
          </a:r>
          <a:endParaRPr lang="en-US" sz="1800" kern="1200"/>
        </a:p>
      </dsp:txBody>
      <dsp:txXfrm>
        <a:off x="61909" y="2814789"/>
        <a:ext cx="6543015" cy="1144388"/>
      </dsp:txXfrm>
    </dsp:sp>
    <dsp:sp modelId="{83428AFA-4759-0941-8906-958180397791}">
      <dsp:nvSpPr>
        <dsp:cNvPr id="0" name=""/>
        <dsp:cNvSpPr/>
      </dsp:nvSpPr>
      <dsp:spPr>
        <a:xfrm>
          <a:off x="0" y="4072926"/>
          <a:ext cx="6666833" cy="1268206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It coordinates with RECs through technical meeting on Early Warning to review EW indicators</a:t>
          </a:r>
          <a:endParaRPr lang="en-US" sz="1800" kern="1200"/>
        </a:p>
      </dsp:txBody>
      <dsp:txXfrm>
        <a:off x="61909" y="4134835"/>
        <a:ext cx="6543015" cy="11443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568F4-98E1-43AA-BCBC-A86DB61F5006}">
      <dsp:nvSpPr>
        <dsp:cNvPr id="0" name=""/>
        <dsp:cNvSpPr/>
      </dsp:nvSpPr>
      <dsp:spPr>
        <a:xfrm>
          <a:off x="334733" y="363132"/>
          <a:ext cx="725094" cy="72509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B6038-566F-431A-98BE-3C59876A2790}">
      <dsp:nvSpPr>
        <dsp:cNvPr id="0" name=""/>
        <dsp:cNvSpPr/>
      </dsp:nvSpPr>
      <dsp:spPr>
        <a:xfrm>
          <a:off x="487003" y="515402"/>
          <a:ext cx="420554" cy="4205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DE0BBB-3176-4CEF-9060-F10012469127}">
      <dsp:nvSpPr>
        <dsp:cNvPr id="0" name=""/>
        <dsp:cNvSpPr/>
      </dsp:nvSpPr>
      <dsp:spPr>
        <a:xfrm>
          <a:off x="1215204" y="363132"/>
          <a:ext cx="1709150" cy="725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The need for early identification of emerging challenges  </a:t>
          </a:r>
          <a:endParaRPr lang="en-US" sz="1200" kern="1200" dirty="0"/>
        </a:p>
      </dsp:txBody>
      <dsp:txXfrm>
        <a:off x="1215204" y="363132"/>
        <a:ext cx="1709150" cy="725094"/>
      </dsp:txXfrm>
    </dsp:sp>
    <dsp:sp modelId="{4481C51F-4C81-44D0-988B-B651ACC5D5B7}">
      <dsp:nvSpPr>
        <dsp:cNvPr id="0" name=""/>
        <dsp:cNvSpPr/>
      </dsp:nvSpPr>
      <dsp:spPr>
        <a:xfrm>
          <a:off x="3222161" y="363132"/>
          <a:ext cx="725094" cy="72509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B4CD2-DA50-4B22-BDD1-D8C1EC6BD543}">
      <dsp:nvSpPr>
        <dsp:cNvPr id="0" name=""/>
        <dsp:cNvSpPr/>
      </dsp:nvSpPr>
      <dsp:spPr>
        <a:xfrm>
          <a:off x="3374430" y="515402"/>
          <a:ext cx="420554" cy="4205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61B944-6224-4B0E-9261-11C6A49310E3}">
      <dsp:nvSpPr>
        <dsp:cNvPr id="0" name=""/>
        <dsp:cNvSpPr/>
      </dsp:nvSpPr>
      <dsp:spPr>
        <a:xfrm>
          <a:off x="4102632" y="363132"/>
          <a:ext cx="1709150" cy="725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The need for data driven analysis to remove biases</a:t>
          </a:r>
          <a:endParaRPr lang="en-US" sz="1200" kern="1200" dirty="0"/>
        </a:p>
      </dsp:txBody>
      <dsp:txXfrm>
        <a:off x="4102632" y="363132"/>
        <a:ext cx="1709150" cy="725094"/>
      </dsp:txXfrm>
    </dsp:sp>
    <dsp:sp modelId="{D4656AC8-B341-461E-B86C-C9E6A51461D8}">
      <dsp:nvSpPr>
        <dsp:cNvPr id="0" name=""/>
        <dsp:cNvSpPr/>
      </dsp:nvSpPr>
      <dsp:spPr>
        <a:xfrm>
          <a:off x="6109589" y="363132"/>
          <a:ext cx="725094" cy="72509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EE888-09E9-446E-9A73-AB704741B4E6}">
      <dsp:nvSpPr>
        <dsp:cNvPr id="0" name=""/>
        <dsp:cNvSpPr/>
      </dsp:nvSpPr>
      <dsp:spPr>
        <a:xfrm>
          <a:off x="6261858" y="515402"/>
          <a:ext cx="420554" cy="4205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0E1584-714C-446B-B697-43A5D01B26F2}">
      <dsp:nvSpPr>
        <dsp:cNvPr id="0" name=""/>
        <dsp:cNvSpPr/>
      </dsp:nvSpPr>
      <dsp:spPr>
        <a:xfrm>
          <a:off x="6990060" y="363132"/>
          <a:ext cx="1709150" cy="725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The need to understand the past </a:t>
          </a:r>
          <a:endParaRPr lang="en-US" sz="1200" kern="1200" dirty="0"/>
        </a:p>
      </dsp:txBody>
      <dsp:txXfrm>
        <a:off x="6990060" y="363132"/>
        <a:ext cx="1709150" cy="725094"/>
      </dsp:txXfrm>
    </dsp:sp>
    <dsp:sp modelId="{A07975A8-6E46-43FD-BE30-B248107C7624}">
      <dsp:nvSpPr>
        <dsp:cNvPr id="0" name=""/>
        <dsp:cNvSpPr/>
      </dsp:nvSpPr>
      <dsp:spPr>
        <a:xfrm>
          <a:off x="334733" y="1534006"/>
          <a:ext cx="725094" cy="72509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4B6DB-9A6C-4234-94D5-F8B763276B91}">
      <dsp:nvSpPr>
        <dsp:cNvPr id="0" name=""/>
        <dsp:cNvSpPr/>
      </dsp:nvSpPr>
      <dsp:spPr>
        <a:xfrm>
          <a:off x="487003" y="1686276"/>
          <a:ext cx="420554" cy="4205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702C62-1AE3-4460-B8AE-132D231FD1B6}">
      <dsp:nvSpPr>
        <dsp:cNvPr id="0" name=""/>
        <dsp:cNvSpPr/>
      </dsp:nvSpPr>
      <dsp:spPr>
        <a:xfrm>
          <a:off x="1215204" y="1534006"/>
          <a:ext cx="1709150" cy="725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The need to understand the relationship between the past and the future</a:t>
          </a:r>
          <a:endParaRPr lang="en-US" sz="1200" kern="1200" dirty="0"/>
        </a:p>
      </dsp:txBody>
      <dsp:txXfrm>
        <a:off x="1215204" y="1534006"/>
        <a:ext cx="1709150" cy="725094"/>
      </dsp:txXfrm>
    </dsp:sp>
    <dsp:sp modelId="{90FE887A-F0D3-48F7-9C8F-6BAE8CEEAED7}">
      <dsp:nvSpPr>
        <dsp:cNvPr id="0" name=""/>
        <dsp:cNvSpPr/>
      </dsp:nvSpPr>
      <dsp:spPr>
        <a:xfrm>
          <a:off x="3222161" y="1534006"/>
          <a:ext cx="725094" cy="72509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07C563-1FBC-495D-A6F9-97D22DE84E27}">
      <dsp:nvSpPr>
        <dsp:cNvPr id="0" name=""/>
        <dsp:cNvSpPr/>
      </dsp:nvSpPr>
      <dsp:spPr>
        <a:xfrm>
          <a:off x="3374430" y="1686276"/>
          <a:ext cx="420554" cy="42055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74019-BDC8-4857-91E7-741AF477E080}">
      <dsp:nvSpPr>
        <dsp:cNvPr id="0" name=""/>
        <dsp:cNvSpPr/>
      </dsp:nvSpPr>
      <dsp:spPr>
        <a:xfrm>
          <a:off x="4102632" y="1534006"/>
          <a:ext cx="1709150" cy="725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The need for a country solution for country problems</a:t>
          </a:r>
          <a:endParaRPr lang="en-US" sz="1200" kern="1200" dirty="0"/>
        </a:p>
      </dsp:txBody>
      <dsp:txXfrm>
        <a:off x="4102632" y="1534006"/>
        <a:ext cx="1709150" cy="725094"/>
      </dsp:txXfrm>
    </dsp:sp>
    <dsp:sp modelId="{BE97CCA7-565D-44EE-A59D-C0D0E5DC1D8F}">
      <dsp:nvSpPr>
        <dsp:cNvPr id="0" name=""/>
        <dsp:cNvSpPr/>
      </dsp:nvSpPr>
      <dsp:spPr>
        <a:xfrm>
          <a:off x="6109589" y="1534006"/>
          <a:ext cx="725094" cy="72509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4DE4E5-F431-40B6-80FE-9902E272B7CA}">
      <dsp:nvSpPr>
        <dsp:cNvPr id="0" name=""/>
        <dsp:cNvSpPr/>
      </dsp:nvSpPr>
      <dsp:spPr>
        <a:xfrm>
          <a:off x="6261858" y="1686276"/>
          <a:ext cx="420554" cy="42055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FC449-6CA6-4285-8D43-8A0B6E1A435C}">
      <dsp:nvSpPr>
        <dsp:cNvPr id="0" name=""/>
        <dsp:cNvSpPr/>
      </dsp:nvSpPr>
      <dsp:spPr>
        <a:xfrm>
          <a:off x="6990060" y="1534006"/>
          <a:ext cx="1709150" cy="7250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The need to understand effects based on different categorization – age, economy, rural/urban</a:t>
          </a:r>
          <a:endParaRPr lang="en-US" sz="1200" kern="1200" dirty="0"/>
        </a:p>
      </dsp:txBody>
      <dsp:txXfrm>
        <a:off x="6990060" y="1534006"/>
        <a:ext cx="1709150" cy="725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5E95A-DE25-AD0B-7E40-231E3C29C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0ABCD8-1556-7770-E37F-6B6AD8FB0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14984-1F53-30A8-6607-6367C6A5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7215-0855-3B4B-80A4-6F0DAC528060}" type="datetimeFigureOut">
              <a:rPr lang="en-ZM" smtClean="0"/>
              <a:t>10/02/2025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79806-8C05-78D6-A607-EAD343AC0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948B7-6886-BFCF-2354-729994DF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4C10-C0B5-B741-B8B4-FD25ECE84CCB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492603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01B51-5992-410F-6121-B931F366E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A56582-CA8A-9E57-A636-369DC145A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93ADE-6021-289E-E2A7-8153FA5A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7215-0855-3B4B-80A4-6F0DAC528060}" type="datetimeFigureOut">
              <a:rPr lang="en-ZM" smtClean="0"/>
              <a:t>10/02/2025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249E6-1A38-90C5-F3A5-1D2AA70ED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8B3F1-445B-529C-0B5A-9C93A1B4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4C10-C0B5-B741-B8B4-FD25ECE84CCB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186963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139B23-1B62-DD10-BA68-831FA93493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641B8C-E496-FD76-0008-6986A92C4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50892-E68C-3258-9D4E-260A5E04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7215-0855-3B4B-80A4-6F0DAC528060}" type="datetimeFigureOut">
              <a:rPr lang="en-ZM" smtClean="0"/>
              <a:t>10/02/2025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2E10E-0574-8FD4-E5EB-590F8B23E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1D2E6-CB8F-E304-F38B-F1B2AFC84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4C10-C0B5-B741-B8B4-FD25ECE84CCB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8360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1549-B91B-CE7E-16E7-E051535E1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C7352-DE83-E799-4686-963ABE22D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2C82E-33D3-8790-9C9F-6217209B4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7215-0855-3B4B-80A4-6F0DAC528060}" type="datetimeFigureOut">
              <a:rPr lang="en-ZM" smtClean="0"/>
              <a:t>10/02/2025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D9059-5AFF-98A6-2FA8-29CBA4DD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6C7BA-9D1B-059F-504F-FDF29AAB4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4C10-C0B5-B741-B8B4-FD25ECE84CCB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3993909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16E26-ED1C-6E4E-8376-A6A28F87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00AFF-B097-B6C1-94A4-B1B01FF26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71322-22B2-78A7-49AC-5325AB85D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7215-0855-3B4B-80A4-6F0DAC528060}" type="datetimeFigureOut">
              <a:rPr lang="en-ZM" smtClean="0"/>
              <a:t>10/02/2025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B32CA-7DFF-5E84-E8A8-8C2F084CA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E0295-C9D1-BF45-9890-30E3B110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4C10-C0B5-B741-B8B4-FD25ECE84CCB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349284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CC86-2864-72AC-4FB3-973CE7F8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7AF37-4600-746E-A5B6-2303DE0B6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BFBE93-F380-985C-1A1C-022254D75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4BA4D-CC31-79A2-5E58-8D5A3A681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7215-0855-3B4B-80A4-6F0DAC528060}" type="datetimeFigureOut">
              <a:rPr lang="en-ZM" smtClean="0"/>
              <a:t>10/02/2025</a:t>
            </a:fld>
            <a:endParaRPr lang="en-Z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E12AE-C8C6-BCA9-4452-1258CC86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20976-C76C-C588-8335-32F62EEE3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4C10-C0B5-B741-B8B4-FD25ECE84CCB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1339247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FBE99-5A9C-C7FB-A487-27A705C22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1E1F5-A566-27F3-92A1-77D33FA42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32A3E-0407-DF19-3485-BB112811F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AB376F-EEFF-B184-8155-DD75C3ECE6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2A0DD-D192-6835-C91B-43016E593B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53F90B-2769-F321-ECEE-34ACB89FA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7215-0855-3B4B-80A4-6F0DAC528060}" type="datetimeFigureOut">
              <a:rPr lang="en-ZM" smtClean="0"/>
              <a:t>10/02/2025</a:t>
            </a:fld>
            <a:endParaRPr lang="en-ZM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1E3185-5926-7A5F-E33C-1AC722C3F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A081D6-C781-B3B5-D4AA-6AA0570E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4C10-C0B5-B741-B8B4-FD25ECE84CCB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3120888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2CCA4-8CF8-2D2A-CBB9-95D642657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9467DF-A7CD-8656-4564-0F880186C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7215-0855-3B4B-80A4-6F0DAC528060}" type="datetimeFigureOut">
              <a:rPr lang="en-ZM" smtClean="0"/>
              <a:t>10/02/2025</a:t>
            </a:fld>
            <a:endParaRPr lang="en-ZM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91B612-48E4-F6BC-5097-DF46E0914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3A6C11-CA2C-1299-3BCE-2576E179F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4C10-C0B5-B741-B8B4-FD25ECE84CCB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1332530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8841AD-566C-059A-D2F6-B04C04621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7215-0855-3B4B-80A4-6F0DAC528060}" type="datetimeFigureOut">
              <a:rPr lang="en-ZM" smtClean="0"/>
              <a:t>10/02/2025</a:t>
            </a:fld>
            <a:endParaRPr lang="en-ZM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6FCCEF-89E8-3EAA-123C-537409BC8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24687-68CE-18C7-C499-AED1770CF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4C10-C0B5-B741-B8B4-FD25ECE84CCB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146846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8D132-4316-E69C-D7C5-A9C6C87FD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34170-9160-0CB3-FE30-3C243D3CB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B7C8F5-15D2-910F-52A2-2C530D1CF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74059-0721-3D98-9C74-B0149E5A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7215-0855-3B4B-80A4-6F0DAC528060}" type="datetimeFigureOut">
              <a:rPr lang="en-ZM" smtClean="0"/>
              <a:t>10/02/2025</a:t>
            </a:fld>
            <a:endParaRPr lang="en-Z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D2133-61AA-5A1E-D3CE-B1A63EFF1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0FC7E0-3528-0465-6C2E-762BEE325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4C10-C0B5-B741-B8B4-FD25ECE84CCB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204526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0E0C2-F535-1FDB-85AF-18F80AD9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61B05B-5FC6-90B2-40A5-BB07EF1D81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4B8358-354D-7841-A345-71B33DF74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1322D-B306-A0B8-2173-2CF20C738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07215-0855-3B4B-80A4-6F0DAC528060}" type="datetimeFigureOut">
              <a:rPr lang="en-ZM" smtClean="0"/>
              <a:t>10/02/2025</a:t>
            </a:fld>
            <a:endParaRPr lang="en-Z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488B27-2A99-2C36-F9A0-7E2A0F3ED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E1DA2-6A66-6106-652C-527832FA7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4C10-C0B5-B741-B8B4-FD25ECE84CCB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312158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5A6010-FA96-EBC4-3AC3-55FB08147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Z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F83A7-E78E-1F0E-BB13-BE384E7D8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Z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08BD-1F5E-B9B7-375A-A7D0756DD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207215-0855-3B4B-80A4-6F0DAC528060}" type="datetimeFigureOut">
              <a:rPr lang="en-ZM" smtClean="0"/>
              <a:t>10/02/2025</a:t>
            </a:fld>
            <a:endParaRPr lang="en-Z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CBB9-BAFC-A8F6-06E5-B407BFD38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72318-C095-8AA2-585F-8770E188B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5C4C10-C0B5-B741-B8B4-FD25ECE84CCB}" type="slidenum">
              <a:rPr lang="en-ZM" smtClean="0"/>
              <a:t>‹#›</a:t>
            </a:fld>
            <a:endParaRPr lang="en-ZM"/>
          </a:p>
        </p:txBody>
      </p:sp>
    </p:spTree>
    <p:extLst>
      <p:ext uri="{BB962C8B-B14F-4D97-AF65-F5344CB8AC3E}">
        <p14:creationId xmlns:p14="http://schemas.microsoft.com/office/powerpoint/2010/main" val="150393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ZM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" name="Rectangle 203">
            <a:extLst>
              <a:ext uri="{FF2B5EF4-FFF2-40B4-BE49-F238E27FC236}">
                <a16:creationId xmlns:a16="http://schemas.microsoft.com/office/drawing/2014/main" id="{91CFB3E7-D4A0-4ABF-9B0C-2FAEB8C15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A5AEF-2363-DABD-B790-54DE49A9E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8079" y="1385424"/>
            <a:ext cx="6493302" cy="2838938"/>
          </a:xfrm>
        </p:spPr>
        <p:txBody>
          <a:bodyPr>
            <a:normAutofit/>
          </a:bodyPr>
          <a:lstStyle/>
          <a:p>
            <a:r>
              <a:rPr lang="en-ZM" sz="4000" b="1" dirty="0">
                <a:cs typeface="APPLE CHANCERY" panose="03020702040506060504" pitchFamily="66" charset="-79"/>
              </a:rPr>
              <a:t>ADVANCING CONFLICT PROGNOSIS: EMERGING EARLY WARNING APPROACHES IN AFRICA</a:t>
            </a:r>
            <a:endParaRPr lang="en-ZM" sz="5600" b="1" dirty="0">
              <a:solidFill>
                <a:srgbClr val="FFFFFF"/>
              </a:solidFill>
              <a:cs typeface="APPLE CHANCERY" panose="03020702040506060504" pitchFamily="66" charset="-79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10D07-5647-1AE5-5B8E-46C9D7F8E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5753" y="4684008"/>
            <a:ext cx="4517954" cy="1198120"/>
          </a:xfrm>
        </p:spPr>
        <p:txBody>
          <a:bodyPr>
            <a:normAutofit fontScale="77500" lnSpcReduction="20000"/>
          </a:bodyPr>
          <a:lstStyle/>
          <a:p>
            <a:r>
              <a:rPr lang="en-ZM" sz="2000" b="1" dirty="0">
                <a:solidFill>
                  <a:srgbClr val="FFFFFF"/>
                </a:solidFill>
                <a:latin typeface="+mj-lt"/>
                <a:cs typeface="APPLE CHANCERY" panose="03020702040506060504" pitchFamily="66" charset="-79"/>
              </a:rPr>
              <a:t>Dr. Oita Etyang</a:t>
            </a:r>
          </a:p>
          <a:p>
            <a:r>
              <a:rPr lang="en-ZM" sz="2000" b="1" dirty="0">
                <a:solidFill>
                  <a:srgbClr val="FFFFFF"/>
                </a:solidFill>
                <a:latin typeface="+mj-lt"/>
                <a:cs typeface="APPLE CHANCERY" panose="03020702040506060504" pitchFamily="66" charset="-79"/>
              </a:rPr>
              <a:t>Claudia Masah</a:t>
            </a:r>
          </a:p>
          <a:p>
            <a:r>
              <a:rPr lang="en-ZM" sz="2000" b="1" dirty="0">
                <a:solidFill>
                  <a:srgbClr val="FFFFFF"/>
                </a:solidFill>
                <a:latin typeface="+mj-lt"/>
                <a:cs typeface="APPLE CHANCERY" panose="03020702040506060504" pitchFamily="66" charset="-79"/>
              </a:rPr>
              <a:t>Tatenda Mapiro</a:t>
            </a:r>
          </a:p>
          <a:p>
            <a:r>
              <a:rPr lang="en-ZM" sz="2000" b="1" dirty="0">
                <a:solidFill>
                  <a:srgbClr val="FFFFFF"/>
                </a:solidFill>
                <a:latin typeface="+mj-lt"/>
                <a:cs typeface="APPLE CHANCERY" panose="03020702040506060504" pitchFamily="66" charset="-79"/>
              </a:rPr>
              <a:t>Nouran Abadi</a:t>
            </a:r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D17F93EC-7EAE-49FF-879E-66628D423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3696" y="1606411"/>
            <a:ext cx="465456" cy="581432"/>
            <a:chOff x="653696" y="1606411"/>
            <a:chExt cx="465456" cy="581432"/>
          </a:xfrm>
          <a:solidFill>
            <a:srgbClr val="FFFFFF"/>
          </a:solidFill>
        </p:grpSpPr>
        <p:sp>
          <p:nvSpPr>
            <p:cNvPr id="28" name="Graphic 13">
              <a:extLst>
                <a:ext uri="{FF2B5EF4-FFF2-40B4-BE49-F238E27FC236}">
                  <a16:creationId xmlns:a16="http://schemas.microsoft.com/office/drawing/2014/main" id="{C5CB530E-515E-412C-9DF1-5F8FFBD6F3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9236" y="1606411"/>
              <a:ext cx="139038" cy="139038"/>
            </a:xfrm>
            <a:custGeom>
              <a:avLst/>
              <a:gdLst>
                <a:gd name="connsiteX0" fmla="*/ 129601 w 139038"/>
                <a:gd name="connsiteY0" fmla="*/ 60082 h 139038"/>
                <a:gd name="connsiteX1" fmla="*/ 78956 w 139038"/>
                <a:gd name="connsiteY1" fmla="*/ 60082 h 139038"/>
                <a:gd name="connsiteX2" fmla="*/ 78956 w 139038"/>
                <a:gd name="connsiteY2" fmla="*/ 9437 h 139038"/>
                <a:gd name="connsiteX3" fmla="*/ 69519 w 139038"/>
                <a:gd name="connsiteY3" fmla="*/ 0 h 139038"/>
                <a:gd name="connsiteX4" fmla="*/ 60082 w 139038"/>
                <a:gd name="connsiteY4" fmla="*/ 9437 h 139038"/>
                <a:gd name="connsiteX5" fmla="*/ 60082 w 139038"/>
                <a:gd name="connsiteY5" fmla="*/ 60082 h 139038"/>
                <a:gd name="connsiteX6" fmla="*/ 9437 w 139038"/>
                <a:gd name="connsiteY6" fmla="*/ 60082 h 139038"/>
                <a:gd name="connsiteX7" fmla="*/ 0 w 139038"/>
                <a:gd name="connsiteY7" fmla="*/ 69519 h 139038"/>
                <a:gd name="connsiteX8" fmla="*/ 9437 w 139038"/>
                <a:gd name="connsiteY8" fmla="*/ 78956 h 139038"/>
                <a:gd name="connsiteX9" fmla="*/ 60082 w 139038"/>
                <a:gd name="connsiteY9" fmla="*/ 78956 h 139038"/>
                <a:gd name="connsiteX10" fmla="*/ 60082 w 139038"/>
                <a:gd name="connsiteY10" fmla="*/ 129601 h 139038"/>
                <a:gd name="connsiteX11" fmla="*/ 69519 w 139038"/>
                <a:gd name="connsiteY11" fmla="*/ 139038 h 139038"/>
                <a:gd name="connsiteX12" fmla="*/ 78956 w 139038"/>
                <a:gd name="connsiteY12" fmla="*/ 129601 h 139038"/>
                <a:gd name="connsiteX13" fmla="*/ 78956 w 139038"/>
                <a:gd name="connsiteY13" fmla="*/ 78956 h 139038"/>
                <a:gd name="connsiteX14" fmla="*/ 129601 w 139038"/>
                <a:gd name="connsiteY14" fmla="*/ 78956 h 139038"/>
                <a:gd name="connsiteX15" fmla="*/ 139038 w 139038"/>
                <a:gd name="connsiteY15" fmla="*/ 69519 h 139038"/>
                <a:gd name="connsiteX16" fmla="*/ 129601 w 139038"/>
                <a:gd name="connsiteY16" fmla="*/ 60082 h 13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8" h="139038">
                  <a:moveTo>
                    <a:pt x="129601" y="60082"/>
                  </a:moveTo>
                  <a:lnTo>
                    <a:pt x="78956" y="60082"/>
                  </a:lnTo>
                  <a:lnTo>
                    <a:pt x="78956" y="9437"/>
                  </a:lnTo>
                  <a:cubicBezTo>
                    <a:pt x="78956" y="4225"/>
                    <a:pt x="74731" y="0"/>
                    <a:pt x="69519" y="0"/>
                  </a:cubicBezTo>
                  <a:cubicBezTo>
                    <a:pt x="64307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7"/>
                    <a:pt x="0" y="69519"/>
                  </a:cubicBezTo>
                  <a:cubicBezTo>
                    <a:pt x="0" y="74731"/>
                    <a:pt x="4225" y="78956"/>
                    <a:pt x="9437" y="78956"/>
                  </a:cubicBezTo>
                  <a:lnTo>
                    <a:pt x="60082" y="78956"/>
                  </a:lnTo>
                  <a:lnTo>
                    <a:pt x="60082" y="129601"/>
                  </a:lnTo>
                  <a:cubicBezTo>
                    <a:pt x="60082" y="134813"/>
                    <a:pt x="64307" y="139038"/>
                    <a:pt x="69519" y="139038"/>
                  </a:cubicBezTo>
                  <a:cubicBezTo>
                    <a:pt x="74731" y="139038"/>
                    <a:pt x="78956" y="134813"/>
                    <a:pt x="78956" y="129601"/>
                  </a:cubicBezTo>
                  <a:lnTo>
                    <a:pt x="78956" y="78956"/>
                  </a:lnTo>
                  <a:lnTo>
                    <a:pt x="129601" y="78956"/>
                  </a:lnTo>
                  <a:cubicBezTo>
                    <a:pt x="134813" y="78956"/>
                    <a:pt x="139038" y="74731"/>
                    <a:pt x="139038" y="69519"/>
                  </a:cubicBezTo>
                  <a:cubicBezTo>
                    <a:pt x="139038" y="64307"/>
                    <a:pt x="134813" y="60082"/>
                    <a:pt x="129601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7" name="Graphic 12">
              <a:extLst>
                <a:ext uri="{FF2B5EF4-FFF2-40B4-BE49-F238E27FC236}">
                  <a16:creationId xmlns:a16="http://schemas.microsoft.com/office/drawing/2014/main" id="{712D4376-A578-4FF1-94FC-245E7A6A4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8014" y="1835705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Graphic 15">
              <a:extLst>
                <a:ext uri="{FF2B5EF4-FFF2-40B4-BE49-F238E27FC236}">
                  <a16:creationId xmlns:a16="http://schemas.microsoft.com/office/drawing/2014/main" id="{AEA7509D-F04F-40CB-A0B3-EEF16499C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3696" y="2060130"/>
              <a:ext cx="127713" cy="127713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7" name="Picture 6" descr="A map of africa with different symbols&#10;&#10;Description automatically generated">
            <a:extLst>
              <a:ext uri="{FF2B5EF4-FFF2-40B4-BE49-F238E27FC236}">
                <a16:creationId xmlns:a16="http://schemas.microsoft.com/office/drawing/2014/main" id="{DBA5C9C0-22D5-08AD-3BD3-3201A4E34D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3752"/>
          <a:stretch>
            <a:fillRect/>
          </a:stretch>
        </p:blipFill>
        <p:spPr>
          <a:xfrm>
            <a:off x="7867586" y="143243"/>
            <a:ext cx="2926335" cy="2926335"/>
          </a:xfrm>
          <a:custGeom>
            <a:avLst/>
            <a:gdLst/>
            <a:ahLst/>
            <a:cxnLst/>
            <a:rect l="l" t="t" r="r" b="b"/>
            <a:pathLst>
              <a:path w="2537092" h="2537092">
                <a:moveTo>
                  <a:pt x="1268546" y="0"/>
                </a:moveTo>
                <a:cubicBezTo>
                  <a:pt x="1969145" y="0"/>
                  <a:pt x="2537092" y="567947"/>
                  <a:pt x="2537092" y="1268546"/>
                </a:cubicBezTo>
                <a:cubicBezTo>
                  <a:pt x="2537092" y="1969145"/>
                  <a:pt x="1969145" y="2537092"/>
                  <a:pt x="1268546" y="2537092"/>
                </a:cubicBezTo>
                <a:cubicBezTo>
                  <a:pt x="567947" y="2537092"/>
                  <a:pt x="0" y="1969145"/>
                  <a:pt x="0" y="1268546"/>
                </a:cubicBezTo>
                <a:cubicBezTo>
                  <a:pt x="0" y="567947"/>
                  <a:pt x="567947" y="0"/>
                  <a:pt x="1268546" y="0"/>
                </a:cubicBezTo>
                <a:close/>
              </a:path>
            </a:pathLst>
          </a:cu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84892"/>
            <a:ext cx="0" cy="335280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red and black light with a warning sign&#10;&#10;Description automatically generated">
            <a:extLst>
              <a:ext uri="{FF2B5EF4-FFF2-40B4-BE49-F238E27FC236}">
                <a16:creationId xmlns:a16="http://schemas.microsoft.com/office/drawing/2014/main" id="{681AA213-CED8-7E49-14D8-2002F15FF6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69" r="2" b="2"/>
          <a:stretch>
            <a:fillRect/>
          </a:stretch>
        </p:blipFill>
        <p:spPr>
          <a:xfrm>
            <a:off x="8465226" y="3267983"/>
            <a:ext cx="3726773" cy="3590017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5142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DC1BCA-F79B-F952-48EA-D1D928B29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D97B3A-5051-7FFF-1C41-187EA9CBD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RECS EWS ARCHITECTURE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2837BF-F9AB-8D85-5BE6-2A165DE766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4835380"/>
              </p:ext>
            </p:extLst>
          </p:nvPr>
        </p:nvGraphicFramePr>
        <p:xfrm>
          <a:off x="644056" y="2223360"/>
          <a:ext cx="10927830" cy="3971245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{5C22544A-7EE6-4342-B048-85BDC9FD1C3A}</a:tableStyleId>
              </a:tblPr>
              <a:tblGrid>
                <a:gridCol w="2076091">
                  <a:extLst>
                    <a:ext uri="{9D8B030D-6E8A-4147-A177-3AD203B41FA5}">
                      <a16:colId xmlns:a16="http://schemas.microsoft.com/office/drawing/2014/main" val="4070059373"/>
                    </a:ext>
                  </a:extLst>
                </a:gridCol>
                <a:gridCol w="8851739">
                  <a:extLst>
                    <a:ext uri="{9D8B030D-6E8A-4147-A177-3AD203B41FA5}">
                      <a16:colId xmlns:a16="http://schemas.microsoft.com/office/drawing/2014/main" val="3351855346"/>
                    </a:ext>
                  </a:extLst>
                </a:gridCol>
              </a:tblGrid>
              <a:tr h="571924">
                <a:tc>
                  <a:txBody>
                    <a:bodyPr/>
                    <a:lstStyle/>
                    <a:p>
                      <a:r>
                        <a:rPr lang="en-GB" sz="1800" b="0" cap="none" spc="0">
                          <a:solidFill>
                            <a:schemeClr val="bg1"/>
                          </a:solidFill>
                        </a:rPr>
                        <a:t>RECs EWS</a:t>
                      </a:r>
                    </a:p>
                  </a:txBody>
                  <a:tcPr marL="157078" marR="259293" marT="120829" marB="12082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cap="none" spc="0">
                          <a:solidFill>
                            <a:schemeClr val="bg1"/>
                          </a:solidFill>
                        </a:rPr>
                        <a:t>Architecture</a:t>
                      </a:r>
                    </a:p>
                  </a:txBody>
                  <a:tcPr marL="157078" marR="259293" marT="120829" marB="12082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572806"/>
                  </a:ext>
                </a:extLst>
              </a:tr>
              <a:tr h="1417726">
                <a:tc>
                  <a:txBody>
                    <a:bodyPr/>
                    <a:lstStyle/>
                    <a:p>
                      <a:r>
                        <a:rPr lang="en-GB" sz="1800" cap="none" spc="0">
                          <a:solidFill>
                            <a:schemeClr val="tx1"/>
                          </a:solidFill>
                        </a:rPr>
                        <a:t>MARAC</a:t>
                      </a:r>
                    </a:p>
                  </a:txBody>
                  <a:tcPr marL="157078" marR="259293" marT="120829" marB="120829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800" kern="12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Gathering and analysing data aimed at preventing, managing, and resolving conflicts.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800" kern="12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Structural organisation includes a central observation and analysis centre as well as zonal observation and analysis offices. </a:t>
                      </a:r>
                    </a:p>
                  </a:txBody>
                  <a:tcPr marL="157078" marR="259293" marT="120829" marB="12082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35081"/>
                  </a:ext>
                </a:extLst>
              </a:tr>
              <a:tr h="1981595">
                <a:tc>
                  <a:txBody>
                    <a:bodyPr/>
                    <a:lstStyle/>
                    <a:p>
                      <a:r>
                        <a:rPr lang="en-GB" sz="1800" cap="none" spc="0">
                          <a:solidFill>
                            <a:schemeClr val="tx1"/>
                          </a:solidFill>
                        </a:rPr>
                        <a:t>REWC/NEWC</a:t>
                      </a:r>
                    </a:p>
                  </a:txBody>
                  <a:tcPr marL="157078" marR="259293" marT="120829" marB="12082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800" kern="12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Links with National Early Warning Systems across the SADC region, reinforcing regional cohesion in early warning initiatives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800" kern="12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Compilation of strategic assessments and data analysis at the regional level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800" kern="12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Dissemination of information on critical security threats,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800" kern="1200" cap="none" spc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Formulation of recommendations to prevent, address, and manage such threats across the region</a:t>
                      </a:r>
                      <a:endParaRPr lang="en-GB" sz="1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57078" marR="259293" marT="120829" marB="120829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317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062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star with text and icons&#10;&#10;Description automatically generated with medium confidence">
            <a:extLst>
              <a:ext uri="{FF2B5EF4-FFF2-40B4-BE49-F238E27FC236}">
                <a16:creationId xmlns:a16="http://schemas.microsoft.com/office/drawing/2014/main" id="{A3C450E6-4952-052F-00AA-DA0059D0C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534" y="1199421"/>
            <a:ext cx="9054931" cy="4951526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E76CD3E-FFFC-510A-91FA-C17BF67E9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65833"/>
            <a:ext cx="10515600" cy="1325563"/>
          </a:xfrm>
        </p:spPr>
        <p:txBody>
          <a:bodyPr/>
          <a:lstStyle/>
          <a:p>
            <a:pPr algn="ctr"/>
            <a:r>
              <a:rPr lang="en-ZM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COMWARN</a:t>
            </a:r>
          </a:p>
        </p:txBody>
      </p:sp>
    </p:spTree>
    <p:extLst>
      <p:ext uri="{BB962C8B-B14F-4D97-AF65-F5344CB8AC3E}">
        <p14:creationId xmlns:p14="http://schemas.microsoft.com/office/powerpoint/2010/main" val="3912589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7B576-CE53-4944-0336-77C3BCA10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89" y="495299"/>
            <a:ext cx="6864154" cy="4339828"/>
          </a:xfrm>
        </p:spPr>
        <p:txBody>
          <a:bodyPr anchor="b">
            <a:normAutofit/>
          </a:bodyPr>
          <a:lstStyle/>
          <a:p>
            <a:pPr algn="ctr"/>
            <a:r>
              <a:rPr lang="en-GB" sz="3100" b="1" dirty="0"/>
              <a:t>“Go to therapy—not to fix what's happening now, but to understand what happened before.”</a:t>
            </a:r>
            <a:r>
              <a:rPr lang="en-GB" sz="3100" dirty="0"/>
              <a:t> </a:t>
            </a:r>
            <a:br>
              <a:rPr lang="en-GB" sz="5400" dirty="0"/>
            </a:br>
            <a:endParaRPr lang="en-ZM" sz="5400" dirty="0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89C8DA-3A80-C8D5-1282-315D116B8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751" y="1675558"/>
            <a:ext cx="4710941" cy="41809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FE3DAD1-38A1-B22D-8933-1AF3479D0FE4}"/>
              </a:ext>
            </a:extLst>
          </p:cNvPr>
          <p:cNvSpPr txBox="1">
            <a:spLocks/>
          </p:cNvSpPr>
          <p:nvPr/>
        </p:nvSpPr>
        <p:spPr>
          <a:xfrm>
            <a:off x="643278" y="349995"/>
            <a:ext cx="1021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M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THE EMERGING EARLY WARNING APPROACHES</a:t>
            </a:r>
          </a:p>
        </p:txBody>
      </p:sp>
    </p:spTree>
    <p:extLst>
      <p:ext uri="{BB962C8B-B14F-4D97-AF65-F5344CB8AC3E}">
        <p14:creationId xmlns:p14="http://schemas.microsoft.com/office/powerpoint/2010/main" val="1451763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D0CA-A284-9E6C-20F3-C403B834F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61156"/>
            <a:ext cx="10210800" cy="1325563"/>
          </a:xfrm>
        </p:spPr>
        <p:txBody>
          <a:bodyPr/>
          <a:lstStyle/>
          <a:p>
            <a:pPr algn="ctr"/>
            <a:r>
              <a:rPr lang="en-ZM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COMWARN SVA &amp; AU CSVRA: Why the emergence?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98E29-AF4A-10B0-3EAE-73EB6FAF5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v"/>
            </a:pPr>
            <a:r>
              <a:rPr lang="en-ZM" sz="2000" dirty="0"/>
              <a:t>The two approaches focus and invest in structural prevention by carrying out a systemic diagnosis of long-term drivers of conflict in areas of governance and the socio-economic sphere. They focus on factors that lead to a rise in a country’s baseline vulnerability to instability and insecurity.</a:t>
            </a:r>
          </a:p>
          <a:p>
            <a:pPr marL="0" indent="0">
              <a:buNone/>
            </a:pPr>
            <a:endParaRPr lang="en-ZM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AC647931-47A2-7256-23C9-E251B5E1AC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8672885"/>
              </p:ext>
            </p:extLst>
          </p:nvPr>
        </p:nvGraphicFramePr>
        <p:xfrm>
          <a:off x="1579028" y="3243805"/>
          <a:ext cx="9033944" cy="2622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6809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6402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70175"/>
            <a:ext cx="12185331" cy="1590742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lumMod val="50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5265546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3335" y="5263483"/>
            <a:ext cx="12192000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522FD-78DF-D8DA-8D17-0CB87961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5510253"/>
            <a:ext cx="9895951" cy="1033669"/>
          </a:xfrm>
        </p:spPr>
        <p:txBody>
          <a:bodyPr>
            <a:normAutofit/>
          </a:bodyPr>
          <a:lstStyle/>
          <a:p>
            <a:r>
              <a:rPr lang="en-ZM" sz="4000" b="1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COMWARN SVA</a:t>
            </a:r>
          </a:p>
        </p:txBody>
      </p:sp>
      <p:pic>
        <p:nvPicPr>
          <p:cNvPr id="5" name="Picture 4" descr="A few different colored arrows&#10;&#10;Description automatically generated with medium confidence">
            <a:extLst>
              <a:ext uri="{FF2B5EF4-FFF2-40B4-BE49-F238E27FC236}">
                <a16:creationId xmlns:a16="http://schemas.microsoft.com/office/drawing/2014/main" id="{DC5EFEE4-E8A1-EFC8-1169-A07801EF9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920" y="2095665"/>
            <a:ext cx="8311487" cy="20363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F8E5C-FFE5-5CBD-7BF5-75A00347B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531" y="831723"/>
            <a:ext cx="8910086" cy="1143903"/>
          </a:xfrm>
        </p:spPr>
        <p:txBody>
          <a:bodyPr anchor="ctr"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ZM" sz="2200" dirty="0"/>
              <a:t>COMESA P</a:t>
            </a:r>
            <a:r>
              <a:rPr lang="en-GB" sz="2200" dirty="0"/>
              <a:t>e</a:t>
            </a:r>
            <a:r>
              <a:rPr lang="en-ZM" sz="2200" dirty="0"/>
              <a:t>ace and P</a:t>
            </a:r>
            <a:r>
              <a:rPr lang="en-GB" sz="2200" dirty="0"/>
              <a:t>r</a:t>
            </a:r>
            <a:r>
              <a:rPr lang="en-ZM" sz="2200" dirty="0"/>
              <a:t>osperity Index (CPPI); peace, health, wealth, and trade openness</a:t>
            </a:r>
          </a:p>
          <a:p>
            <a:pPr>
              <a:buFont typeface="Wingdings" pitchFamily="2" charset="2"/>
              <a:buChar char="v"/>
            </a:pPr>
            <a:r>
              <a:rPr lang="en-ZM" sz="2200" dirty="0"/>
              <a:t>The SVA is conducted annually to forecast countries’ level of vulnerability and serves as initial input for analytic investigation of underlying factors affecting peace and security. It seeks to:</a:t>
            </a:r>
          </a:p>
          <a:p>
            <a:pPr marL="0" indent="0">
              <a:buNone/>
            </a:pPr>
            <a:endParaRPr lang="en-ZM" sz="1600" dirty="0"/>
          </a:p>
        </p:txBody>
      </p:sp>
    </p:spTree>
    <p:extLst>
      <p:ext uri="{BB962C8B-B14F-4D97-AF65-F5344CB8AC3E}">
        <p14:creationId xmlns:p14="http://schemas.microsoft.com/office/powerpoint/2010/main" val="3556435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93E2F-9F39-F1B4-4E13-F72429A30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643" y="1905471"/>
            <a:ext cx="5497307" cy="4351338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GB" sz="2000" dirty="0">
                <a:ea typeface="Arial" panose="020B0604020202020204" pitchFamily="34" charset="0"/>
              </a:rPr>
              <a:t>Popularising the SVA methodology regionally has been conducted through:</a:t>
            </a:r>
          </a:p>
          <a:p>
            <a:pPr>
              <a:buFont typeface="Wingdings" pitchFamily="2" charset="2"/>
              <a:buChar char="ü"/>
            </a:pPr>
            <a:r>
              <a:rPr lang="en-GB" sz="2000" dirty="0">
                <a:ea typeface="Arial" panose="020B0604020202020204" pitchFamily="34" charset="0"/>
              </a:rPr>
              <a:t>E</a:t>
            </a:r>
            <a:r>
              <a:rPr lang="en-GB" sz="2000" dirty="0">
                <a:effectLst/>
                <a:ea typeface="Arial" panose="020B0604020202020204" pitchFamily="34" charset="0"/>
              </a:rPr>
              <a:t>xperience-sharing and peer learning</a:t>
            </a:r>
          </a:p>
          <a:p>
            <a:pPr>
              <a:buFont typeface="Wingdings" pitchFamily="2" charset="2"/>
              <a:buChar char="ü"/>
            </a:pPr>
            <a:r>
              <a:rPr lang="en-GB" sz="2000" dirty="0">
                <a:effectLst/>
                <a:ea typeface="Arial" panose="020B0604020202020204" pitchFamily="34" charset="0"/>
              </a:rPr>
              <a:t>Training of Trainers’ Workshops (ToTs)</a:t>
            </a:r>
          </a:p>
          <a:p>
            <a:pPr>
              <a:buFont typeface="Wingdings" pitchFamily="2" charset="2"/>
              <a:buChar char="ü"/>
            </a:pPr>
            <a:r>
              <a:rPr lang="en-GB" sz="2000" dirty="0">
                <a:effectLst/>
                <a:ea typeface="Arial" panose="020B0604020202020204" pitchFamily="34" charset="0"/>
              </a:rPr>
              <a:t>COMWARN News Highlights</a:t>
            </a:r>
          </a:p>
          <a:p>
            <a:pPr>
              <a:buFont typeface="Wingdings" pitchFamily="2" charset="2"/>
              <a:buChar char="ü"/>
            </a:pPr>
            <a:r>
              <a:rPr lang="en-GB" sz="2000" dirty="0">
                <a:effectLst/>
                <a:ea typeface="Arial" panose="020B0604020202020204" pitchFamily="34" charset="0"/>
              </a:rPr>
              <a:t>Early Warning Reports</a:t>
            </a:r>
          </a:p>
          <a:p>
            <a:pPr>
              <a:buFont typeface="Wingdings" pitchFamily="2" charset="2"/>
              <a:buChar char="ü"/>
            </a:pPr>
            <a:r>
              <a:rPr lang="en-GB" sz="2000" dirty="0">
                <a:effectLst/>
                <a:ea typeface="Arial" panose="020B0604020202020204" pitchFamily="34" charset="0"/>
              </a:rPr>
              <a:t>National Multistakeholder Consultations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shaking hands&#10;&#10;Description automatically generated">
            <a:extLst>
              <a:ext uri="{FF2B5EF4-FFF2-40B4-BE49-F238E27FC236}">
                <a16:creationId xmlns:a16="http://schemas.microsoft.com/office/drawing/2014/main" id="{7A8BB807-F949-88C7-BE9C-8BF171F160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" r="19792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5" name="Arc 2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7CC1F07B-75C6-CD30-BCB1-EDF8419F02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289" r="25664" b="2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E2EE7D-6392-AB2B-0553-A19FC89F5B00}"/>
              </a:ext>
            </a:extLst>
          </p:cNvPr>
          <p:cNvSpPr txBox="1"/>
          <p:nvPr/>
        </p:nvSpPr>
        <p:spPr>
          <a:xfrm>
            <a:off x="682827" y="568015"/>
            <a:ext cx="46968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M" sz="4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COMWARN SVA</a:t>
            </a:r>
            <a:endParaRPr lang="en-ZM" sz="4400" dirty="0"/>
          </a:p>
        </p:txBody>
      </p:sp>
    </p:spTree>
    <p:extLst>
      <p:ext uri="{BB962C8B-B14F-4D97-AF65-F5344CB8AC3E}">
        <p14:creationId xmlns:p14="http://schemas.microsoft.com/office/powerpoint/2010/main" val="2207384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5680B-6E0E-CB7C-2838-5E67AFEE9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2493"/>
            <a:ext cx="6576798" cy="1668780"/>
          </a:xfrm>
        </p:spPr>
        <p:txBody>
          <a:bodyPr anchor="b">
            <a:normAutofit/>
          </a:bodyPr>
          <a:lstStyle/>
          <a:p>
            <a:pPr algn="ctr"/>
            <a:r>
              <a:rPr lang="en-ZM" sz="3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AU CONTINENTAL EARLY WARNING SYSTEM</a:t>
            </a:r>
            <a:br>
              <a:rPr lang="en-ZM" sz="3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ZM" sz="3400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CSVRA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2DA4E-FAAE-E965-BEE7-E85382883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fontScale="77500" lnSpcReduction="20000"/>
          </a:bodyPr>
          <a:lstStyle/>
          <a:p>
            <a:pPr algn="just">
              <a:buFont typeface="Wingdings" pitchFamily="2" charset="2"/>
              <a:buChar char="v"/>
            </a:pPr>
            <a:r>
              <a:rPr lang="en-ZM" sz="1600" dirty="0"/>
              <a:t>AU CEWS is </a:t>
            </a:r>
            <a:r>
              <a:rPr lang="en-GB" sz="1600" dirty="0">
                <a:effectLst/>
                <a:ea typeface="Arial" panose="020B0604020202020204" pitchFamily="34" charset="0"/>
              </a:rPr>
              <a:t>noted as a requisite of the PSC Protocol as detailed in Article 12 (1), which states; “in order to facilitate the anticipation and prevention of conflicts, a Continental Early Warning System (CEWS) to be known as the Early Warning System shall be established.”</a:t>
            </a:r>
            <a:r>
              <a:rPr lang="en-ZM" sz="1600" dirty="0">
                <a:effectLst/>
              </a:rPr>
              <a:t> </a:t>
            </a:r>
          </a:p>
          <a:p>
            <a:pPr algn="just">
              <a:buFont typeface="Wingdings" pitchFamily="2" charset="2"/>
              <a:buChar char="v"/>
            </a:pPr>
            <a:r>
              <a:rPr lang="en-GB" sz="1600" dirty="0">
                <a:effectLst/>
                <a:ea typeface="Arial" panose="020B0604020202020204" pitchFamily="34" charset="0"/>
              </a:rPr>
              <a:t>CEWS processes include the Country Structural Vulnerability and Resilience Assessment (CSVRA) and the Country Structural Vulnerability Mitigation Strategies (CSVMS) – two concepts that go hand in hand.</a:t>
            </a:r>
            <a:endParaRPr lang="en-ZM" sz="1600" dirty="0">
              <a:ea typeface="Arial" panose="020B0604020202020204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en-GB" sz="1600" dirty="0">
                <a:effectLst/>
                <a:ea typeface="Arial" panose="020B0604020202020204" pitchFamily="34" charset="0"/>
              </a:rPr>
              <a:t>The CSVRA takes on a narrower national and subnational focus and identifies drivers of conflict and instability across numerous priority areas, as depicted in the graphic (top right). </a:t>
            </a:r>
            <a:endParaRPr lang="en-GB" sz="1600" dirty="0">
              <a:ea typeface="Arial" panose="020B0604020202020204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en-GB" sz="1600" dirty="0">
                <a:effectLst/>
                <a:ea typeface="Arial" panose="020B0604020202020204" pitchFamily="34" charset="0"/>
              </a:rPr>
              <a:t>The CSVRA process is voluntary, and its commencement is premised on a direct request from AU and RECs’ Member States. </a:t>
            </a:r>
          </a:p>
          <a:p>
            <a:pPr algn="just">
              <a:buFont typeface="Wingdings" pitchFamily="2" charset="2"/>
              <a:buChar char="v"/>
            </a:pPr>
            <a:r>
              <a:rPr lang="en-GB" sz="1600" dirty="0">
                <a:effectLst/>
                <a:ea typeface="Arial" panose="020B0604020202020204" pitchFamily="34" charset="0"/>
              </a:rPr>
              <a:t>The CSVRA allows for a country-specific narrative and explanatory analysis and serves as a report for developing an appropriate mitigation strategy – which focuses on targeted medium to long-term strategies to mitigate vulnerabilities and build resilience.</a:t>
            </a:r>
            <a:r>
              <a:rPr lang="en-ZM" sz="1600" dirty="0">
                <a:effectLst/>
              </a:rPr>
              <a:t> </a:t>
            </a:r>
          </a:p>
          <a:p>
            <a:pPr algn="just">
              <a:buFont typeface="Wingdings" pitchFamily="2" charset="2"/>
              <a:buChar char="v"/>
            </a:pPr>
            <a:r>
              <a:rPr lang="en-ZM" sz="1600" dirty="0"/>
              <a:t>Numerous steps are included in the undertaking of the CSVRA process, as depicted in the graphic (bottom right).</a:t>
            </a:r>
          </a:p>
          <a:p>
            <a:pPr marL="0" indent="0">
              <a:buNone/>
            </a:pPr>
            <a:endParaRPr lang="en-ZM" sz="900" dirty="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ZM" sz="900" dirty="0"/>
          </a:p>
        </p:txBody>
      </p:sp>
      <p:pic>
        <p:nvPicPr>
          <p:cNvPr id="5" name="Picture 4" descr="A silhouette of a person in a turban&#10;&#10;Description automatically generated">
            <a:extLst>
              <a:ext uri="{FF2B5EF4-FFF2-40B4-BE49-F238E27FC236}">
                <a16:creationId xmlns:a16="http://schemas.microsoft.com/office/drawing/2014/main" id="{E2B0D90C-0570-3EBE-131D-8B12BDC80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446" y="1587976"/>
            <a:ext cx="5820485" cy="2811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A95EB-17B8-9989-6F9B-E8A009955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446" y="4434840"/>
            <a:ext cx="5696931" cy="214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90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6672D-FCAB-B916-356B-9B4EAAC60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491" y="355972"/>
            <a:ext cx="10515600" cy="1325563"/>
          </a:xfrm>
        </p:spPr>
        <p:txBody>
          <a:bodyPr/>
          <a:lstStyle/>
          <a:p>
            <a:pPr algn="ctr"/>
            <a:r>
              <a:rPr lang="en-ZM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SVA</a:t>
            </a:r>
            <a:r>
              <a:rPr lang="en-ZM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and CSVRA In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8B741-2C29-3CA6-FE4A-04679C2FF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3108"/>
            <a:ext cx="10690185" cy="472564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GB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Several AU/COMESA Member States have volunteered to undergo the CSVRA process, namely;</a:t>
            </a:r>
          </a:p>
          <a:p>
            <a:pPr marL="0" indent="0">
              <a:buNone/>
            </a:pPr>
            <a:endParaRPr lang="en-GB" sz="18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This represents a growing regular-self-assessment culture among African countries, which aids in shifting away from RECs’ “firefighting” role to proactive prevention</a:t>
            </a:r>
          </a:p>
          <a:p>
            <a:pPr marL="0" indent="0">
              <a:buNone/>
            </a:pPr>
            <a:endParaRPr lang="en-ZM" sz="180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latin typeface="Times New Roman" panose="02020603050405020304" pitchFamily="18" charset="0"/>
            </a:endParaRPr>
          </a:p>
        </p:txBody>
      </p:sp>
      <p:sp>
        <p:nvSpPr>
          <p:cNvPr id="7" name="Google Shape;626;p32">
            <a:extLst>
              <a:ext uri="{FF2B5EF4-FFF2-40B4-BE49-F238E27FC236}">
                <a16:creationId xmlns:a16="http://schemas.microsoft.com/office/drawing/2014/main" id="{3D95B621-DBC7-31DD-4B7F-C41D702F9446}"/>
              </a:ext>
            </a:extLst>
          </p:cNvPr>
          <p:cNvSpPr txBox="1"/>
          <p:nvPr/>
        </p:nvSpPr>
        <p:spPr>
          <a:xfrm>
            <a:off x="3931201" y="2953380"/>
            <a:ext cx="1771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Fira Sans Condensed SemiBold"/>
                <a:ea typeface="Fira Sans Condensed SemiBold"/>
                <a:cs typeface="Fira Sans Condensed SemiBold"/>
                <a:sym typeface="Fira Sans Condensed SemiBold"/>
              </a:rPr>
              <a:t>Côte d’Ivoire</a:t>
            </a:r>
            <a:endParaRPr sz="1800" dirty="0">
              <a:solidFill>
                <a:schemeClr val="lt1"/>
              </a:solidFill>
              <a:latin typeface="Fira Sans Condensed SemiBold"/>
              <a:ea typeface="Fira Sans Condensed SemiBold"/>
              <a:cs typeface="Fira Sans Condensed SemiBold"/>
              <a:sym typeface="Fira Sans Condensed SemiBold"/>
            </a:endParaRPr>
          </a:p>
        </p:txBody>
      </p:sp>
      <p:sp>
        <p:nvSpPr>
          <p:cNvPr id="9" name="Google Shape;626;p32">
            <a:extLst>
              <a:ext uri="{FF2B5EF4-FFF2-40B4-BE49-F238E27FC236}">
                <a16:creationId xmlns:a16="http://schemas.microsoft.com/office/drawing/2014/main" id="{52E5044B-C925-2B8E-CDCD-7FC17693C7BB}"/>
              </a:ext>
            </a:extLst>
          </p:cNvPr>
          <p:cNvSpPr txBox="1"/>
          <p:nvPr/>
        </p:nvSpPr>
        <p:spPr>
          <a:xfrm>
            <a:off x="3455417" y="3973135"/>
            <a:ext cx="1771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Fira Sans Condensed SemiBold"/>
                <a:ea typeface="Fira Sans Condensed SemiBold"/>
                <a:cs typeface="Fira Sans Condensed SemiBold"/>
                <a:sym typeface="Fira Sans Condensed SemiBold"/>
              </a:rPr>
              <a:t>Malawi</a:t>
            </a:r>
            <a:endParaRPr sz="1800" dirty="0">
              <a:solidFill>
                <a:schemeClr val="lt1"/>
              </a:solidFill>
              <a:latin typeface="Fira Sans Condensed SemiBold"/>
              <a:ea typeface="Fira Sans Condensed SemiBold"/>
              <a:cs typeface="Fira Sans Condensed SemiBold"/>
              <a:sym typeface="Fira Sans Condensed SemiBold"/>
            </a:endParaRPr>
          </a:p>
        </p:txBody>
      </p:sp>
      <p:sp>
        <p:nvSpPr>
          <p:cNvPr id="11" name="Google Shape;626;p32">
            <a:extLst>
              <a:ext uri="{FF2B5EF4-FFF2-40B4-BE49-F238E27FC236}">
                <a16:creationId xmlns:a16="http://schemas.microsoft.com/office/drawing/2014/main" id="{13FA4A57-8621-BFB9-EAF7-F16E4AED3126}"/>
              </a:ext>
            </a:extLst>
          </p:cNvPr>
          <p:cNvSpPr txBox="1"/>
          <p:nvPr/>
        </p:nvSpPr>
        <p:spPr>
          <a:xfrm>
            <a:off x="6641916" y="3029597"/>
            <a:ext cx="17718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Fira Sans Condensed SemiBold"/>
                <a:ea typeface="Fira Sans Condensed SemiBold"/>
                <a:cs typeface="Fira Sans Condensed SemiBold"/>
                <a:sym typeface="Fira Sans Condensed SemiBold"/>
              </a:rPr>
              <a:t>Zambia</a:t>
            </a:r>
            <a:endParaRPr sz="1800" dirty="0">
              <a:solidFill>
                <a:schemeClr val="lt1"/>
              </a:solidFill>
              <a:latin typeface="Fira Sans Condensed SemiBold"/>
              <a:ea typeface="Fira Sans Condensed SemiBold"/>
              <a:cs typeface="Fira Sans Condensed SemiBold"/>
              <a:sym typeface="Fira Sans Condensed SemiBold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59286D-4529-3FE9-8B97-CF24F425C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69" y="2182024"/>
            <a:ext cx="4730464" cy="249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83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D68DA4-A93E-A544-F02D-8BAE4D8EE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 fontScale="90000"/>
          </a:bodyPr>
          <a:lstStyle/>
          <a:p>
            <a:r>
              <a:rPr lang="en-ZM" sz="3000" b="1">
                <a:latin typeface="APPLE CHANCERY" panose="03020702040506060504" pitchFamily="66" charset="-79"/>
                <a:cs typeface="APPLE CHANCERY" panose="03020702040506060504" pitchFamily="66" charset="-79"/>
              </a:rPr>
              <a:t>THE BENEFITS OF THE EMERGING EARLY WARNING APPROACHES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8BFFD-E08A-6117-D710-17E4CB2AB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en-ZM" sz="2000" b="1" dirty="0"/>
              <a:t>Benefits to States</a:t>
            </a:r>
          </a:p>
          <a:p>
            <a:pPr algn="just">
              <a:buFont typeface="Wingdings" pitchFamily="2" charset="2"/>
              <a:buChar char="v"/>
            </a:pPr>
            <a:r>
              <a:rPr lang="en-GB" sz="2000" dirty="0">
                <a:ea typeface="Arial" panose="020B0604020202020204" pitchFamily="34" charset="0"/>
              </a:rPr>
              <a:t>E</a:t>
            </a:r>
            <a:r>
              <a:rPr lang="en-GB" sz="2000" dirty="0">
                <a:effectLst/>
                <a:ea typeface="Arial" panose="020B0604020202020204" pitchFamily="34" charset="0"/>
              </a:rPr>
              <a:t>nhancement of understanding and robust analysis of both structural and proximate causes of conflict to facilitate timely, corresponding responses</a:t>
            </a:r>
            <a:r>
              <a:rPr lang="en-ZM" sz="2000" dirty="0">
                <a:ea typeface="Arial" panose="020B0604020202020204" pitchFamily="34" charset="0"/>
              </a:rPr>
              <a:t>.</a:t>
            </a:r>
            <a:endParaRPr lang="en-ZM" sz="2000" dirty="0">
              <a:effectLst/>
            </a:endParaRPr>
          </a:p>
          <a:p>
            <a:pPr algn="just">
              <a:buFont typeface="Wingdings" pitchFamily="2" charset="2"/>
              <a:buChar char="v"/>
            </a:pPr>
            <a:r>
              <a:rPr lang="en-GB" sz="2000" dirty="0">
                <a:effectLst/>
                <a:ea typeface="Arial" panose="020B0604020202020204" pitchFamily="34" charset="0"/>
              </a:rPr>
              <a:t>Attract technical and financial support from the AU and RECs/RMs for implementation of mitigation strategies.</a:t>
            </a:r>
          </a:p>
          <a:p>
            <a:pPr algn="just">
              <a:buFont typeface="Wingdings" pitchFamily="2" charset="2"/>
              <a:buChar char="v"/>
            </a:pPr>
            <a:r>
              <a:rPr lang="en-GB" sz="2000" dirty="0">
                <a:ea typeface="Arial" panose="020B0604020202020204" pitchFamily="34" charset="0"/>
              </a:rPr>
              <a:t>Data-driven and theory informed.</a:t>
            </a:r>
            <a:endParaRPr lang="en-GB" sz="2000" dirty="0">
              <a:effectLst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ZM" sz="2000" dirty="0"/>
          </a:p>
          <a:p>
            <a:pPr marL="0" indent="0">
              <a:buNone/>
            </a:pPr>
            <a:endParaRPr lang="en-ZM" sz="2000" dirty="0"/>
          </a:p>
        </p:txBody>
      </p:sp>
      <p:pic>
        <p:nvPicPr>
          <p:cNvPr id="5" name="Picture 4" descr="A diagram of benefits&#10;&#10;Description automatically generated">
            <a:extLst>
              <a:ext uri="{FF2B5EF4-FFF2-40B4-BE49-F238E27FC236}">
                <a16:creationId xmlns:a16="http://schemas.microsoft.com/office/drawing/2014/main" id="{8A018AE0-2023-DF81-9473-F31B5C65A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664965"/>
            <a:ext cx="5458968" cy="552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6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5DA75-1156-E04B-D0DA-C8C74FA4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INTRODUCTION</a:t>
            </a:r>
          </a:p>
        </p:txBody>
      </p:sp>
      <p:pic>
        <p:nvPicPr>
          <p:cNvPr id="5" name="Content Placeholder 4" descr="A diagram of a process&#10;&#10;Description automatically generated">
            <a:extLst>
              <a:ext uri="{FF2B5EF4-FFF2-40B4-BE49-F238E27FC236}">
                <a16:creationId xmlns:a16="http://schemas.microsoft.com/office/drawing/2014/main" id="{1E7B87F0-45D4-9684-8CA9-A844A9AA0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063067"/>
            <a:ext cx="6780700" cy="472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79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37637-5181-4983-2010-D48FCC2C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M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Purpose of Early Warning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ADD6A-2ED3-3D48-B593-6BD33087D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982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ZM" sz="2000" dirty="0"/>
              <a:t>These approaches aid in preventing and mitigating conflict and humanitarian crises by monitoring tensions. They help anticiapte risks, reduce vulnerabilites, and support early response by p</a:t>
            </a:r>
            <a:r>
              <a:rPr lang="en-GB" sz="2000" dirty="0"/>
              <a:t>r</a:t>
            </a:r>
            <a:r>
              <a:rPr lang="en-ZM" sz="2000" dirty="0"/>
              <a:t>oviding timely, date-driven information to:</a:t>
            </a:r>
          </a:p>
          <a:p>
            <a:pPr marL="0" indent="0">
              <a:buNone/>
            </a:pPr>
            <a:endParaRPr lang="en-ZM" sz="2000" dirty="0"/>
          </a:p>
          <a:p>
            <a:pPr>
              <a:buFont typeface="Wingdings" pitchFamily="2" charset="2"/>
              <a:buChar char="ü"/>
            </a:pPr>
            <a:r>
              <a:rPr lang="en-ZM" sz="2000" dirty="0"/>
              <a:t>Governments</a:t>
            </a:r>
          </a:p>
          <a:p>
            <a:pPr>
              <a:buFont typeface="Wingdings" pitchFamily="2" charset="2"/>
              <a:buChar char="ü"/>
            </a:pPr>
            <a:r>
              <a:rPr lang="en-ZM" sz="2000" dirty="0"/>
              <a:t>Regional Organisations</a:t>
            </a:r>
          </a:p>
          <a:p>
            <a:pPr>
              <a:buFont typeface="Wingdings" pitchFamily="2" charset="2"/>
              <a:buChar char="ü"/>
            </a:pPr>
            <a:r>
              <a:rPr lang="en-ZM" sz="2000" dirty="0"/>
              <a:t>Grassroot Communities</a:t>
            </a:r>
          </a:p>
        </p:txBody>
      </p:sp>
      <p:pic>
        <p:nvPicPr>
          <p:cNvPr id="5" name="Picture 4" descr="A black and white drawing of an object&#10;&#10;Description automatically generated">
            <a:extLst>
              <a:ext uri="{FF2B5EF4-FFF2-40B4-BE49-F238E27FC236}">
                <a16:creationId xmlns:a16="http://schemas.microsoft.com/office/drawing/2014/main" id="{84539602-AE60-7D44-2043-8B843AE56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81" y="365125"/>
            <a:ext cx="1227238" cy="1227238"/>
          </a:xfrm>
          <a:prstGeom prst="ellipse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586C150-673D-3AAC-99BB-F6F948393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1855" y="208453"/>
            <a:ext cx="1325564" cy="13255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44303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75071-F605-566B-647B-0CA7CDB6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M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THEORETICAL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679EC-D2BB-3CA6-1F1E-72579F550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ZM" sz="18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Neo-liberal institutionalism</a:t>
            </a:r>
            <a:endParaRPr lang="en-ZM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Wingdings" pitchFamily="2" charset="2"/>
              <a:buChar char="v"/>
            </a:pPr>
            <a:r>
              <a:rPr lang="en-ZM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Holds that international cooperation between states is feasible and sustainable, and that such cooperation can reduce conflict and competition.</a:t>
            </a:r>
            <a:endParaRPr lang="en-ZM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Wingdings" pitchFamily="2" charset="2"/>
              <a:buChar char="v"/>
            </a:pPr>
            <a:r>
              <a:rPr lang="en-ZM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approach views regional organizations as intermediary bodies crafted by states to deal with collective challenges.</a:t>
            </a:r>
            <a:endParaRPr lang="en-ZM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Wingdings" pitchFamily="2" charset="2"/>
              <a:buChar char="v"/>
            </a:pPr>
            <a:r>
              <a:rPr lang="en-ZM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approach is concerned with how institutions shape bahaviour.</a:t>
            </a:r>
            <a:endParaRPr lang="en-ZM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Wingdings" pitchFamily="2" charset="2"/>
              <a:buChar char="v"/>
            </a:pPr>
            <a:r>
              <a:rPr lang="en-ZM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the case of this study, the AU and RECs are perceived as institutions formed by self centred states to facilitate cooperation in conflict prevention.</a:t>
            </a:r>
            <a:endParaRPr lang="en-ZM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Wingdings" pitchFamily="2" charset="2"/>
              <a:buChar char="v"/>
            </a:pPr>
            <a:r>
              <a:rPr lang="en-ZM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high level of interdependence in the global village provides the necessary grounds for synergies between and among organizations.</a:t>
            </a:r>
            <a:endParaRPr lang="en-ZM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ZM" dirty="0"/>
          </a:p>
        </p:txBody>
      </p:sp>
    </p:spTree>
    <p:extLst>
      <p:ext uri="{BB962C8B-B14F-4D97-AF65-F5344CB8AC3E}">
        <p14:creationId xmlns:p14="http://schemas.microsoft.com/office/powerpoint/2010/main" val="3717247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2DC9F-C0D3-1719-3B38-E496FD93C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M" b="1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METHODOLOGY</a:t>
            </a:r>
          </a:p>
        </p:txBody>
      </p:sp>
      <p:sp>
        <p:nvSpPr>
          <p:cNvPr id="4" name="Google Shape;268;p22">
            <a:extLst>
              <a:ext uri="{FF2B5EF4-FFF2-40B4-BE49-F238E27FC236}">
                <a16:creationId xmlns:a16="http://schemas.microsoft.com/office/drawing/2014/main" id="{4264D4A2-910A-AE08-116E-06DC6242B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709" y="1825626"/>
            <a:ext cx="4172339" cy="1178832"/>
          </a:xfrm>
          <a:custGeom>
            <a:avLst/>
            <a:gdLst/>
            <a:ahLst/>
            <a:cxnLst/>
            <a:rect l="l" t="t" r="r" b="b"/>
            <a:pathLst>
              <a:path w="69466" h="24930" extrusionOk="0">
                <a:moveTo>
                  <a:pt x="43835" y="1"/>
                </a:moveTo>
                <a:cubicBezTo>
                  <a:pt x="24540" y="1"/>
                  <a:pt x="0" y="1527"/>
                  <a:pt x="0" y="1527"/>
                </a:cubicBezTo>
                <a:lnTo>
                  <a:pt x="199" y="23886"/>
                </a:lnTo>
                <a:cubicBezTo>
                  <a:pt x="199" y="23886"/>
                  <a:pt x="27934" y="24930"/>
                  <a:pt x="47797" y="24930"/>
                </a:cubicBezTo>
                <a:cubicBezTo>
                  <a:pt x="57729" y="24930"/>
                  <a:pt x="65692" y="24669"/>
                  <a:pt x="67237" y="23886"/>
                </a:cubicBezTo>
                <a:cubicBezTo>
                  <a:pt x="69465" y="22753"/>
                  <a:pt x="67675" y="3198"/>
                  <a:pt x="66243" y="2084"/>
                </a:cubicBezTo>
                <a:cubicBezTo>
                  <a:pt x="64248" y="503"/>
                  <a:pt x="54905" y="1"/>
                  <a:pt x="43835" y="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>
              <a:buNone/>
            </a:pPr>
            <a:r>
              <a:rPr lang="en-ZM" b="1" dirty="0"/>
              <a:t>Literature</a:t>
            </a:r>
          </a:p>
        </p:txBody>
      </p:sp>
      <p:sp>
        <p:nvSpPr>
          <p:cNvPr id="5" name="Google Shape;269;p22">
            <a:extLst>
              <a:ext uri="{FF2B5EF4-FFF2-40B4-BE49-F238E27FC236}">
                <a16:creationId xmlns:a16="http://schemas.microsoft.com/office/drawing/2014/main" id="{5AD2EDBD-EFFD-4BE6-4F59-6F91F7FAFB6C}"/>
              </a:ext>
            </a:extLst>
          </p:cNvPr>
          <p:cNvSpPr/>
          <p:nvPr/>
        </p:nvSpPr>
        <p:spPr>
          <a:xfrm flipH="1">
            <a:off x="6603373" y="1825626"/>
            <a:ext cx="4172339" cy="1178832"/>
          </a:xfrm>
          <a:custGeom>
            <a:avLst/>
            <a:gdLst/>
            <a:ahLst/>
            <a:cxnLst/>
            <a:rect l="l" t="t" r="r" b="b"/>
            <a:pathLst>
              <a:path w="69466" h="24930" extrusionOk="0">
                <a:moveTo>
                  <a:pt x="43835" y="1"/>
                </a:moveTo>
                <a:cubicBezTo>
                  <a:pt x="24540" y="1"/>
                  <a:pt x="0" y="1527"/>
                  <a:pt x="0" y="1527"/>
                </a:cubicBezTo>
                <a:lnTo>
                  <a:pt x="199" y="23886"/>
                </a:lnTo>
                <a:cubicBezTo>
                  <a:pt x="199" y="23886"/>
                  <a:pt x="27934" y="24930"/>
                  <a:pt x="47797" y="24930"/>
                </a:cubicBezTo>
                <a:cubicBezTo>
                  <a:pt x="57729" y="24930"/>
                  <a:pt x="65692" y="24669"/>
                  <a:pt x="67237" y="23886"/>
                </a:cubicBezTo>
                <a:cubicBezTo>
                  <a:pt x="69465" y="22753"/>
                  <a:pt x="67675" y="3198"/>
                  <a:pt x="66243" y="2084"/>
                </a:cubicBezTo>
                <a:cubicBezTo>
                  <a:pt x="64248" y="503"/>
                  <a:pt x="54905" y="1"/>
                  <a:pt x="43835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Policy Documents</a:t>
            </a:r>
            <a:endParaRPr sz="2800" b="1" dirty="0"/>
          </a:p>
        </p:txBody>
      </p:sp>
      <p:sp>
        <p:nvSpPr>
          <p:cNvPr id="6" name="Google Shape;269;p22">
            <a:extLst>
              <a:ext uri="{FF2B5EF4-FFF2-40B4-BE49-F238E27FC236}">
                <a16:creationId xmlns:a16="http://schemas.microsoft.com/office/drawing/2014/main" id="{C5C896F6-106B-F419-9C3E-37ED7F1A08A2}"/>
              </a:ext>
            </a:extLst>
          </p:cNvPr>
          <p:cNvSpPr/>
          <p:nvPr/>
        </p:nvSpPr>
        <p:spPr>
          <a:xfrm flipH="1">
            <a:off x="3713045" y="3764365"/>
            <a:ext cx="4765909" cy="1423454"/>
          </a:xfrm>
          <a:custGeom>
            <a:avLst/>
            <a:gdLst/>
            <a:ahLst/>
            <a:cxnLst/>
            <a:rect l="l" t="t" r="r" b="b"/>
            <a:pathLst>
              <a:path w="69466" h="24930" extrusionOk="0">
                <a:moveTo>
                  <a:pt x="43835" y="1"/>
                </a:moveTo>
                <a:cubicBezTo>
                  <a:pt x="24540" y="1"/>
                  <a:pt x="0" y="1527"/>
                  <a:pt x="0" y="1527"/>
                </a:cubicBezTo>
                <a:lnTo>
                  <a:pt x="199" y="23886"/>
                </a:lnTo>
                <a:cubicBezTo>
                  <a:pt x="199" y="23886"/>
                  <a:pt x="27934" y="24930"/>
                  <a:pt x="47797" y="24930"/>
                </a:cubicBezTo>
                <a:cubicBezTo>
                  <a:pt x="57729" y="24930"/>
                  <a:pt x="65692" y="24669"/>
                  <a:pt x="67237" y="23886"/>
                </a:cubicBezTo>
                <a:cubicBezTo>
                  <a:pt x="69465" y="22753"/>
                  <a:pt x="67675" y="3198"/>
                  <a:pt x="66243" y="2084"/>
                </a:cubicBezTo>
                <a:cubicBezTo>
                  <a:pt x="64248" y="503"/>
                  <a:pt x="54905" y="1"/>
                  <a:pt x="43835" y="1"/>
                </a:cubicBezTo>
                <a:close/>
              </a:path>
            </a:pathLst>
          </a:custGeom>
          <a:solidFill>
            <a:srgbClr val="D06B5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Normative and Policy Frameworks</a:t>
            </a:r>
            <a:endParaRPr sz="2800" b="1" dirty="0"/>
          </a:p>
        </p:txBody>
      </p:sp>
    </p:spTree>
    <p:extLst>
      <p:ext uri="{BB962C8B-B14F-4D97-AF65-F5344CB8AC3E}">
        <p14:creationId xmlns:p14="http://schemas.microsoft.com/office/powerpoint/2010/main" val="3990721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CACDCF-DB86-2657-1EE1-09E8DDB4F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34" y="1703960"/>
            <a:ext cx="3701743" cy="2396359"/>
          </a:xfrm>
        </p:spPr>
        <p:txBody>
          <a:bodyPr anchor="b">
            <a:normAutofit/>
          </a:bodyPr>
          <a:lstStyle/>
          <a:p>
            <a:pPr algn="ctr"/>
            <a:r>
              <a:rPr lang="en-GB" sz="4000" b="1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Continental Early Warning System</a:t>
            </a:r>
            <a:br>
              <a:rPr lang="en-GB" sz="4000" b="1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GB" sz="4000" b="1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(AU)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9EF177D-802C-7E15-1D1E-6BD258FE4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663625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7626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374F3C-D9AF-0F3B-214F-9CDACD70A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b="1" kern="1200" spc="-100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RECs in Africa</a:t>
            </a:r>
          </a:p>
        </p:txBody>
      </p:sp>
      <p:pic>
        <p:nvPicPr>
          <p:cNvPr id="1026" name="Picture 2" descr="Regional Economic Communities – PACCl">
            <a:extLst>
              <a:ext uri="{FF2B5EF4-FFF2-40B4-BE49-F238E27FC236}">
                <a16:creationId xmlns:a16="http://schemas.microsoft.com/office/drawing/2014/main" id="{6F45E7C1-3099-2CCB-34EB-F4BE5CFBE3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510" y="467208"/>
            <a:ext cx="5923584" cy="592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050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7216CF5-8517-A947-221A-B28043EBBB2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94805" y="1141443"/>
          <a:ext cx="10602392" cy="4531941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3499880">
                  <a:extLst>
                    <a:ext uri="{9D8B030D-6E8A-4147-A177-3AD203B41FA5}">
                      <a16:colId xmlns:a16="http://schemas.microsoft.com/office/drawing/2014/main" val="1709353487"/>
                    </a:ext>
                  </a:extLst>
                </a:gridCol>
                <a:gridCol w="7102512">
                  <a:extLst>
                    <a:ext uri="{9D8B030D-6E8A-4147-A177-3AD203B41FA5}">
                      <a16:colId xmlns:a16="http://schemas.microsoft.com/office/drawing/2014/main" val="2457604293"/>
                    </a:ext>
                  </a:extLst>
                </a:gridCol>
              </a:tblGrid>
              <a:tr h="649328">
                <a:tc>
                  <a:txBody>
                    <a:bodyPr/>
                    <a:lstStyle/>
                    <a:p>
                      <a:r>
                        <a:rPr lang="en-GB" sz="24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RECs</a:t>
                      </a:r>
                    </a:p>
                  </a:txBody>
                  <a:tcPr marL="240492" marR="180369" marT="120246" marB="12024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Early Warning System</a:t>
                      </a:r>
                    </a:p>
                  </a:txBody>
                  <a:tcPr marL="240492" marR="180369" marT="120246" marB="12024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9824280"/>
                  </a:ext>
                </a:extLst>
              </a:tr>
              <a:tr h="549124">
                <a:tc>
                  <a:txBody>
                    <a:bodyPr/>
                    <a:lstStyle/>
                    <a:p>
                      <a:r>
                        <a:rPr lang="en-GB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ECOWAS</a:t>
                      </a:r>
                    </a:p>
                  </a:txBody>
                  <a:tcPr marL="240492" marR="180369" marT="120246" marB="12024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Early Warning and Response Network (ECOWARN)</a:t>
                      </a:r>
                      <a:endParaRPr lang="en-GB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40492" marR="180369" marT="120246" marB="12024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226153"/>
                  </a:ext>
                </a:extLst>
              </a:tr>
              <a:tr h="549124">
                <a:tc>
                  <a:txBody>
                    <a:bodyPr/>
                    <a:lstStyle/>
                    <a:p>
                      <a:r>
                        <a:rPr lang="en-GB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IGAD</a:t>
                      </a:r>
                    </a:p>
                  </a:txBody>
                  <a:tcPr marL="240492" marR="180369" marT="120246" marB="12024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Conflict Early Warning and Response Mechanism (CEWARN)</a:t>
                      </a:r>
                      <a:endParaRPr lang="en-GB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40492" marR="180369" marT="120246" marB="12024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4516980"/>
                  </a:ext>
                </a:extLst>
              </a:tr>
              <a:tr h="549124">
                <a:tc>
                  <a:txBody>
                    <a:bodyPr/>
                    <a:lstStyle/>
                    <a:p>
                      <a:r>
                        <a:rPr lang="en-GB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EAC</a:t>
                      </a:r>
                    </a:p>
                  </a:txBody>
                  <a:tcPr marL="240492" marR="180369" marT="120246" marB="12024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East African Early Warning System (EACWARN) </a:t>
                      </a:r>
                      <a:endParaRPr lang="en-GB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40492" marR="180369" marT="120246" marB="12024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15496"/>
                  </a:ext>
                </a:extLst>
              </a:tr>
              <a:tr h="549124">
                <a:tc>
                  <a:txBody>
                    <a:bodyPr/>
                    <a:lstStyle/>
                    <a:p>
                      <a:r>
                        <a:rPr lang="en-GB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ECCAS</a:t>
                      </a:r>
                    </a:p>
                  </a:txBody>
                  <a:tcPr marL="240492" marR="180369" marT="120246" marB="12024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Central Early Warning System (MARAC)</a:t>
                      </a:r>
                      <a:endParaRPr lang="en-GB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40492" marR="180369" marT="120246" marB="12024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7944791"/>
                  </a:ext>
                </a:extLst>
              </a:tr>
              <a:tr h="549124">
                <a:tc>
                  <a:txBody>
                    <a:bodyPr/>
                    <a:lstStyle/>
                    <a:p>
                      <a:r>
                        <a:rPr lang="en-GB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SADC</a:t>
                      </a:r>
                    </a:p>
                  </a:txBody>
                  <a:tcPr marL="240492" marR="180369" marT="120246" marB="12024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7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Regional/National Early Warning Centres (R/NEWCs) </a:t>
                      </a:r>
                      <a:endParaRPr lang="en-GB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40492" marR="180369" marT="120246" marB="12024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688755"/>
                  </a:ext>
                </a:extLst>
              </a:tr>
              <a:tr h="549124">
                <a:tc>
                  <a:txBody>
                    <a:bodyPr/>
                    <a:lstStyle/>
                    <a:p>
                      <a:r>
                        <a:rPr lang="en-GB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COMESA</a:t>
                      </a:r>
                    </a:p>
                  </a:txBody>
                  <a:tcPr marL="240492" marR="180369" marT="120246" marB="12024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COMESA Early Warning </a:t>
                      </a:r>
                      <a:r>
                        <a:rPr lang="en-GB" sz="170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Sytem</a:t>
                      </a:r>
                      <a:r>
                        <a:rPr lang="en-GB" sz="17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(COMWARN)</a:t>
                      </a:r>
                    </a:p>
                  </a:txBody>
                  <a:tcPr marL="240492" marR="180369" marT="120246" marB="12024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8640374"/>
                  </a:ext>
                </a:extLst>
              </a:tr>
              <a:tr h="587869">
                <a:tc>
                  <a:txBody>
                    <a:bodyPr/>
                    <a:lstStyle/>
                    <a:p>
                      <a:endParaRPr lang="en-GB" sz="17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40492" marR="180369" marT="120246" marB="12024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240492" marR="180369" marT="120246" marB="12024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6940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814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C42EA-DD76-F3EA-9E62-77E73876B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en-GB" sz="4000" b="1" dirty="0">
                <a:solidFill>
                  <a:srgbClr val="FFFFFF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RECs EWS ARCHITECTURE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F544E3-7D27-0B07-B3BA-996EFE273A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139349"/>
              </p:ext>
            </p:extLst>
          </p:nvPr>
        </p:nvGraphicFramePr>
        <p:xfrm>
          <a:off x="1359409" y="2112579"/>
          <a:ext cx="9497124" cy="4220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0503">
                  <a:extLst>
                    <a:ext uri="{9D8B030D-6E8A-4147-A177-3AD203B41FA5}">
                      <a16:colId xmlns:a16="http://schemas.microsoft.com/office/drawing/2014/main" val="4070059373"/>
                    </a:ext>
                  </a:extLst>
                </a:gridCol>
                <a:gridCol w="6966621">
                  <a:extLst>
                    <a:ext uri="{9D8B030D-6E8A-4147-A177-3AD203B41FA5}">
                      <a16:colId xmlns:a16="http://schemas.microsoft.com/office/drawing/2014/main" val="3351855346"/>
                    </a:ext>
                  </a:extLst>
                </a:gridCol>
              </a:tblGrid>
              <a:tr h="325943">
                <a:tc>
                  <a:txBody>
                    <a:bodyPr/>
                    <a:lstStyle/>
                    <a:p>
                      <a:r>
                        <a:rPr lang="en-GB" sz="1500"/>
                        <a:t>RECs EWS</a:t>
                      </a:r>
                    </a:p>
                  </a:txBody>
                  <a:tcPr marL="74078" marR="74078" marT="37039" marB="37039"/>
                </a:tc>
                <a:tc>
                  <a:txBody>
                    <a:bodyPr/>
                    <a:lstStyle/>
                    <a:p>
                      <a:r>
                        <a:rPr lang="en-GB" sz="1500"/>
                        <a:t>Architecture</a:t>
                      </a:r>
                    </a:p>
                  </a:txBody>
                  <a:tcPr marL="74078" marR="74078" marT="37039" marB="37039"/>
                </a:tc>
                <a:extLst>
                  <a:ext uri="{0D108BD9-81ED-4DB2-BD59-A6C34878D82A}">
                    <a16:rowId xmlns:a16="http://schemas.microsoft.com/office/drawing/2014/main" val="3562572806"/>
                  </a:ext>
                </a:extLst>
              </a:tr>
              <a:tr h="992643">
                <a:tc>
                  <a:txBody>
                    <a:bodyPr/>
                    <a:lstStyle/>
                    <a:p>
                      <a:r>
                        <a:rPr lang="en-GB" sz="1500"/>
                        <a:t>ECOWARN</a:t>
                      </a:r>
                    </a:p>
                  </a:txBody>
                  <a:tcPr marL="74078" marR="74078" marT="37039" marB="37039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500"/>
                        <a:t>Information gathering and data analysis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15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Utilises situation rooms and field monitors to enhance data collection and situational awareness. </a:t>
                      </a:r>
                      <a:endParaRPr lang="en-ZM" sz="15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500"/>
                    </a:p>
                  </a:txBody>
                  <a:tcPr marL="74078" marR="74078" marT="37039" marB="37039"/>
                </a:tc>
                <a:extLst>
                  <a:ext uri="{0D108BD9-81ED-4DB2-BD59-A6C34878D82A}">
                    <a16:rowId xmlns:a16="http://schemas.microsoft.com/office/drawing/2014/main" val="39635081"/>
                  </a:ext>
                </a:extLst>
              </a:tr>
              <a:tr h="770410">
                <a:tc>
                  <a:txBody>
                    <a:bodyPr/>
                    <a:lstStyle/>
                    <a:p>
                      <a:r>
                        <a:rPr lang="en-GB" sz="1500"/>
                        <a:t>IGAD</a:t>
                      </a:r>
                    </a:p>
                  </a:txBody>
                  <a:tcPr marL="74078" marR="74078" marT="37039" marB="37039"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Encoding and exchanging information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Coordinating with national-level Conflict Early Warning and Response Units (CEWERUs). </a:t>
                      </a:r>
                      <a:endParaRPr lang="en-GB" sz="1500" dirty="0"/>
                    </a:p>
                  </a:txBody>
                  <a:tcPr marL="74078" marR="74078" marT="37039" marB="37039"/>
                </a:tc>
                <a:extLst>
                  <a:ext uri="{0D108BD9-81ED-4DB2-BD59-A6C34878D82A}">
                    <a16:rowId xmlns:a16="http://schemas.microsoft.com/office/drawing/2014/main" val="1747317433"/>
                  </a:ext>
                </a:extLst>
              </a:tr>
              <a:tr h="2103811">
                <a:tc>
                  <a:txBody>
                    <a:bodyPr/>
                    <a:lstStyle/>
                    <a:p>
                      <a:r>
                        <a:rPr lang="en-GB" sz="1500"/>
                        <a:t>EACWARN</a:t>
                      </a:r>
                    </a:p>
                  </a:txBody>
                  <a:tcPr marL="74078" marR="74078" marT="37039" marB="37039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Has Regional EW Centers and National EW Units in each partner state </a:t>
                      </a:r>
                      <a:r>
                        <a:rPr lang="en-GB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facilitate timely and accurate detection of conflicts and other threats before escalation into violence and crises.</a:t>
                      </a:r>
                      <a:endParaRPr lang="en-GB" sz="1500" dirty="0"/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500" dirty="0"/>
                        <a:t>Information gathering</a:t>
                      </a:r>
                      <a:r>
                        <a:rPr lang="en-GB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verification, analysis and dissemination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information on potential areas that may pose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en-GB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threat to peace and security;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GB" sz="15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Indicators are developed to facilitate the systematic collection and analysis of data for forecasting and risk assessment. 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GB" sz="1500" dirty="0"/>
                    </a:p>
                  </a:txBody>
                  <a:tcPr marL="74078" marR="74078" marT="37039" marB="37039"/>
                </a:tc>
                <a:extLst>
                  <a:ext uri="{0D108BD9-81ED-4DB2-BD59-A6C34878D82A}">
                    <a16:rowId xmlns:a16="http://schemas.microsoft.com/office/drawing/2014/main" val="2200750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5766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1091</Words>
  <Application>Microsoft Office PowerPoint</Application>
  <PresentationFormat>Widescreen</PresentationFormat>
  <Paragraphs>117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APPLE CHANCERY</vt:lpstr>
      <vt:lpstr>APPLE CHANCERY</vt:lpstr>
      <vt:lpstr>Aptos</vt:lpstr>
      <vt:lpstr>Aptos Display</vt:lpstr>
      <vt:lpstr>Arial</vt:lpstr>
      <vt:lpstr>Calibri</vt:lpstr>
      <vt:lpstr>Fira Sans Condensed SemiBold</vt:lpstr>
      <vt:lpstr>Times New Roman</vt:lpstr>
      <vt:lpstr>Wingdings</vt:lpstr>
      <vt:lpstr>Office Theme</vt:lpstr>
      <vt:lpstr>ADVANCING CONFLICT PROGNOSIS: EMERGING EARLY WARNING APPROACHES IN AFRICA</vt:lpstr>
      <vt:lpstr>INTRODUCTION</vt:lpstr>
      <vt:lpstr>Purpose of Early Warning Approaches</vt:lpstr>
      <vt:lpstr>THEORETICAL FRAMEWORK</vt:lpstr>
      <vt:lpstr>METHODOLOGY</vt:lpstr>
      <vt:lpstr>Continental Early Warning System (AU)</vt:lpstr>
      <vt:lpstr>RECs in Africa</vt:lpstr>
      <vt:lpstr>PowerPoint Presentation</vt:lpstr>
      <vt:lpstr>RECs EWS ARCHITECTURE</vt:lpstr>
      <vt:lpstr>RECS EWS ARCHITECTURE</vt:lpstr>
      <vt:lpstr>COMWARN</vt:lpstr>
      <vt:lpstr>“Go to therapy—not to fix what's happening now, but to understand what happened before.”  </vt:lpstr>
      <vt:lpstr>COMWARN SVA &amp; AU CSVRA: Why the emergence?</vt:lpstr>
      <vt:lpstr>COMWARN SVA</vt:lpstr>
      <vt:lpstr>PowerPoint Presentation</vt:lpstr>
      <vt:lpstr>AU CONTINENTAL EARLY WARNING SYSTEM CSVRA</vt:lpstr>
      <vt:lpstr>SVA and CSVRA In Motion</vt:lpstr>
      <vt:lpstr>THE BENEFITS OF THE EMERGING EARLY WARNING APPROACHES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Nouran A. Nureldin</dc:creator>
  <cp:lastModifiedBy>Peter</cp:lastModifiedBy>
  <cp:revision>47</cp:revision>
  <dcterms:created xsi:type="dcterms:W3CDTF">2025-10-01T06:21:18Z</dcterms:created>
  <dcterms:modified xsi:type="dcterms:W3CDTF">2025-10-02T09:12:11Z</dcterms:modified>
</cp:coreProperties>
</file>