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Proxima Nova Condensed" panose="020B0604020202020204" charset="0"/>
      <p:regular r:id="rId19"/>
    </p:embeddedFont>
    <p:embeddedFont>
      <p:font typeface="Proxima Nova Condensed Bold" panose="020B0604020202020204" charset="0"/>
      <p:regular r:id="rId20"/>
    </p:embeddedFont>
    <p:embeddedFont>
      <p:font typeface="Touvlo" panose="020B0604020202020204" charset="0"/>
      <p:regular r:id="rId21"/>
    </p:embeddedFont>
    <p:embeddedFont>
      <p:font typeface="Touvlo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15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4.svg"/><Relationship Id="rId7" Type="http://schemas.openxmlformats.org/officeDocument/2006/relationships/image" Target="../media/image4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59.png"/><Relationship Id="rId7" Type="http://schemas.openxmlformats.org/officeDocument/2006/relationships/image" Target="../media/image5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59.png"/><Relationship Id="rId7" Type="http://schemas.openxmlformats.org/officeDocument/2006/relationships/image" Target="../media/image5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49910" y="1256976"/>
            <a:ext cx="7890854" cy="8233247"/>
            <a:chOff x="0" y="0"/>
            <a:chExt cx="859274" cy="896559"/>
          </a:xfrm>
        </p:grpSpPr>
        <p:sp>
          <p:nvSpPr>
            <p:cNvPr id="3" name="Freeform 3"/>
            <p:cNvSpPr/>
            <p:nvPr/>
          </p:nvSpPr>
          <p:spPr>
            <a:xfrm rot="-42000">
              <a:off x="-4890" y="-4661"/>
              <a:ext cx="869054" cy="905880"/>
            </a:xfrm>
            <a:custGeom>
              <a:avLst/>
              <a:gdLst/>
              <a:ahLst/>
              <a:cxnLst/>
              <a:rect l="l" t="t" r="r" b="b"/>
              <a:pathLst>
                <a:path w="869054" h="905880">
                  <a:moveTo>
                    <a:pt x="72205" y="201"/>
                  </a:moveTo>
                  <a:lnTo>
                    <a:pt x="807803" y="9188"/>
                  </a:lnTo>
                  <a:cubicBezTo>
                    <a:pt x="824195" y="9388"/>
                    <a:pt x="839836" y="16092"/>
                    <a:pt x="851285" y="27825"/>
                  </a:cubicBezTo>
                  <a:cubicBezTo>
                    <a:pt x="862734" y="39557"/>
                    <a:pt x="869054" y="55358"/>
                    <a:pt x="868854" y="71750"/>
                  </a:cubicBezTo>
                  <a:lnTo>
                    <a:pt x="859411" y="844629"/>
                  </a:lnTo>
                  <a:cubicBezTo>
                    <a:pt x="859211" y="861021"/>
                    <a:pt x="852507" y="876663"/>
                    <a:pt x="840774" y="888112"/>
                  </a:cubicBezTo>
                  <a:cubicBezTo>
                    <a:pt x="829042" y="899561"/>
                    <a:pt x="813241" y="905881"/>
                    <a:pt x="796849" y="905681"/>
                  </a:cubicBezTo>
                  <a:lnTo>
                    <a:pt x="61252" y="896693"/>
                  </a:lnTo>
                  <a:cubicBezTo>
                    <a:pt x="44860" y="896493"/>
                    <a:pt x="29219" y="889789"/>
                    <a:pt x="17769" y="878056"/>
                  </a:cubicBezTo>
                  <a:cubicBezTo>
                    <a:pt x="6320" y="866324"/>
                    <a:pt x="0" y="850524"/>
                    <a:pt x="201" y="834132"/>
                  </a:cubicBezTo>
                  <a:lnTo>
                    <a:pt x="9644" y="61252"/>
                  </a:lnTo>
                  <a:cubicBezTo>
                    <a:pt x="9844" y="44860"/>
                    <a:pt x="16548" y="29219"/>
                    <a:pt x="28280" y="17769"/>
                  </a:cubicBezTo>
                  <a:cubicBezTo>
                    <a:pt x="40013" y="6320"/>
                    <a:pt x="55813" y="0"/>
                    <a:pt x="72205" y="201"/>
                  </a:cubicBezTo>
                  <a:close/>
                </a:path>
              </a:pathLst>
            </a:custGeom>
            <a:blipFill>
              <a:blip r:embed="rId2"/>
              <a:stretch>
                <a:fillRect l="-880" t="-5236" r="-64988" b="-7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147322" y="6445630"/>
            <a:ext cx="4824827" cy="4824827"/>
          </a:xfrm>
          <a:custGeom>
            <a:avLst/>
            <a:gdLst/>
            <a:ahLst/>
            <a:cxnLst/>
            <a:rect l="l" t="t" r="r" b="b"/>
            <a:pathLst>
              <a:path w="4824827" h="4824827">
                <a:moveTo>
                  <a:pt x="0" y="0"/>
                </a:moveTo>
                <a:lnTo>
                  <a:pt x="4824827" y="0"/>
                </a:lnTo>
                <a:lnTo>
                  <a:pt x="4824827" y="4824827"/>
                </a:lnTo>
                <a:lnTo>
                  <a:pt x="0" y="48248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 flipH="1">
            <a:off x="10649910" y="-127711"/>
            <a:ext cx="4216268" cy="4216268"/>
          </a:xfrm>
          <a:custGeom>
            <a:avLst/>
            <a:gdLst/>
            <a:ahLst/>
            <a:cxnLst/>
            <a:rect l="l" t="t" r="r" b="b"/>
            <a:pathLst>
              <a:path w="4216268" h="4216268">
                <a:moveTo>
                  <a:pt x="4216268" y="0"/>
                </a:moveTo>
                <a:lnTo>
                  <a:pt x="0" y="0"/>
                </a:lnTo>
                <a:lnTo>
                  <a:pt x="0" y="4216268"/>
                </a:lnTo>
                <a:lnTo>
                  <a:pt x="4216268" y="4216268"/>
                </a:lnTo>
                <a:lnTo>
                  <a:pt x="42162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1252056" y="731656"/>
            <a:ext cx="7720093" cy="1644729"/>
            <a:chOff x="0" y="0"/>
            <a:chExt cx="1907576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7576" cy="406400"/>
            </a:xfrm>
            <a:custGeom>
              <a:avLst/>
              <a:gdLst/>
              <a:ahLst/>
              <a:cxnLst/>
              <a:rect l="l" t="t" r="r" b="b"/>
              <a:pathLst>
                <a:path w="1907576" h="406400">
                  <a:moveTo>
                    <a:pt x="1704376" y="0"/>
                  </a:moveTo>
                  <a:cubicBezTo>
                    <a:pt x="1816600" y="0"/>
                    <a:pt x="1907576" y="90976"/>
                    <a:pt x="1907576" y="203200"/>
                  </a:cubicBezTo>
                  <a:cubicBezTo>
                    <a:pt x="1907576" y="315424"/>
                    <a:pt x="1816600" y="406400"/>
                    <a:pt x="170437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547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0757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959932"/>
            <a:ext cx="4465841" cy="594089"/>
            <a:chOff x="0" y="0"/>
            <a:chExt cx="5954454" cy="792118"/>
          </a:xfrm>
        </p:grpSpPr>
        <p:sp>
          <p:nvSpPr>
            <p:cNvPr id="10" name="TextBox 10"/>
            <p:cNvSpPr txBox="1"/>
            <p:nvPr/>
          </p:nvSpPr>
          <p:spPr>
            <a:xfrm>
              <a:off x="938431" y="235309"/>
              <a:ext cx="5016023" cy="3596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993"/>
                </a:lnSpc>
              </a:pPr>
              <a:r>
                <a:rPr lang="en-US" sz="1993" u="none">
                  <a:solidFill>
                    <a:srgbClr val="221A00"/>
                  </a:solidFill>
                  <a:latin typeface="Touvlo"/>
                  <a:ea typeface="Touvlo"/>
                  <a:cs typeface="Touvlo"/>
                  <a:sym typeface="Touvlo"/>
                </a:rPr>
                <a:t>Secure Borders Initiative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95624" cy="792118"/>
            </a:xfrm>
            <a:custGeom>
              <a:avLst/>
              <a:gdLst/>
              <a:ahLst/>
              <a:cxnLst/>
              <a:rect l="l" t="t" r="r" b="b"/>
              <a:pathLst>
                <a:path w="695624" h="792118">
                  <a:moveTo>
                    <a:pt x="0" y="0"/>
                  </a:moveTo>
                  <a:lnTo>
                    <a:pt x="695624" y="0"/>
                  </a:lnTo>
                  <a:lnTo>
                    <a:pt x="695624" y="792118"/>
                  </a:lnTo>
                  <a:lnTo>
                    <a:pt x="0" y="792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2208" y="2267655"/>
            <a:ext cx="9220433" cy="7916865"/>
            <a:chOff x="0" y="0"/>
            <a:chExt cx="12293911" cy="1055582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19075"/>
              <a:ext cx="12293911" cy="4057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523"/>
                </a:lnSpc>
              </a:pPr>
              <a:r>
                <a:rPr lang="en-US" sz="11523" b="1" dirty="0">
                  <a:solidFill>
                    <a:srgbClr val="221A00"/>
                  </a:solidFill>
                  <a:latin typeface="Proxima Nova Condensed Bold"/>
                  <a:ea typeface="Proxima Nova Condensed Bold"/>
                  <a:cs typeface="Proxima Nova Condensed Bold"/>
                  <a:sym typeface="Proxima Nova Condensed Bold"/>
                </a:rPr>
                <a:t>The Future of Border Security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612644"/>
              <a:ext cx="12293911" cy="5943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79"/>
                </a:lnSpc>
              </a:pPr>
              <a:r>
                <a:rPr lang="en-US" sz="3199">
                  <a:solidFill>
                    <a:srgbClr val="221A00"/>
                  </a:solidFill>
                  <a:latin typeface="Touvlo"/>
                  <a:ea typeface="Touvlo"/>
                  <a:cs typeface="Touvlo"/>
                  <a:sym typeface="Touvlo"/>
                </a:rPr>
                <a:t>Balancing Free Movement and Regional Stability</a:t>
              </a:r>
            </a:p>
            <a:p>
              <a:pPr marL="0" lvl="0" indent="0" algn="l">
                <a:lnSpc>
                  <a:spcPts val="4479"/>
                </a:lnSpc>
              </a:pPr>
              <a:endParaRPr lang="en-US" sz="3199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endParaRPr>
            </a:p>
            <a:p>
              <a:pPr marL="690879" lvl="1" indent="-345439" algn="l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21A00"/>
                  </a:solidFill>
                  <a:latin typeface="Touvlo"/>
                  <a:ea typeface="Touvlo"/>
                  <a:cs typeface="Touvlo"/>
                  <a:sym typeface="Touvlo"/>
                </a:rPr>
                <a:t>Author: Lillian Jepchumba Chebore</a:t>
              </a:r>
            </a:p>
            <a:p>
              <a:pPr marL="690879" lvl="1" indent="-345439" algn="l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21A00"/>
                  </a:solidFill>
                  <a:latin typeface="Touvlo"/>
                  <a:ea typeface="Touvlo"/>
                  <a:cs typeface="Touvlo"/>
                  <a:sym typeface="Touvlo"/>
                </a:rPr>
                <a:t>Institution: Riara University</a:t>
              </a:r>
            </a:p>
            <a:p>
              <a:pPr marL="690879" lvl="1" indent="-345439" algn="l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21A00"/>
                  </a:solidFill>
                  <a:latin typeface="Touvlo"/>
                  <a:ea typeface="Touvlo"/>
                  <a:cs typeface="Touvlo"/>
                  <a:sym typeface="Touvlo"/>
                </a:rPr>
                <a:t>PhD Candidate USIU- Africa </a:t>
              </a:r>
            </a:p>
            <a:p>
              <a:pPr marL="690879" lvl="1" indent="-345439" algn="l">
                <a:lnSpc>
                  <a:spcPts val="4479"/>
                </a:lnSpc>
                <a:buFont typeface="Arial"/>
                <a:buChar char="•"/>
              </a:pPr>
              <a:r>
                <a:rPr lang="en-US" sz="3199">
                  <a:solidFill>
                    <a:srgbClr val="221A00"/>
                  </a:solidFill>
                  <a:latin typeface="Touvlo"/>
                  <a:ea typeface="Touvlo"/>
                  <a:cs typeface="Touvlo"/>
                  <a:sym typeface="Touvlo"/>
                </a:rPr>
                <a:t>Contact: lillian.chebore@gmail.com </a:t>
              </a:r>
            </a:p>
            <a:p>
              <a:pPr marL="0" lvl="0" indent="0" algn="l">
                <a:lnSpc>
                  <a:spcPts val="4479"/>
                </a:lnSpc>
              </a:pPr>
              <a:endParaRPr lang="en-US" sz="3199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748410" y="971550"/>
            <a:ext cx="3059311" cy="100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9"/>
              </a:lnSpc>
            </a:pPr>
            <a:r>
              <a:rPr lang="en-US" sz="2907">
                <a:solidFill>
                  <a:srgbClr val="FFFFFF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IRSK CONFERENCE</a:t>
            </a:r>
          </a:p>
          <a:p>
            <a:pPr marL="0" lvl="0" indent="0" algn="l">
              <a:lnSpc>
                <a:spcPts val="4069"/>
              </a:lnSpc>
              <a:spcBef>
                <a:spcPct val="0"/>
              </a:spcBef>
            </a:pPr>
            <a:r>
              <a:rPr lang="en-US" sz="2907">
                <a:solidFill>
                  <a:srgbClr val="FFFFFF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OCT 2025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4866178" y="1028700"/>
            <a:ext cx="3179612" cy="867497"/>
            <a:chOff x="0" y="0"/>
            <a:chExt cx="4239483" cy="115666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654808"/>
              <a:ext cx="4239483" cy="501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02"/>
                </a:lnSpc>
                <a:spcBef>
                  <a:spcPct val="0"/>
                </a:spcBef>
              </a:pPr>
              <a:r>
                <a:rPr lang="en-US" sz="2287">
                  <a:solidFill>
                    <a:srgbClr val="FFFFFF"/>
                  </a:solidFill>
                  <a:latin typeface="Touvlo"/>
                  <a:ea typeface="Touvlo"/>
                  <a:cs typeface="Touvlo"/>
                  <a:sym typeface="Touvlo"/>
                </a:rPr>
                <a:t>Lillian Chebore 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4239483" cy="656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64"/>
                </a:lnSpc>
                <a:spcBef>
                  <a:spcPct val="0"/>
                </a:spcBef>
              </a:pPr>
              <a:r>
                <a:rPr lang="en-US" sz="2974">
                  <a:solidFill>
                    <a:srgbClr val="FFFFFF"/>
                  </a:solidFill>
                  <a:latin typeface="Proxima Nova Condensed"/>
                  <a:ea typeface="Proxima Nova Condensed"/>
                  <a:cs typeface="Proxima Nova Condensed"/>
                  <a:sym typeface="Proxima Nova Condensed"/>
                </a:rPr>
                <a:t>PRESENTED BY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1426402"/>
            <a:ext cx="8115300" cy="2353712"/>
            <a:chOff x="0" y="0"/>
            <a:chExt cx="1427384" cy="4139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7384" cy="413990"/>
            </a:xfrm>
            <a:custGeom>
              <a:avLst/>
              <a:gdLst/>
              <a:ahLst/>
              <a:cxnLst/>
              <a:rect l="l" t="t" r="r" b="b"/>
              <a:pathLst>
                <a:path w="1427384" h="413990">
                  <a:moveTo>
                    <a:pt x="25758" y="0"/>
                  </a:moveTo>
                  <a:lnTo>
                    <a:pt x="1401626" y="0"/>
                  </a:lnTo>
                  <a:cubicBezTo>
                    <a:pt x="1408458" y="0"/>
                    <a:pt x="1415009" y="2714"/>
                    <a:pt x="1419840" y="7544"/>
                  </a:cubicBezTo>
                  <a:cubicBezTo>
                    <a:pt x="1424670" y="12375"/>
                    <a:pt x="1427384" y="18926"/>
                    <a:pt x="1427384" y="25758"/>
                  </a:cubicBezTo>
                  <a:lnTo>
                    <a:pt x="1427384" y="388232"/>
                  </a:lnTo>
                  <a:cubicBezTo>
                    <a:pt x="1427384" y="395063"/>
                    <a:pt x="1424670" y="401615"/>
                    <a:pt x="1419840" y="406445"/>
                  </a:cubicBezTo>
                  <a:cubicBezTo>
                    <a:pt x="1415009" y="411276"/>
                    <a:pt x="1408458" y="413990"/>
                    <a:pt x="1401626" y="413990"/>
                  </a:cubicBezTo>
                  <a:lnTo>
                    <a:pt x="25758" y="413990"/>
                  </a:lnTo>
                  <a:cubicBezTo>
                    <a:pt x="18926" y="413990"/>
                    <a:pt x="12375" y="411276"/>
                    <a:pt x="7544" y="406445"/>
                  </a:cubicBezTo>
                  <a:cubicBezTo>
                    <a:pt x="2714" y="401615"/>
                    <a:pt x="0" y="395063"/>
                    <a:pt x="0" y="388232"/>
                  </a:cubicBezTo>
                  <a:lnTo>
                    <a:pt x="0" y="25758"/>
                  </a:lnTo>
                  <a:cubicBezTo>
                    <a:pt x="0" y="18926"/>
                    <a:pt x="2714" y="12375"/>
                    <a:pt x="7544" y="7544"/>
                  </a:cubicBezTo>
                  <a:cubicBezTo>
                    <a:pt x="12375" y="2714"/>
                    <a:pt x="18926" y="0"/>
                    <a:pt x="25758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427384" cy="423515"/>
            </a:xfrm>
            <a:prstGeom prst="rect">
              <a:avLst/>
            </a:prstGeom>
          </p:spPr>
          <p:txBody>
            <a:bodyPr lIns="277829" tIns="277829" rIns="277829" bIns="277829" rtlCol="0" anchor="ctr"/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3966644"/>
            <a:ext cx="8115300" cy="2353712"/>
            <a:chOff x="0" y="0"/>
            <a:chExt cx="1427384" cy="4139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27384" cy="413990"/>
            </a:xfrm>
            <a:custGeom>
              <a:avLst/>
              <a:gdLst/>
              <a:ahLst/>
              <a:cxnLst/>
              <a:rect l="l" t="t" r="r" b="b"/>
              <a:pathLst>
                <a:path w="1427384" h="413990">
                  <a:moveTo>
                    <a:pt x="25758" y="0"/>
                  </a:moveTo>
                  <a:lnTo>
                    <a:pt x="1401626" y="0"/>
                  </a:lnTo>
                  <a:cubicBezTo>
                    <a:pt x="1408458" y="0"/>
                    <a:pt x="1415009" y="2714"/>
                    <a:pt x="1419840" y="7544"/>
                  </a:cubicBezTo>
                  <a:cubicBezTo>
                    <a:pt x="1424670" y="12375"/>
                    <a:pt x="1427384" y="18926"/>
                    <a:pt x="1427384" y="25758"/>
                  </a:cubicBezTo>
                  <a:lnTo>
                    <a:pt x="1427384" y="388232"/>
                  </a:lnTo>
                  <a:cubicBezTo>
                    <a:pt x="1427384" y="395063"/>
                    <a:pt x="1424670" y="401615"/>
                    <a:pt x="1419840" y="406445"/>
                  </a:cubicBezTo>
                  <a:cubicBezTo>
                    <a:pt x="1415009" y="411276"/>
                    <a:pt x="1408458" y="413990"/>
                    <a:pt x="1401626" y="413990"/>
                  </a:cubicBezTo>
                  <a:lnTo>
                    <a:pt x="25758" y="413990"/>
                  </a:lnTo>
                  <a:cubicBezTo>
                    <a:pt x="18926" y="413990"/>
                    <a:pt x="12375" y="411276"/>
                    <a:pt x="7544" y="406445"/>
                  </a:cubicBezTo>
                  <a:cubicBezTo>
                    <a:pt x="2714" y="401615"/>
                    <a:pt x="0" y="395063"/>
                    <a:pt x="0" y="388232"/>
                  </a:cubicBezTo>
                  <a:lnTo>
                    <a:pt x="0" y="25758"/>
                  </a:lnTo>
                  <a:cubicBezTo>
                    <a:pt x="0" y="18926"/>
                    <a:pt x="2714" y="12375"/>
                    <a:pt x="7544" y="7544"/>
                  </a:cubicBezTo>
                  <a:cubicBezTo>
                    <a:pt x="12375" y="2714"/>
                    <a:pt x="18926" y="0"/>
                    <a:pt x="25758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427384" cy="423515"/>
            </a:xfrm>
            <a:prstGeom prst="rect">
              <a:avLst/>
            </a:prstGeom>
          </p:spPr>
          <p:txBody>
            <a:bodyPr lIns="277829" tIns="277829" rIns="277829" bIns="277829" rtlCol="0" anchor="ctr"/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6506886"/>
            <a:ext cx="8115300" cy="2353712"/>
            <a:chOff x="0" y="0"/>
            <a:chExt cx="1427384" cy="4139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7384" cy="413990"/>
            </a:xfrm>
            <a:custGeom>
              <a:avLst/>
              <a:gdLst/>
              <a:ahLst/>
              <a:cxnLst/>
              <a:rect l="l" t="t" r="r" b="b"/>
              <a:pathLst>
                <a:path w="1427384" h="413990">
                  <a:moveTo>
                    <a:pt x="25758" y="0"/>
                  </a:moveTo>
                  <a:lnTo>
                    <a:pt x="1401626" y="0"/>
                  </a:lnTo>
                  <a:cubicBezTo>
                    <a:pt x="1408458" y="0"/>
                    <a:pt x="1415009" y="2714"/>
                    <a:pt x="1419840" y="7544"/>
                  </a:cubicBezTo>
                  <a:cubicBezTo>
                    <a:pt x="1424670" y="12375"/>
                    <a:pt x="1427384" y="18926"/>
                    <a:pt x="1427384" y="25758"/>
                  </a:cubicBezTo>
                  <a:lnTo>
                    <a:pt x="1427384" y="388232"/>
                  </a:lnTo>
                  <a:cubicBezTo>
                    <a:pt x="1427384" y="395063"/>
                    <a:pt x="1424670" y="401615"/>
                    <a:pt x="1419840" y="406445"/>
                  </a:cubicBezTo>
                  <a:cubicBezTo>
                    <a:pt x="1415009" y="411276"/>
                    <a:pt x="1408458" y="413990"/>
                    <a:pt x="1401626" y="413990"/>
                  </a:cubicBezTo>
                  <a:lnTo>
                    <a:pt x="25758" y="413990"/>
                  </a:lnTo>
                  <a:cubicBezTo>
                    <a:pt x="18926" y="413990"/>
                    <a:pt x="12375" y="411276"/>
                    <a:pt x="7544" y="406445"/>
                  </a:cubicBezTo>
                  <a:cubicBezTo>
                    <a:pt x="2714" y="401615"/>
                    <a:pt x="0" y="395063"/>
                    <a:pt x="0" y="388232"/>
                  </a:cubicBezTo>
                  <a:lnTo>
                    <a:pt x="0" y="25758"/>
                  </a:lnTo>
                  <a:cubicBezTo>
                    <a:pt x="0" y="18926"/>
                    <a:pt x="2714" y="12375"/>
                    <a:pt x="7544" y="7544"/>
                  </a:cubicBezTo>
                  <a:cubicBezTo>
                    <a:pt x="12375" y="2714"/>
                    <a:pt x="18926" y="0"/>
                    <a:pt x="25758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427384" cy="423515"/>
            </a:xfrm>
            <a:prstGeom prst="rect">
              <a:avLst/>
            </a:prstGeom>
          </p:spPr>
          <p:txBody>
            <a:bodyPr lIns="277829" tIns="277829" rIns="277829" bIns="277829" rtlCol="0" anchor="ctr"/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206759" y="5762435"/>
            <a:ext cx="3119037" cy="3119037"/>
          </a:xfrm>
          <a:custGeom>
            <a:avLst/>
            <a:gdLst/>
            <a:ahLst/>
            <a:cxnLst/>
            <a:rect l="l" t="t" r="r" b="b"/>
            <a:pathLst>
              <a:path w="3119037" h="3119037">
                <a:moveTo>
                  <a:pt x="0" y="0"/>
                </a:moveTo>
                <a:lnTo>
                  <a:pt x="3119037" y="0"/>
                </a:lnTo>
                <a:lnTo>
                  <a:pt x="3119037" y="3119036"/>
                </a:lnTo>
                <a:lnTo>
                  <a:pt x="0" y="3119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402213" y="6076926"/>
            <a:ext cx="2804546" cy="2804546"/>
          </a:xfrm>
          <a:custGeom>
            <a:avLst/>
            <a:gdLst/>
            <a:ahLst/>
            <a:cxnLst/>
            <a:rect l="l" t="t" r="r" b="b"/>
            <a:pathLst>
              <a:path w="2804546" h="2804546">
                <a:moveTo>
                  <a:pt x="0" y="0"/>
                </a:moveTo>
                <a:lnTo>
                  <a:pt x="2804546" y="0"/>
                </a:lnTo>
                <a:lnTo>
                  <a:pt x="2804546" y="2804545"/>
                </a:lnTo>
                <a:lnTo>
                  <a:pt x="0" y="2804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681000" y="6076926"/>
            <a:ext cx="2804546" cy="2804546"/>
          </a:xfrm>
          <a:custGeom>
            <a:avLst/>
            <a:gdLst/>
            <a:ahLst/>
            <a:cxnLst/>
            <a:rect l="l" t="t" r="r" b="b"/>
            <a:pathLst>
              <a:path w="2804546" h="2804546">
                <a:moveTo>
                  <a:pt x="0" y="0"/>
                </a:moveTo>
                <a:lnTo>
                  <a:pt x="2804546" y="0"/>
                </a:lnTo>
                <a:lnTo>
                  <a:pt x="2804546" y="2804545"/>
                </a:lnTo>
                <a:lnTo>
                  <a:pt x="0" y="2804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028700" y="1426402"/>
            <a:ext cx="6739220" cy="255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57"/>
              </a:lnSpc>
              <a:spcBef>
                <a:spcPct val="0"/>
              </a:spcBef>
            </a:pPr>
            <a:r>
              <a:rPr lang="en-US" sz="8381" b="1">
                <a:solidFill>
                  <a:srgbClr val="221A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Theoretical framework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69319" y="1993849"/>
            <a:ext cx="6664661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  <a:spcBef>
                <a:spcPct val="0"/>
              </a:spcBef>
            </a:pPr>
            <a:r>
              <a:rPr lang="en-US" sz="3499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Traditional security: state sovereignty &amp; safety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12896" y="3010797"/>
            <a:ext cx="6563926" cy="80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3"/>
              </a:lnSpc>
              <a:spcBef>
                <a:spcPct val="0"/>
              </a:spcBef>
            </a:pPr>
            <a:r>
              <a:rPr lang="en-US" sz="2338">
                <a:solidFill>
                  <a:srgbClr val="FFFFFF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Promotes economic growth and </a:t>
            </a:r>
            <a:r>
              <a:rPr lang="en-US" sz="2338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regional integration</a:t>
            </a:r>
            <a:r>
              <a:rPr lang="en-US" sz="2338">
                <a:solidFill>
                  <a:srgbClr val="FFFFFF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 across African nations.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69319" y="4282169"/>
            <a:ext cx="5524960" cy="868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1"/>
              </a:lnSpc>
              <a:spcBef>
                <a:spcPct val="0"/>
              </a:spcBef>
            </a:pPr>
            <a:r>
              <a:rPr lang="en-US" sz="2901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New approaches: human security, economic stability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69319" y="5262134"/>
            <a:ext cx="6664661" cy="81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49"/>
              </a:lnSpc>
              <a:spcBef>
                <a:spcPct val="0"/>
              </a:spcBef>
            </a:pPr>
            <a:r>
              <a:rPr lang="en-US" sz="2392" u="none">
                <a:solidFill>
                  <a:srgbClr val="FFFFFF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Addresses threats such as </a:t>
            </a:r>
            <a:r>
              <a:rPr lang="en-US" sz="2392" b="1" u="none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smuggling and human trafficking</a:t>
            </a:r>
            <a:r>
              <a:rPr lang="en-US" sz="2392" u="none">
                <a:solidFill>
                  <a:srgbClr val="FFFFFF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 in border regions.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69319" y="6610369"/>
            <a:ext cx="5524960" cy="1302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1"/>
              </a:lnSpc>
              <a:spcBef>
                <a:spcPct val="0"/>
              </a:spcBef>
            </a:pPr>
            <a:r>
              <a:rPr lang="en-US" sz="2901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Regional Security Complex Theory (RSCT): regional dynamics &amp; interdependence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69319" y="8018011"/>
            <a:ext cx="6664661" cy="789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09"/>
              </a:lnSpc>
              <a:spcBef>
                <a:spcPct val="0"/>
              </a:spcBef>
            </a:pPr>
            <a:r>
              <a:rPr lang="en-US" sz="2292" u="none">
                <a:solidFill>
                  <a:srgbClr val="FFFFFF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Enhances collaboration among nations to ensure </a:t>
            </a:r>
            <a:r>
              <a:rPr lang="en-US" sz="2292" b="1" u="none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effective border management</a:t>
            </a:r>
            <a:r>
              <a:rPr lang="en-US" sz="2292" u="none">
                <a:solidFill>
                  <a:srgbClr val="FFFFFF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 and security.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8602" y="2300707"/>
            <a:ext cx="16168053" cy="2678354"/>
            <a:chOff x="0" y="0"/>
            <a:chExt cx="2843767" cy="4710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43767" cy="471090"/>
            </a:xfrm>
            <a:custGeom>
              <a:avLst/>
              <a:gdLst/>
              <a:ahLst/>
              <a:cxnLst/>
              <a:rect l="l" t="t" r="r" b="b"/>
              <a:pathLst>
                <a:path w="2843767" h="471090">
                  <a:moveTo>
                    <a:pt x="12929" y="0"/>
                  </a:moveTo>
                  <a:lnTo>
                    <a:pt x="2830838" y="0"/>
                  </a:lnTo>
                  <a:cubicBezTo>
                    <a:pt x="2834267" y="0"/>
                    <a:pt x="2837556" y="1362"/>
                    <a:pt x="2839980" y="3787"/>
                  </a:cubicBezTo>
                  <a:cubicBezTo>
                    <a:pt x="2842405" y="6211"/>
                    <a:pt x="2843767" y="9500"/>
                    <a:pt x="2843767" y="12929"/>
                  </a:cubicBezTo>
                  <a:lnTo>
                    <a:pt x="2843767" y="458162"/>
                  </a:lnTo>
                  <a:cubicBezTo>
                    <a:pt x="2843767" y="461591"/>
                    <a:pt x="2842405" y="464879"/>
                    <a:pt x="2839980" y="467304"/>
                  </a:cubicBezTo>
                  <a:cubicBezTo>
                    <a:pt x="2837556" y="469728"/>
                    <a:pt x="2834267" y="471090"/>
                    <a:pt x="2830838" y="471090"/>
                  </a:cubicBezTo>
                  <a:lnTo>
                    <a:pt x="12929" y="471090"/>
                  </a:lnTo>
                  <a:cubicBezTo>
                    <a:pt x="9500" y="471090"/>
                    <a:pt x="6211" y="469728"/>
                    <a:pt x="3787" y="467304"/>
                  </a:cubicBezTo>
                  <a:cubicBezTo>
                    <a:pt x="1362" y="464879"/>
                    <a:pt x="0" y="461591"/>
                    <a:pt x="0" y="458162"/>
                  </a:cubicBezTo>
                  <a:lnTo>
                    <a:pt x="0" y="12929"/>
                  </a:lnTo>
                  <a:cubicBezTo>
                    <a:pt x="0" y="9500"/>
                    <a:pt x="1362" y="6211"/>
                    <a:pt x="3787" y="3787"/>
                  </a:cubicBezTo>
                  <a:cubicBezTo>
                    <a:pt x="6211" y="1362"/>
                    <a:pt x="9500" y="0"/>
                    <a:pt x="12929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2843767" cy="480615"/>
            </a:xfrm>
            <a:prstGeom prst="rect">
              <a:avLst/>
            </a:prstGeom>
          </p:spPr>
          <p:txBody>
            <a:bodyPr lIns="277829" tIns="277829" rIns="277829" bIns="277829" rtlCol="0" anchor="ctr"/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603" y="7854543"/>
            <a:ext cx="16028450" cy="2432457"/>
            <a:chOff x="0" y="0"/>
            <a:chExt cx="2819212" cy="427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9212" cy="427840"/>
            </a:xfrm>
            <a:custGeom>
              <a:avLst/>
              <a:gdLst/>
              <a:ahLst/>
              <a:cxnLst/>
              <a:rect l="l" t="t" r="r" b="b"/>
              <a:pathLst>
                <a:path w="2819212" h="427840">
                  <a:moveTo>
                    <a:pt x="13041" y="0"/>
                  </a:moveTo>
                  <a:lnTo>
                    <a:pt x="2806171" y="0"/>
                  </a:lnTo>
                  <a:cubicBezTo>
                    <a:pt x="2813374" y="0"/>
                    <a:pt x="2819212" y="5839"/>
                    <a:pt x="2819212" y="13041"/>
                  </a:cubicBezTo>
                  <a:lnTo>
                    <a:pt x="2819212" y="414799"/>
                  </a:lnTo>
                  <a:cubicBezTo>
                    <a:pt x="2819212" y="422001"/>
                    <a:pt x="2813374" y="427840"/>
                    <a:pt x="2806171" y="427840"/>
                  </a:cubicBezTo>
                  <a:lnTo>
                    <a:pt x="13041" y="427840"/>
                  </a:lnTo>
                  <a:cubicBezTo>
                    <a:pt x="9583" y="427840"/>
                    <a:pt x="6265" y="426466"/>
                    <a:pt x="3820" y="424020"/>
                  </a:cubicBezTo>
                  <a:cubicBezTo>
                    <a:pt x="1374" y="421575"/>
                    <a:pt x="0" y="418258"/>
                    <a:pt x="0" y="414799"/>
                  </a:cubicBezTo>
                  <a:lnTo>
                    <a:pt x="0" y="13041"/>
                  </a:lnTo>
                  <a:cubicBezTo>
                    <a:pt x="0" y="9583"/>
                    <a:pt x="1374" y="6265"/>
                    <a:pt x="3820" y="3820"/>
                  </a:cubicBezTo>
                  <a:cubicBezTo>
                    <a:pt x="6265" y="1374"/>
                    <a:pt x="9583" y="0"/>
                    <a:pt x="13041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2819212" cy="437365"/>
            </a:xfrm>
            <a:prstGeom prst="rect">
              <a:avLst/>
            </a:prstGeom>
          </p:spPr>
          <p:txBody>
            <a:bodyPr lIns="277829" tIns="277829" rIns="277829" bIns="277829" rtlCol="0" anchor="ctr"/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2299" y="5143500"/>
            <a:ext cx="12660289" cy="2191362"/>
            <a:chOff x="0" y="0"/>
            <a:chExt cx="2226793" cy="38543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26793" cy="385434"/>
            </a:xfrm>
            <a:custGeom>
              <a:avLst/>
              <a:gdLst/>
              <a:ahLst/>
              <a:cxnLst/>
              <a:rect l="l" t="t" r="r" b="b"/>
              <a:pathLst>
                <a:path w="2226793" h="385434">
                  <a:moveTo>
                    <a:pt x="16511" y="0"/>
                  </a:moveTo>
                  <a:lnTo>
                    <a:pt x="2210282" y="0"/>
                  </a:lnTo>
                  <a:cubicBezTo>
                    <a:pt x="2219401" y="0"/>
                    <a:pt x="2226793" y="7392"/>
                    <a:pt x="2226793" y="16511"/>
                  </a:cubicBezTo>
                  <a:lnTo>
                    <a:pt x="2226793" y="368924"/>
                  </a:lnTo>
                  <a:cubicBezTo>
                    <a:pt x="2226793" y="373303"/>
                    <a:pt x="2225054" y="377502"/>
                    <a:pt x="2221957" y="380599"/>
                  </a:cubicBezTo>
                  <a:cubicBezTo>
                    <a:pt x="2218861" y="383695"/>
                    <a:pt x="2214661" y="385434"/>
                    <a:pt x="2210282" y="385434"/>
                  </a:cubicBezTo>
                  <a:lnTo>
                    <a:pt x="16511" y="385434"/>
                  </a:lnTo>
                  <a:cubicBezTo>
                    <a:pt x="7392" y="385434"/>
                    <a:pt x="0" y="378042"/>
                    <a:pt x="0" y="368924"/>
                  </a:cubicBezTo>
                  <a:lnTo>
                    <a:pt x="0" y="16511"/>
                  </a:lnTo>
                  <a:cubicBezTo>
                    <a:pt x="0" y="7392"/>
                    <a:pt x="7392" y="0"/>
                    <a:pt x="16511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2226793" cy="394959"/>
            </a:xfrm>
            <a:prstGeom prst="rect">
              <a:avLst/>
            </a:prstGeom>
          </p:spPr>
          <p:txBody>
            <a:bodyPr lIns="277829" tIns="277829" rIns="277829" bIns="277829" rtlCol="0" anchor="ctr"/>
            <a:lstStyle/>
            <a:p>
              <a:pPr algn="ctr">
                <a:lnSpc>
                  <a:spcPts val="384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885727" y="4715168"/>
            <a:ext cx="2804546" cy="2804546"/>
          </a:xfrm>
          <a:custGeom>
            <a:avLst/>
            <a:gdLst/>
            <a:ahLst/>
            <a:cxnLst/>
            <a:rect l="l" t="t" r="r" b="b"/>
            <a:pathLst>
              <a:path w="2804546" h="2804546">
                <a:moveTo>
                  <a:pt x="0" y="0"/>
                </a:moveTo>
                <a:lnTo>
                  <a:pt x="2804546" y="0"/>
                </a:lnTo>
                <a:lnTo>
                  <a:pt x="2804546" y="2804545"/>
                </a:lnTo>
                <a:lnTo>
                  <a:pt x="0" y="2804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85727" y="7668499"/>
            <a:ext cx="2804546" cy="2804546"/>
          </a:xfrm>
          <a:custGeom>
            <a:avLst/>
            <a:gdLst/>
            <a:ahLst/>
            <a:cxnLst/>
            <a:rect l="l" t="t" r="r" b="b"/>
            <a:pathLst>
              <a:path w="2804546" h="2804546">
                <a:moveTo>
                  <a:pt x="0" y="0"/>
                </a:moveTo>
                <a:lnTo>
                  <a:pt x="2804546" y="0"/>
                </a:lnTo>
                <a:lnTo>
                  <a:pt x="2804546" y="2804545"/>
                </a:lnTo>
                <a:lnTo>
                  <a:pt x="0" y="2804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21273" y="479374"/>
            <a:ext cx="4808385" cy="1821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75"/>
              </a:lnSpc>
              <a:spcBef>
                <a:spcPct val="0"/>
              </a:spcBef>
            </a:pPr>
            <a:r>
              <a:rPr lang="en-US" sz="5979" b="1">
                <a:solidFill>
                  <a:srgbClr val="221A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Methodological Approach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82299" y="1485900"/>
            <a:ext cx="16211475" cy="880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3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303"/>
              </a:lnSpc>
              <a:spcBef>
                <a:spcPct val="0"/>
              </a:spcBef>
            </a:pPr>
            <a:endParaRPr/>
          </a:p>
          <a:p>
            <a:pPr algn="l">
              <a:lnSpc>
                <a:spcPts val="3303"/>
              </a:lnSpc>
              <a:spcBef>
                <a:spcPct val="0"/>
              </a:spcBef>
            </a:pPr>
            <a:r>
              <a:rPr lang="en-US" sz="2753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Research Objectives:</a:t>
            </a:r>
          </a:p>
          <a:p>
            <a:pPr algn="l">
              <a:lnSpc>
                <a:spcPts val="3303"/>
              </a:lnSpc>
              <a:spcBef>
                <a:spcPct val="0"/>
              </a:spcBef>
            </a:pPr>
            <a:r>
              <a:rPr lang="en-US" sz="2753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Historical Analysis: Investigating how colonial border demarcations influence current border governance and cross-border mobility</a:t>
            </a:r>
          </a:p>
          <a:p>
            <a:pPr algn="l">
              <a:lnSpc>
                <a:spcPts val="3303"/>
              </a:lnSpc>
              <a:spcBef>
                <a:spcPct val="0"/>
              </a:spcBef>
            </a:pPr>
            <a:r>
              <a:rPr lang="en-US" sz="2753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Institutional Assessment: Assessing the role of Regional Economic Communities (RECs) and cross-border cooperation in promoting (in)security</a:t>
            </a:r>
          </a:p>
          <a:p>
            <a:pPr algn="l">
              <a:lnSpc>
                <a:spcPts val="3303"/>
              </a:lnSpc>
              <a:spcBef>
                <a:spcPct val="0"/>
              </a:spcBef>
            </a:pPr>
            <a:r>
              <a:rPr lang="en-US" sz="2753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Threat Analysis: Analyzing challenges of transnational threats and illicit activities along borders</a:t>
            </a:r>
          </a:p>
          <a:p>
            <a:pPr algn="l">
              <a:lnSpc>
                <a:spcPts val="3303"/>
              </a:lnSpc>
              <a:spcBef>
                <a:spcPct val="0"/>
              </a:spcBef>
            </a:pPr>
            <a:endParaRPr lang="en-US" sz="2753" b="1">
              <a:solidFill>
                <a:srgbClr val="FFFFFF"/>
              </a:solidFill>
              <a:latin typeface="Proxima Nova Condensed Bold"/>
              <a:ea typeface="Proxima Nova Condensed Bold"/>
              <a:cs typeface="Proxima Nova Condensed Bold"/>
              <a:sym typeface="Proxima Nova Condensed Bold"/>
            </a:endParaRPr>
          </a:p>
          <a:p>
            <a:pPr algn="l">
              <a:lnSpc>
                <a:spcPts val="3303"/>
              </a:lnSpc>
              <a:spcBef>
                <a:spcPct val="0"/>
              </a:spcBef>
            </a:pPr>
            <a:r>
              <a:rPr lang="en-US" sz="2753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Data Sources and Analysis:</a:t>
            </a:r>
          </a:p>
          <a:p>
            <a:pPr algn="l">
              <a:lnSpc>
                <a:spcPts val="3303"/>
              </a:lnSpc>
              <a:spcBef>
                <a:spcPct val="0"/>
              </a:spcBef>
            </a:pPr>
            <a:r>
              <a:rPr lang="en-US" sz="2753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Primary Data Sources:</a:t>
            </a:r>
          </a:p>
          <a:p>
            <a:pPr algn="l">
              <a:lnSpc>
                <a:spcPts val="3303"/>
              </a:lnSpc>
              <a:spcBef>
                <a:spcPct val="0"/>
              </a:spcBef>
            </a:pPr>
            <a:r>
              <a:rPr lang="en-US" sz="2753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Online Policy Documents: AU, ECOWAS, EAC, SADC protocols and frameworks</a:t>
            </a:r>
          </a:p>
          <a:p>
            <a:pPr algn="l">
              <a:lnSpc>
                <a:spcPts val="3303"/>
              </a:lnSpc>
              <a:spcBef>
                <a:spcPct val="0"/>
              </a:spcBef>
            </a:pPr>
            <a:r>
              <a:rPr lang="en-US" sz="2753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Academic Publications: Peer-reviewed journals on security studies and regional integration</a:t>
            </a:r>
          </a:p>
          <a:p>
            <a:pPr algn="l">
              <a:lnSpc>
                <a:spcPts val="3303"/>
              </a:lnSpc>
              <a:spcBef>
                <a:spcPct val="0"/>
              </a:spcBef>
            </a:pPr>
            <a:r>
              <a:rPr lang="en-US" sz="2753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Institutional Reports: UNECA, World Bank, and regional organization assessments</a:t>
            </a:r>
          </a:p>
          <a:p>
            <a:pPr algn="l">
              <a:lnSpc>
                <a:spcPts val="3303"/>
              </a:lnSpc>
              <a:spcBef>
                <a:spcPct val="0"/>
              </a:spcBef>
            </a:pPr>
            <a:endParaRPr lang="en-US" sz="2753" b="1">
              <a:solidFill>
                <a:srgbClr val="FFFFFF"/>
              </a:solidFill>
              <a:latin typeface="Proxima Nova Condensed Bold"/>
              <a:ea typeface="Proxima Nova Condensed Bold"/>
              <a:cs typeface="Proxima Nova Condensed Bold"/>
              <a:sym typeface="Proxima Nova Condensed Bold"/>
            </a:endParaRPr>
          </a:p>
          <a:p>
            <a:pPr algn="l">
              <a:lnSpc>
                <a:spcPts val="3303"/>
              </a:lnSpc>
              <a:spcBef>
                <a:spcPct val="0"/>
              </a:spcBef>
            </a:pPr>
            <a:endParaRPr lang="en-US" sz="2753" b="1">
              <a:solidFill>
                <a:srgbClr val="FFFFFF"/>
              </a:solidFill>
              <a:latin typeface="Proxima Nova Condensed Bold"/>
              <a:ea typeface="Proxima Nova Condensed Bold"/>
              <a:cs typeface="Proxima Nova Condensed Bold"/>
              <a:sym typeface="Proxima Nova Condensed Bold"/>
            </a:endParaRPr>
          </a:p>
          <a:p>
            <a:pPr algn="l">
              <a:lnSpc>
                <a:spcPts val="3303"/>
              </a:lnSpc>
              <a:spcBef>
                <a:spcPct val="0"/>
              </a:spcBef>
            </a:pPr>
            <a:r>
              <a:rPr lang="en-US" sz="2753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Analytical Framework:</a:t>
            </a:r>
          </a:p>
          <a:p>
            <a:pPr algn="l">
              <a:lnSpc>
                <a:spcPts val="3303"/>
              </a:lnSpc>
              <a:spcBef>
                <a:spcPct val="0"/>
              </a:spcBef>
            </a:pPr>
            <a:r>
              <a:rPr lang="en-US" sz="2753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Security Studies Lens: Examining intersection of historical trajectories, socio-political dynamics, and technological developments in African border governance</a:t>
            </a:r>
          </a:p>
          <a:p>
            <a:pPr algn="l">
              <a:lnSpc>
                <a:spcPts val="3303"/>
              </a:lnSpc>
              <a:spcBef>
                <a:spcPct val="0"/>
              </a:spcBef>
            </a:pPr>
            <a:r>
              <a:rPr lang="en-US" sz="2753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Focus Areas: Security-mobility nexus within RECs and continental frameworks (AU)</a:t>
            </a:r>
          </a:p>
          <a:p>
            <a:pPr algn="l">
              <a:lnSpc>
                <a:spcPts val="3303"/>
              </a:lnSpc>
              <a:spcBef>
                <a:spcPct val="0"/>
              </a:spcBef>
            </a:pPr>
            <a:endParaRPr lang="en-US" sz="2753" b="1">
              <a:solidFill>
                <a:srgbClr val="FFFFFF"/>
              </a:solidFill>
              <a:latin typeface="Proxima Nova Condensed Bold"/>
              <a:ea typeface="Proxima Nova Condensed Bold"/>
              <a:cs typeface="Proxima Nova Condensed Bold"/>
              <a:sym typeface="Proxima Nova Condensed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836709" y="875690"/>
            <a:ext cx="8115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Research Design: Qualitative secondary data analysis employing security studies lens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7084" y="2390081"/>
            <a:ext cx="4573832" cy="4573832"/>
          </a:xfrm>
          <a:custGeom>
            <a:avLst/>
            <a:gdLst/>
            <a:ahLst/>
            <a:cxnLst/>
            <a:rect l="l" t="t" r="r" b="b"/>
            <a:pathLst>
              <a:path w="4573832" h="4573832">
                <a:moveTo>
                  <a:pt x="0" y="0"/>
                </a:moveTo>
                <a:lnTo>
                  <a:pt x="4573832" y="0"/>
                </a:lnTo>
                <a:lnTo>
                  <a:pt x="4573832" y="4573832"/>
                </a:lnTo>
                <a:lnTo>
                  <a:pt x="0" y="45738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835374" y="2390081"/>
            <a:ext cx="4720230" cy="4720230"/>
          </a:xfrm>
          <a:custGeom>
            <a:avLst/>
            <a:gdLst/>
            <a:ahLst/>
            <a:cxnLst/>
            <a:rect l="l" t="t" r="r" b="b"/>
            <a:pathLst>
              <a:path w="4720230" h="4720230">
                <a:moveTo>
                  <a:pt x="0" y="0"/>
                </a:moveTo>
                <a:lnTo>
                  <a:pt x="4720230" y="0"/>
                </a:lnTo>
                <a:lnTo>
                  <a:pt x="4720230" y="4720229"/>
                </a:lnTo>
                <a:lnTo>
                  <a:pt x="0" y="4720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40420" y="2463279"/>
            <a:ext cx="5079718" cy="5079718"/>
          </a:xfrm>
          <a:custGeom>
            <a:avLst/>
            <a:gdLst/>
            <a:ahLst/>
            <a:cxnLst/>
            <a:rect l="l" t="t" r="r" b="b"/>
            <a:pathLst>
              <a:path w="5079718" h="5079718">
                <a:moveTo>
                  <a:pt x="0" y="0"/>
                </a:moveTo>
                <a:lnTo>
                  <a:pt x="5079718" y="0"/>
                </a:lnTo>
                <a:lnTo>
                  <a:pt x="5079718" y="5079718"/>
                </a:lnTo>
                <a:lnTo>
                  <a:pt x="0" y="50797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48141" y="2463279"/>
            <a:ext cx="5079718" cy="5079718"/>
          </a:xfrm>
          <a:custGeom>
            <a:avLst/>
            <a:gdLst/>
            <a:ahLst/>
            <a:cxnLst/>
            <a:rect l="l" t="t" r="r" b="b"/>
            <a:pathLst>
              <a:path w="5079718" h="5079718">
                <a:moveTo>
                  <a:pt x="0" y="0"/>
                </a:moveTo>
                <a:lnTo>
                  <a:pt x="5079718" y="0"/>
                </a:lnTo>
                <a:lnTo>
                  <a:pt x="5079718" y="5079718"/>
                </a:lnTo>
                <a:lnTo>
                  <a:pt x="0" y="50797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014464" y="3922156"/>
            <a:ext cx="2259072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en-US" sz="2300" u="none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Institutional fragmentation &amp; overlapping RECs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13226" y="3848957"/>
            <a:ext cx="2259072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en-US" sz="2300" u="none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Corruption, harassment, weak political will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65953" y="3848957"/>
            <a:ext cx="2259072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Slow protocol adoption (e.g., free movement)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15702" y="650244"/>
            <a:ext cx="10656596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18"/>
              </a:lnSpc>
            </a:pPr>
            <a:r>
              <a:rPr lang="en-US" sz="6848" b="1">
                <a:solidFill>
                  <a:srgbClr val="221A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Challenges in Implementation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62931" y="9182100"/>
            <a:ext cx="10962139" cy="417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49"/>
              </a:lnSpc>
              <a:spcBef>
                <a:spcPct val="0"/>
              </a:spcBef>
            </a:pPr>
            <a:r>
              <a:rPr lang="en-US" sz="2299" spc="-45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This diagram illustrates the challanges in implementation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982647" y="2463279"/>
            <a:ext cx="4720230" cy="4720230"/>
          </a:xfrm>
          <a:custGeom>
            <a:avLst/>
            <a:gdLst/>
            <a:ahLst/>
            <a:cxnLst/>
            <a:rect l="l" t="t" r="r" b="b"/>
            <a:pathLst>
              <a:path w="4720230" h="4720230">
                <a:moveTo>
                  <a:pt x="0" y="0"/>
                </a:moveTo>
                <a:lnTo>
                  <a:pt x="4720230" y="0"/>
                </a:lnTo>
                <a:lnTo>
                  <a:pt x="4720230" y="4720230"/>
                </a:lnTo>
                <a:lnTo>
                  <a:pt x="0" y="4720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0" y="0"/>
            <a:ext cx="6115840" cy="8759438"/>
            <a:chOff x="0" y="0"/>
            <a:chExt cx="4433570" cy="6350000"/>
          </a:xfrm>
        </p:grpSpPr>
        <p:sp>
          <p:nvSpPr>
            <p:cNvPr id="3" name="Freeform 3"/>
            <p:cNvSpPr/>
            <p:nvPr/>
          </p:nvSpPr>
          <p:spPr>
            <a:xfrm rot="-72000" flipV="1">
              <a:off x="-66006" y="-45729"/>
              <a:ext cx="4565582" cy="6399886"/>
            </a:xfrm>
            <a:custGeom>
              <a:avLst/>
              <a:gdLst/>
              <a:ahLst/>
              <a:cxnLst/>
              <a:rect l="l" t="t" r="r" b="b"/>
              <a:pathLst>
                <a:path w="4565582" h="6399886">
                  <a:moveTo>
                    <a:pt x="4565582" y="6348608"/>
                  </a:moveTo>
                  <a:lnTo>
                    <a:pt x="4432598" y="0"/>
                  </a:lnTo>
                  <a:lnTo>
                    <a:pt x="0" y="92850"/>
                  </a:lnTo>
                  <a:lnTo>
                    <a:pt x="40135" y="2008860"/>
                  </a:lnTo>
                  <a:cubicBezTo>
                    <a:pt x="91413" y="4456883"/>
                    <a:pt x="2117559" y="6399887"/>
                    <a:pt x="4565582" y="6348608"/>
                  </a:cubicBezTo>
                  <a:close/>
                </a:path>
              </a:pathLst>
            </a:custGeom>
            <a:blipFill>
              <a:blip r:embed="rId2"/>
              <a:stretch>
                <a:fillRect l="-90317" t="-15621" r="-62409" b="-13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flipH="1" flipV="1">
            <a:off x="-566023" y="6673938"/>
            <a:ext cx="5929066" cy="5929066"/>
          </a:xfrm>
          <a:custGeom>
            <a:avLst/>
            <a:gdLst/>
            <a:ahLst/>
            <a:cxnLst/>
            <a:rect l="l" t="t" r="r" b="b"/>
            <a:pathLst>
              <a:path w="5929066" h="5929066">
                <a:moveTo>
                  <a:pt x="5929066" y="5929066"/>
                </a:moveTo>
                <a:lnTo>
                  <a:pt x="0" y="5929066"/>
                </a:lnTo>
                <a:lnTo>
                  <a:pt x="0" y="0"/>
                </a:lnTo>
                <a:lnTo>
                  <a:pt x="5929066" y="0"/>
                </a:lnTo>
                <a:lnTo>
                  <a:pt x="5929066" y="592906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500339" y="-3420754"/>
            <a:ext cx="7575322" cy="7575322"/>
          </a:xfrm>
          <a:custGeom>
            <a:avLst/>
            <a:gdLst/>
            <a:ahLst/>
            <a:cxnLst/>
            <a:rect l="l" t="t" r="r" b="b"/>
            <a:pathLst>
              <a:path w="7575322" h="7575322">
                <a:moveTo>
                  <a:pt x="0" y="0"/>
                </a:moveTo>
                <a:lnTo>
                  <a:pt x="7575322" y="0"/>
                </a:lnTo>
                <a:lnTo>
                  <a:pt x="7575322" y="7575322"/>
                </a:lnTo>
                <a:lnTo>
                  <a:pt x="0" y="75753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6577149" y="3562373"/>
            <a:ext cx="10682151" cy="1681516"/>
            <a:chOff x="0" y="0"/>
            <a:chExt cx="14242868" cy="2242022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14242868" cy="1231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75"/>
                </a:lnSpc>
              </a:pPr>
              <a:r>
                <a:rPr lang="en-US" sz="6062" b="1">
                  <a:solidFill>
                    <a:srgbClr val="221A00"/>
                  </a:solidFill>
                  <a:latin typeface="Proxima Nova Condensed Bold"/>
                  <a:ea typeface="Proxima Nova Condensed Bold"/>
                  <a:cs typeface="Proxima Nova Condensed Bold"/>
                  <a:sym typeface="Proxima Nova Condensed Bold"/>
                </a:rPr>
                <a:t>Solutions in Border Security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10713"/>
              <a:ext cx="14242868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550"/>
                </a:lnSpc>
              </a:pPr>
              <a:r>
                <a:rPr lang="en-US" sz="3500">
                  <a:solidFill>
                    <a:srgbClr val="221A00"/>
                  </a:solidFill>
                  <a:latin typeface="Proxima Nova Condensed"/>
                  <a:ea typeface="Proxima Nova Condensed"/>
                  <a:cs typeface="Proxima Nova Condensed"/>
                  <a:sym typeface="Proxima Nova Condensed"/>
                </a:rPr>
                <a:t>Key issues 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77149" y="6673938"/>
            <a:ext cx="4729148" cy="2746259"/>
            <a:chOff x="0" y="0"/>
            <a:chExt cx="6305530" cy="366167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9525"/>
              <a:ext cx="6305530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</a:pPr>
              <a:r>
                <a:rPr lang="en-US" sz="3499" b="1">
                  <a:solidFill>
                    <a:srgbClr val="221A00"/>
                  </a:solidFill>
                  <a:latin typeface="Proxima Nova Condensed Bold"/>
                  <a:ea typeface="Proxima Nova Condensed Bold"/>
                  <a:cs typeface="Proxima Nova Condensed Bold"/>
                  <a:sym typeface="Proxima Nova Condensed Bold"/>
                </a:rPr>
                <a:t>Key Challenges Facing Border Security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812596"/>
              <a:ext cx="6305530" cy="18490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7439" lvl="1" indent="-218719" algn="l">
                <a:lnSpc>
                  <a:spcPts val="2836"/>
                </a:lnSpc>
                <a:buFont typeface="Arial"/>
                <a:buChar char="•"/>
              </a:pPr>
              <a:r>
                <a:rPr lang="en-US" sz="2026">
                  <a:solidFill>
                    <a:srgbClr val="221A00"/>
                  </a:solidFill>
                  <a:latin typeface="Proxima Nova Condensed"/>
                  <a:ea typeface="Proxima Nova Condensed"/>
                  <a:cs typeface="Proxima Nova Condensed"/>
                  <a:sym typeface="Proxima Nova Condensed"/>
                </a:rPr>
                <a:t>Inadequate resources for border patrol</a:t>
              </a:r>
            </a:p>
            <a:p>
              <a:pPr marL="437439" lvl="1" indent="-218719" algn="l">
                <a:lnSpc>
                  <a:spcPts val="2836"/>
                </a:lnSpc>
                <a:buFont typeface="Arial"/>
                <a:buChar char="•"/>
              </a:pPr>
              <a:r>
                <a:rPr lang="en-US" sz="2026">
                  <a:solidFill>
                    <a:srgbClr val="221A00"/>
                  </a:solidFill>
                  <a:latin typeface="Proxima Nova Condensed"/>
                  <a:ea typeface="Proxima Nova Condensed"/>
                  <a:cs typeface="Proxima Nova Condensed"/>
                  <a:sym typeface="Proxima Nova Condensed"/>
                </a:rPr>
                <a:t>Increased cross-border crime and trafficking</a:t>
              </a:r>
            </a:p>
            <a:p>
              <a:pPr marL="437439" lvl="1" indent="-218719" algn="l">
                <a:lnSpc>
                  <a:spcPts val="2836"/>
                </a:lnSpc>
                <a:buFont typeface="Arial"/>
                <a:buChar char="•"/>
              </a:pPr>
              <a:r>
                <a:rPr lang="en-US" sz="2026">
                  <a:solidFill>
                    <a:srgbClr val="221A00"/>
                  </a:solidFill>
                  <a:latin typeface="Proxima Nova Condensed"/>
                  <a:ea typeface="Proxima Nova Condensed"/>
                  <a:cs typeface="Proxima Nova Condensed"/>
                  <a:sym typeface="Proxima Nova Condensed"/>
                </a:rPr>
                <a:t>Political instability affecting regions significantly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544190" y="6673938"/>
            <a:ext cx="4715110" cy="2563378"/>
            <a:chOff x="0" y="0"/>
            <a:chExt cx="6286813" cy="341783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9525"/>
              <a:ext cx="6286813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3499" b="1">
                  <a:solidFill>
                    <a:srgbClr val="221A00"/>
                  </a:solidFill>
                  <a:latin typeface="Proxima Nova Condensed Bold"/>
                  <a:ea typeface="Proxima Nova Condensed Bold"/>
                  <a:cs typeface="Proxima Nova Condensed Bold"/>
                  <a:sym typeface="Proxima Nova Condensed Bold"/>
                </a:rPr>
                <a:t>Proposed Solutions for Improved Security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812596"/>
              <a:ext cx="6286813" cy="1605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72670" lvl="1" indent="-186335" algn="l">
                <a:lnSpc>
                  <a:spcPts val="2416"/>
                </a:lnSpc>
                <a:buFont typeface="Arial"/>
                <a:buChar char="•"/>
              </a:pPr>
              <a:r>
                <a:rPr lang="en-US" sz="1726">
                  <a:solidFill>
                    <a:srgbClr val="221A00"/>
                  </a:solidFill>
                  <a:latin typeface="Proxima Nova Condensed"/>
                  <a:ea typeface="Proxima Nova Condensed"/>
                  <a:cs typeface="Proxima Nova Condensed"/>
                  <a:sym typeface="Proxima Nova Condensed"/>
                </a:rPr>
                <a:t>Strengthening regional cooperation and agreements</a:t>
              </a:r>
            </a:p>
            <a:p>
              <a:pPr marL="372670" lvl="1" indent="-186335" algn="l">
                <a:lnSpc>
                  <a:spcPts val="2416"/>
                </a:lnSpc>
                <a:buFont typeface="Arial"/>
                <a:buChar char="•"/>
              </a:pPr>
              <a:r>
                <a:rPr lang="en-US" sz="1726">
                  <a:solidFill>
                    <a:srgbClr val="221A00"/>
                  </a:solidFill>
                  <a:latin typeface="Proxima Nova Condensed"/>
                  <a:ea typeface="Proxima Nova Condensed"/>
                  <a:cs typeface="Proxima Nova Condensed"/>
                  <a:sym typeface="Proxima Nova Condensed"/>
                </a:rPr>
                <a:t>Investing in technology and infrastructure upgrades</a:t>
              </a:r>
            </a:p>
            <a:p>
              <a:pPr marL="372670" lvl="1" indent="-186335" algn="l">
                <a:lnSpc>
                  <a:spcPts val="2416"/>
                </a:lnSpc>
                <a:buFont typeface="Arial"/>
                <a:buChar char="•"/>
              </a:pPr>
              <a:r>
                <a:rPr lang="en-US" sz="1726">
                  <a:solidFill>
                    <a:srgbClr val="221A00"/>
                  </a:solidFill>
                  <a:latin typeface="Proxima Nova Condensed"/>
                  <a:ea typeface="Proxima Nova Condensed"/>
                  <a:cs typeface="Proxima Nova Condensed"/>
                  <a:sym typeface="Proxima Nova Condensed"/>
                </a:rPr>
                <a:t>Promoting community engagement and awareness programs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3988970" y="366907"/>
            <a:ext cx="2748146" cy="2748146"/>
          </a:xfrm>
          <a:custGeom>
            <a:avLst/>
            <a:gdLst/>
            <a:ahLst/>
            <a:cxnLst/>
            <a:rect l="l" t="t" r="r" b="b"/>
            <a:pathLst>
              <a:path w="2748146" h="2748146">
                <a:moveTo>
                  <a:pt x="0" y="0"/>
                </a:moveTo>
                <a:lnTo>
                  <a:pt x="2748146" y="0"/>
                </a:lnTo>
                <a:lnTo>
                  <a:pt x="2748146" y="2748145"/>
                </a:lnTo>
                <a:lnTo>
                  <a:pt x="0" y="27481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5763526" y="-2237474"/>
            <a:ext cx="6760947" cy="18288000"/>
            <a:chOff x="0" y="0"/>
            <a:chExt cx="1780661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80661" cy="4816592"/>
            </a:xfrm>
            <a:custGeom>
              <a:avLst/>
              <a:gdLst/>
              <a:ahLst/>
              <a:cxnLst/>
              <a:rect l="l" t="t" r="r" b="b"/>
              <a:pathLst>
                <a:path w="1780661" h="4816592">
                  <a:moveTo>
                    <a:pt x="0" y="0"/>
                  </a:moveTo>
                  <a:lnTo>
                    <a:pt x="1780661" y="0"/>
                  </a:lnTo>
                  <a:lnTo>
                    <a:pt x="1780661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A9B1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780661" cy="486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02545" y="4125144"/>
            <a:ext cx="8998810" cy="503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1308" lvl="1" indent="-310654" algn="l">
              <a:lnSpc>
                <a:spcPts val="4028"/>
              </a:lnSpc>
              <a:buFont typeface="Arial"/>
              <a:buChar char="•"/>
            </a:pPr>
            <a:r>
              <a:rPr lang="en-US" sz="2877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 Balance national security with regional integration</a:t>
            </a:r>
          </a:p>
          <a:p>
            <a:pPr algn="l">
              <a:lnSpc>
                <a:spcPts val="4028"/>
              </a:lnSpc>
            </a:pPr>
            <a:endParaRPr lang="en-US" sz="2877">
              <a:solidFill>
                <a:srgbClr val="221A00"/>
              </a:solidFill>
              <a:latin typeface="Touvlo"/>
              <a:ea typeface="Touvlo"/>
              <a:cs typeface="Touvlo"/>
              <a:sym typeface="Touvlo"/>
            </a:endParaRPr>
          </a:p>
          <a:p>
            <a:pPr marL="621308" lvl="1" indent="-310654" algn="l">
              <a:lnSpc>
                <a:spcPts val="4028"/>
              </a:lnSpc>
              <a:buFont typeface="Arial"/>
              <a:buChar char="•"/>
            </a:pPr>
            <a:r>
              <a:rPr lang="en-US" sz="2877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Harmonize national laws with AU/REC commitments</a:t>
            </a:r>
          </a:p>
          <a:p>
            <a:pPr algn="l">
              <a:lnSpc>
                <a:spcPts val="4028"/>
              </a:lnSpc>
            </a:pPr>
            <a:endParaRPr lang="en-US" sz="2877">
              <a:solidFill>
                <a:srgbClr val="221A00"/>
              </a:solidFill>
              <a:latin typeface="Touvlo"/>
              <a:ea typeface="Touvlo"/>
              <a:cs typeface="Touvlo"/>
              <a:sym typeface="Touvlo"/>
            </a:endParaRPr>
          </a:p>
          <a:p>
            <a:pPr marL="621308" lvl="1" indent="-310654" algn="l">
              <a:lnSpc>
                <a:spcPts val="4028"/>
              </a:lnSpc>
              <a:buFont typeface="Arial"/>
              <a:buChar char="•"/>
            </a:pPr>
            <a:r>
              <a:rPr lang="en-US" sz="2877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Ensure equal participation &amp; address power asymmetries</a:t>
            </a:r>
          </a:p>
          <a:p>
            <a:pPr algn="l">
              <a:lnSpc>
                <a:spcPts val="4028"/>
              </a:lnSpc>
            </a:pPr>
            <a:endParaRPr lang="en-US" sz="2877">
              <a:solidFill>
                <a:srgbClr val="221A00"/>
              </a:solidFill>
              <a:latin typeface="Touvlo"/>
              <a:ea typeface="Touvlo"/>
              <a:cs typeface="Touvlo"/>
              <a:sym typeface="Touvlo"/>
            </a:endParaRPr>
          </a:p>
          <a:p>
            <a:pPr algn="l">
              <a:lnSpc>
                <a:spcPts val="4028"/>
              </a:lnSpc>
            </a:pPr>
            <a:endParaRPr lang="en-US" sz="2877">
              <a:solidFill>
                <a:srgbClr val="221A00"/>
              </a:solidFill>
              <a:latin typeface="Touvlo"/>
              <a:ea typeface="Touvlo"/>
              <a:cs typeface="Touvlo"/>
              <a:sym typeface="Touvlo"/>
            </a:endParaRPr>
          </a:p>
        </p:txBody>
      </p:sp>
      <p:grpSp>
        <p:nvGrpSpPr>
          <p:cNvPr id="6" name="Group 6"/>
          <p:cNvGrpSpPr/>
          <p:nvPr/>
        </p:nvGrpSpPr>
        <p:grpSpPr>
          <a:xfrm rot="5400000">
            <a:off x="7380974" y="-7380974"/>
            <a:ext cx="3526053" cy="18288000"/>
            <a:chOff x="0" y="0"/>
            <a:chExt cx="928672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28672" cy="4816592"/>
            </a:xfrm>
            <a:custGeom>
              <a:avLst/>
              <a:gdLst/>
              <a:ahLst/>
              <a:cxnLst/>
              <a:rect l="l" t="t" r="r" b="b"/>
              <a:pathLst>
                <a:path w="928672" h="4816592">
                  <a:moveTo>
                    <a:pt x="0" y="0"/>
                  </a:moveTo>
                  <a:lnTo>
                    <a:pt x="928672" y="0"/>
                  </a:lnTo>
                  <a:lnTo>
                    <a:pt x="928672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2547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928672" cy="486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530519"/>
            <a:ext cx="12289724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7200" b="1" u="none" strike="noStrike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POLICY RECOMMENDATIONS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125338" y="4182294"/>
            <a:ext cx="2741985" cy="2741985"/>
          </a:xfrm>
          <a:custGeom>
            <a:avLst/>
            <a:gdLst/>
            <a:ahLst/>
            <a:cxnLst/>
            <a:rect l="l" t="t" r="r" b="b"/>
            <a:pathLst>
              <a:path w="2741985" h="2741985">
                <a:moveTo>
                  <a:pt x="0" y="0"/>
                </a:moveTo>
                <a:lnTo>
                  <a:pt x="2741985" y="0"/>
                </a:lnTo>
                <a:lnTo>
                  <a:pt x="2741985" y="2741985"/>
                </a:lnTo>
                <a:lnTo>
                  <a:pt x="0" y="2741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868620" y="7293142"/>
            <a:ext cx="2256718" cy="2256718"/>
          </a:xfrm>
          <a:custGeom>
            <a:avLst/>
            <a:gdLst/>
            <a:ahLst/>
            <a:cxnLst/>
            <a:rect l="l" t="t" r="r" b="b"/>
            <a:pathLst>
              <a:path w="2256718" h="2256718">
                <a:moveTo>
                  <a:pt x="0" y="0"/>
                </a:moveTo>
                <a:lnTo>
                  <a:pt x="2256718" y="0"/>
                </a:lnTo>
                <a:lnTo>
                  <a:pt x="2256718" y="2256718"/>
                </a:lnTo>
                <a:lnTo>
                  <a:pt x="0" y="2256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0" y="0"/>
            <a:ext cx="6115840" cy="8759438"/>
            <a:chOff x="0" y="0"/>
            <a:chExt cx="4433570" cy="6350000"/>
          </a:xfrm>
        </p:grpSpPr>
        <p:sp>
          <p:nvSpPr>
            <p:cNvPr id="3" name="Freeform 3"/>
            <p:cNvSpPr/>
            <p:nvPr/>
          </p:nvSpPr>
          <p:spPr>
            <a:xfrm rot="-72000" flipV="1">
              <a:off x="-66006" y="-45729"/>
              <a:ext cx="4565582" cy="6399886"/>
            </a:xfrm>
            <a:custGeom>
              <a:avLst/>
              <a:gdLst/>
              <a:ahLst/>
              <a:cxnLst/>
              <a:rect l="l" t="t" r="r" b="b"/>
              <a:pathLst>
                <a:path w="4565582" h="6399886">
                  <a:moveTo>
                    <a:pt x="4565582" y="6348608"/>
                  </a:moveTo>
                  <a:lnTo>
                    <a:pt x="4432598" y="0"/>
                  </a:lnTo>
                  <a:lnTo>
                    <a:pt x="0" y="92850"/>
                  </a:lnTo>
                  <a:lnTo>
                    <a:pt x="40135" y="2008860"/>
                  </a:lnTo>
                  <a:cubicBezTo>
                    <a:pt x="91413" y="4456883"/>
                    <a:pt x="2117559" y="6399887"/>
                    <a:pt x="4565582" y="6348608"/>
                  </a:cubicBezTo>
                  <a:close/>
                </a:path>
              </a:pathLst>
            </a:custGeom>
            <a:blipFill>
              <a:blip r:embed="rId2"/>
              <a:stretch>
                <a:fillRect l="-90317" t="-15621" r="-62409" b="-13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flipH="1" flipV="1">
            <a:off x="-566023" y="6673938"/>
            <a:ext cx="5929066" cy="5929066"/>
          </a:xfrm>
          <a:custGeom>
            <a:avLst/>
            <a:gdLst/>
            <a:ahLst/>
            <a:cxnLst/>
            <a:rect l="l" t="t" r="r" b="b"/>
            <a:pathLst>
              <a:path w="5929066" h="5929066">
                <a:moveTo>
                  <a:pt x="5929066" y="5929066"/>
                </a:moveTo>
                <a:lnTo>
                  <a:pt x="0" y="5929066"/>
                </a:lnTo>
                <a:lnTo>
                  <a:pt x="0" y="0"/>
                </a:lnTo>
                <a:lnTo>
                  <a:pt x="5929066" y="0"/>
                </a:lnTo>
                <a:lnTo>
                  <a:pt x="5929066" y="592906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824981" y="-3528962"/>
            <a:ext cx="6824587" cy="6824587"/>
          </a:xfrm>
          <a:custGeom>
            <a:avLst/>
            <a:gdLst/>
            <a:ahLst/>
            <a:cxnLst/>
            <a:rect l="l" t="t" r="r" b="b"/>
            <a:pathLst>
              <a:path w="6824587" h="6824587">
                <a:moveTo>
                  <a:pt x="0" y="0"/>
                </a:moveTo>
                <a:lnTo>
                  <a:pt x="6824587" y="0"/>
                </a:lnTo>
                <a:lnTo>
                  <a:pt x="6824587" y="6824587"/>
                </a:lnTo>
                <a:lnTo>
                  <a:pt x="0" y="68245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6577149" y="187942"/>
            <a:ext cx="10682151" cy="1681516"/>
            <a:chOff x="0" y="0"/>
            <a:chExt cx="14242868" cy="2242022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14242868" cy="1231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75"/>
                </a:lnSpc>
              </a:pPr>
              <a:r>
                <a:rPr lang="en-US" sz="6062" b="1">
                  <a:solidFill>
                    <a:srgbClr val="221A00"/>
                  </a:solidFill>
                  <a:latin typeface="Proxima Nova Condensed Bold"/>
                  <a:ea typeface="Proxima Nova Condensed Bold"/>
                  <a:cs typeface="Proxima Nova Condensed Bold"/>
                  <a:sym typeface="Proxima Nova Condensed Bold"/>
                </a:rPr>
                <a:t>Strategies for Cooperation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10713"/>
              <a:ext cx="14242868" cy="731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550"/>
                </a:lnSpc>
              </a:pPr>
              <a:r>
                <a:rPr lang="en-US" sz="3500">
                  <a:solidFill>
                    <a:srgbClr val="221A00"/>
                  </a:solidFill>
                  <a:latin typeface="Proxima Nova Condensed"/>
                  <a:ea typeface="Proxima Nova Condensed"/>
                  <a:cs typeface="Proxima Nova Condensed"/>
                  <a:sym typeface="Proxima Nova Condensed"/>
                </a:rPr>
                <a:t>Key issues 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358290" y="2235725"/>
            <a:ext cx="4729148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99"/>
              </a:lnSpc>
            </a:pPr>
            <a:r>
              <a:rPr lang="en-US" sz="3499" b="1">
                <a:solidFill>
                  <a:srgbClr val="221A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Leverage AfCFTA, AU protocols &amp; legal harmonization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115840" y="3928572"/>
            <a:ext cx="4729148" cy="194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0618" lvl="1" indent="-240309" algn="l">
              <a:lnSpc>
                <a:spcPts val="3116"/>
              </a:lnSpc>
              <a:buFont typeface="Arial"/>
              <a:buChar char="•"/>
            </a:pPr>
            <a:r>
              <a:rPr lang="en-US" sz="2226">
                <a:solidFill>
                  <a:srgbClr val="221A00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Inadequate resources for border patrol</a:t>
            </a:r>
          </a:p>
          <a:p>
            <a:pPr marL="480618" lvl="1" indent="-240309" algn="l">
              <a:lnSpc>
                <a:spcPts val="3116"/>
              </a:lnSpc>
              <a:buFont typeface="Arial"/>
              <a:buChar char="•"/>
            </a:pPr>
            <a:r>
              <a:rPr lang="en-US" sz="2226">
                <a:solidFill>
                  <a:srgbClr val="221A00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Increased cross-border crime and trafficking</a:t>
            </a:r>
          </a:p>
          <a:p>
            <a:pPr marL="480618" lvl="1" indent="-240309" algn="l">
              <a:lnSpc>
                <a:spcPts val="3116"/>
              </a:lnSpc>
              <a:buFont typeface="Arial"/>
              <a:buChar char="•"/>
            </a:pPr>
            <a:r>
              <a:rPr lang="en-US" sz="2226">
                <a:solidFill>
                  <a:srgbClr val="221A00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Political instability affecting regions significantly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988333" y="5957939"/>
            <a:ext cx="4715110" cy="4198504"/>
            <a:chOff x="0" y="0"/>
            <a:chExt cx="6286813" cy="559800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525"/>
              <a:ext cx="6286813" cy="2085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3499" b="1">
                  <a:solidFill>
                    <a:srgbClr val="221A00"/>
                  </a:solidFill>
                  <a:latin typeface="Proxima Nova Condensed Bold"/>
                  <a:ea typeface="Proxima Nova Condensed Bold"/>
                  <a:cs typeface="Proxima Nova Condensed Bold"/>
                  <a:sym typeface="Proxima Nova Condensed Bold"/>
                </a:rPr>
                <a:t>Use technology (biometrics, AI) with human rights safeguards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501571"/>
              <a:ext cx="6286813" cy="3096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80618" lvl="1" indent="-240309" algn="l">
                <a:lnSpc>
                  <a:spcPts val="3116"/>
                </a:lnSpc>
                <a:buFont typeface="Arial"/>
                <a:buChar char="•"/>
              </a:pPr>
              <a:r>
                <a:rPr lang="en-US" sz="2226">
                  <a:solidFill>
                    <a:srgbClr val="221A00"/>
                  </a:solidFill>
                  <a:latin typeface="Proxima Nova Condensed"/>
                  <a:ea typeface="Proxima Nova Condensed"/>
                  <a:cs typeface="Proxima Nova Condensed"/>
                  <a:sym typeface="Proxima Nova Condensed"/>
                </a:rPr>
                <a:t>Strengthening regional cooperation and agreements</a:t>
              </a:r>
            </a:p>
            <a:p>
              <a:pPr marL="480618" lvl="1" indent="-240309" algn="l">
                <a:lnSpc>
                  <a:spcPts val="3116"/>
                </a:lnSpc>
                <a:buFont typeface="Arial"/>
                <a:buChar char="•"/>
              </a:pPr>
              <a:r>
                <a:rPr lang="en-US" sz="2226">
                  <a:solidFill>
                    <a:srgbClr val="221A00"/>
                  </a:solidFill>
                  <a:latin typeface="Proxima Nova Condensed"/>
                  <a:ea typeface="Proxima Nova Condensed"/>
                  <a:cs typeface="Proxima Nova Condensed"/>
                  <a:sym typeface="Proxima Nova Condensed"/>
                </a:rPr>
                <a:t>Investing in technology and infrastructure upgrades</a:t>
              </a:r>
            </a:p>
            <a:p>
              <a:pPr marL="480618" lvl="1" indent="-240309" algn="l">
                <a:lnSpc>
                  <a:spcPts val="3116"/>
                </a:lnSpc>
                <a:buFont typeface="Arial"/>
                <a:buChar char="•"/>
              </a:pPr>
              <a:r>
                <a:rPr lang="en-US" sz="2226">
                  <a:solidFill>
                    <a:srgbClr val="221A00"/>
                  </a:solidFill>
                  <a:latin typeface="Proxima Nova Condensed"/>
                  <a:ea typeface="Proxima Nova Condensed"/>
                  <a:cs typeface="Proxima Nova Condensed"/>
                  <a:sym typeface="Proxima Nova Condensed"/>
                </a:rPr>
                <a:t>Promoting community engagement and awareness programs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4741767" y="309402"/>
            <a:ext cx="2748146" cy="2748146"/>
          </a:xfrm>
          <a:custGeom>
            <a:avLst/>
            <a:gdLst/>
            <a:ahLst/>
            <a:cxnLst/>
            <a:rect l="l" t="t" r="r" b="b"/>
            <a:pathLst>
              <a:path w="2748146" h="2748146">
                <a:moveTo>
                  <a:pt x="0" y="0"/>
                </a:moveTo>
                <a:lnTo>
                  <a:pt x="2748146" y="0"/>
                </a:lnTo>
                <a:lnTo>
                  <a:pt x="2748146" y="2748146"/>
                </a:lnTo>
                <a:lnTo>
                  <a:pt x="0" y="27481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1329888" y="1468871"/>
            <a:ext cx="4715110" cy="3674629"/>
            <a:chOff x="0" y="0"/>
            <a:chExt cx="6286813" cy="4899505"/>
          </a:xfrm>
        </p:grpSpPr>
        <p:sp>
          <p:nvSpPr>
            <p:cNvPr id="16" name="TextBox 16"/>
            <p:cNvSpPr txBox="1"/>
            <p:nvPr/>
          </p:nvSpPr>
          <p:spPr>
            <a:xfrm>
              <a:off x="0" y="9525"/>
              <a:ext cx="6286813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  <a:spcBef>
                  <a:spcPct val="0"/>
                </a:spcBef>
              </a:pPr>
              <a:r>
                <a:rPr lang="en-US" sz="3499" b="1">
                  <a:solidFill>
                    <a:srgbClr val="221A00"/>
                  </a:solidFill>
                  <a:latin typeface="Proxima Nova Condensed Bold"/>
                  <a:ea typeface="Proxima Nova Condensed Bold"/>
                  <a:cs typeface="Proxima Nova Condensed Bold"/>
                  <a:sym typeface="Proxima Nova Condensed Bold"/>
                </a:rPr>
                <a:t>Strengthen institutional capacities &amp; coordination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803071"/>
              <a:ext cx="6286813" cy="3096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80618" lvl="1" indent="-240309" algn="l">
                <a:lnSpc>
                  <a:spcPts val="3116"/>
                </a:lnSpc>
                <a:buFont typeface="Arial"/>
                <a:buChar char="•"/>
              </a:pPr>
              <a:r>
                <a:rPr lang="en-US" sz="2226">
                  <a:solidFill>
                    <a:srgbClr val="221A00"/>
                  </a:solidFill>
                  <a:latin typeface="Proxima Nova Condensed"/>
                  <a:ea typeface="Proxima Nova Condensed"/>
                  <a:cs typeface="Proxima Nova Condensed"/>
                  <a:sym typeface="Proxima Nova Condensed"/>
                </a:rPr>
                <a:t>Strengthening regional cooperation and agreements</a:t>
              </a:r>
            </a:p>
            <a:p>
              <a:pPr marL="480618" lvl="1" indent="-240309" algn="l">
                <a:lnSpc>
                  <a:spcPts val="3116"/>
                </a:lnSpc>
                <a:buFont typeface="Arial"/>
                <a:buChar char="•"/>
              </a:pPr>
              <a:r>
                <a:rPr lang="en-US" sz="2226">
                  <a:solidFill>
                    <a:srgbClr val="221A00"/>
                  </a:solidFill>
                  <a:latin typeface="Proxima Nova Condensed"/>
                  <a:ea typeface="Proxima Nova Condensed"/>
                  <a:cs typeface="Proxima Nova Condensed"/>
                  <a:sym typeface="Proxima Nova Condensed"/>
                </a:rPr>
                <a:t>Investing in technology and infrastructure upgrades</a:t>
              </a:r>
            </a:p>
            <a:p>
              <a:pPr marL="480618" lvl="1" indent="-240309" algn="l">
                <a:lnSpc>
                  <a:spcPts val="3116"/>
                </a:lnSpc>
                <a:buFont typeface="Arial"/>
                <a:buChar char="•"/>
              </a:pPr>
              <a:r>
                <a:rPr lang="en-US" sz="2226">
                  <a:solidFill>
                    <a:srgbClr val="221A00"/>
                  </a:solidFill>
                  <a:latin typeface="Proxima Nova Condensed"/>
                  <a:ea typeface="Proxima Nova Condensed"/>
                  <a:cs typeface="Proxima Nova Condensed"/>
                  <a:sym typeface="Proxima Nova Condensed"/>
                </a:rPr>
                <a:t>Promoting community engagement and awareness programs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6831" y="-211815"/>
            <a:ext cx="18921662" cy="2217819"/>
            <a:chOff x="0" y="0"/>
            <a:chExt cx="4983483" cy="5841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3483" cy="584117"/>
            </a:xfrm>
            <a:custGeom>
              <a:avLst/>
              <a:gdLst/>
              <a:ahLst/>
              <a:cxnLst/>
              <a:rect l="l" t="t" r="r" b="b"/>
              <a:pathLst>
                <a:path w="4983483" h="584117">
                  <a:moveTo>
                    <a:pt x="0" y="0"/>
                  </a:moveTo>
                  <a:lnTo>
                    <a:pt x="4983483" y="0"/>
                  </a:lnTo>
                  <a:lnTo>
                    <a:pt x="4983483" y="584117"/>
                  </a:lnTo>
                  <a:lnTo>
                    <a:pt x="0" y="584117"/>
                  </a:lnTo>
                  <a:close/>
                </a:path>
              </a:pathLst>
            </a:custGeom>
            <a:solidFill>
              <a:srgbClr val="2547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3483" cy="6317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412167"/>
            <a:ext cx="3854675" cy="9665659"/>
            <a:chOff x="0" y="0"/>
            <a:chExt cx="520462" cy="13050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0462" cy="1305066"/>
            </a:xfrm>
            <a:custGeom>
              <a:avLst/>
              <a:gdLst/>
              <a:ahLst/>
              <a:cxnLst/>
              <a:rect l="l" t="t" r="r" b="b"/>
              <a:pathLst>
                <a:path w="520462" h="1305066">
                  <a:moveTo>
                    <a:pt x="126532" y="0"/>
                  </a:moveTo>
                  <a:lnTo>
                    <a:pt x="393929" y="0"/>
                  </a:lnTo>
                  <a:cubicBezTo>
                    <a:pt x="463811" y="0"/>
                    <a:pt x="520462" y="56650"/>
                    <a:pt x="520462" y="126532"/>
                  </a:cubicBezTo>
                  <a:lnTo>
                    <a:pt x="520462" y="1178534"/>
                  </a:lnTo>
                  <a:cubicBezTo>
                    <a:pt x="520462" y="1248416"/>
                    <a:pt x="463811" y="1305066"/>
                    <a:pt x="393929" y="1305066"/>
                  </a:cubicBezTo>
                  <a:lnTo>
                    <a:pt x="126532" y="1305066"/>
                  </a:lnTo>
                  <a:cubicBezTo>
                    <a:pt x="56650" y="1305066"/>
                    <a:pt x="0" y="1248416"/>
                    <a:pt x="0" y="1178534"/>
                  </a:cubicBezTo>
                  <a:lnTo>
                    <a:pt x="0" y="126532"/>
                  </a:lnTo>
                  <a:cubicBezTo>
                    <a:pt x="0" y="56650"/>
                    <a:pt x="56650" y="0"/>
                    <a:pt x="126532" y="0"/>
                  </a:cubicBezTo>
                  <a:close/>
                </a:path>
              </a:pathLst>
            </a:custGeom>
            <a:blipFill>
              <a:blip r:embed="rId2"/>
              <a:stretch>
                <a:fillRect l="-147536" r="-132627" b="-10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3736248" y="8544113"/>
            <a:ext cx="1095434" cy="1095434"/>
          </a:xfrm>
          <a:custGeom>
            <a:avLst/>
            <a:gdLst/>
            <a:ahLst/>
            <a:cxnLst/>
            <a:rect l="l" t="t" r="r" b="b"/>
            <a:pathLst>
              <a:path w="1095434" h="1095434">
                <a:moveTo>
                  <a:pt x="0" y="0"/>
                </a:moveTo>
                <a:lnTo>
                  <a:pt x="1095434" y="0"/>
                </a:lnTo>
                <a:lnTo>
                  <a:pt x="1095434" y="1095434"/>
                </a:lnTo>
                <a:lnTo>
                  <a:pt x="0" y="10954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046974" y="424601"/>
            <a:ext cx="10414905" cy="2160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76"/>
              </a:lnSpc>
              <a:spcBef>
                <a:spcPct val="0"/>
              </a:spcBef>
            </a:pPr>
            <a:r>
              <a:rPr lang="en-US" sz="8376" b="1" u="none" strike="noStrike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SUCCESS STORIES </a:t>
            </a:r>
          </a:p>
          <a:p>
            <a:pPr marL="0" lvl="0" indent="0" algn="l">
              <a:lnSpc>
                <a:spcPts val="8376"/>
              </a:lnSpc>
              <a:spcBef>
                <a:spcPct val="0"/>
              </a:spcBef>
            </a:pPr>
            <a:endParaRPr lang="en-US" sz="8376" b="1" u="none" strike="noStrike">
              <a:solidFill>
                <a:srgbClr val="FFFFFF"/>
              </a:solidFill>
              <a:latin typeface="Proxima Nova Condensed Bold"/>
              <a:ea typeface="Proxima Nova Condensed Bold"/>
              <a:cs typeface="Proxima Nova Condensed Bold"/>
              <a:sym typeface="Proxima Nova Condensed Bold"/>
            </a:endParaRPr>
          </a:p>
        </p:txBody>
      </p:sp>
      <p:sp>
        <p:nvSpPr>
          <p:cNvPr id="9" name="Freeform 9"/>
          <p:cNvSpPr/>
          <p:nvPr/>
        </p:nvSpPr>
        <p:spPr>
          <a:xfrm rot="-5400000" flipH="1" flipV="1">
            <a:off x="-1312774" y="7269427"/>
            <a:ext cx="6420973" cy="6420973"/>
          </a:xfrm>
          <a:custGeom>
            <a:avLst/>
            <a:gdLst/>
            <a:ahLst/>
            <a:cxnLst/>
            <a:rect l="l" t="t" r="r" b="b"/>
            <a:pathLst>
              <a:path w="6420973" h="6420973">
                <a:moveTo>
                  <a:pt x="6420974" y="6420974"/>
                </a:moveTo>
                <a:lnTo>
                  <a:pt x="0" y="6420974"/>
                </a:lnTo>
                <a:lnTo>
                  <a:pt x="0" y="0"/>
                </a:lnTo>
                <a:lnTo>
                  <a:pt x="6420974" y="0"/>
                </a:lnTo>
                <a:lnTo>
                  <a:pt x="6420974" y="642097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326642" y="0"/>
            <a:ext cx="1865316" cy="1865316"/>
          </a:xfrm>
          <a:custGeom>
            <a:avLst/>
            <a:gdLst/>
            <a:ahLst/>
            <a:cxnLst/>
            <a:rect l="l" t="t" r="r" b="b"/>
            <a:pathLst>
              <a:path w="1865316" h="1865316">
                <a:moveTo>
                  <a:pt x="0" y="0"/>
                </a:moveTo>
                <a:lnTo>
                  <a:pt x="1865316" y="0"/>
                </a:lnTo>
                <a:lnTo>
                  <a:pt x="1865316" y="1865316"/>
                </a:lnTo>
                <a:lnTo>
                  <a:pt x="0" y="1865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4046974" y="2348386"/>
            <a:ext cx="14144984" cy="407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1"/>
              </a:lnSpc>
              <a:spcBef>
                <a:spcPct val="0"/>
              </a:spcBef>
            </a:pPr>
            <a:r>
              <a:rPr lang="en-US" sz="3393" b="1" u="sng">
                <a:solidFill>
                  <a:srgbClr val="0000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Positive Examples:</a:t>
            </a:r>
          </a:p>
          <a:p>
            <a:pPr algn="l">
              <a:lnSpc>
                <a:spcPts val="4071"/>
              </a:lnSpc>
              <a:spcBef>
                <a:spcPct val="0"/>
              </a:spcBef>
            </a:pPr>
            <a:r>
              <a:rPr lang="en-US" sz="3393" b="1">
                <a:solidFill>
                  <a:srgbClr val="0000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Rwanda Border Management:</a:t>
            </a:r>
          </a:p>
          <a:p>
            <a:pPr algn="l">
              <a:lnSpc>
                <a:spcPts val="4071"/>
              </a:lnSpc>
              <a:spcBef>
                <a:spcPct val="0"/>
              </a:spcBef>
            </a:pPr>
            <a:r>
              <a:rPr lang="en-US" sz="3393">
                <a:solidFill>
                  <a:srgbClr val="000000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Transparent and efficient border control systems with minimal bureaucratic obstacles</a:t>
            </a:r>
          </a:p>
          <a:p>
            <a:pPr algn="l">
              <a:lnSpc>
                <a:spcPts val="4071"/>
              </a:lnSpc>
              <a:spcBef>
                <a:spcPct val="0"/>
              </a:spcBef>
            </a:pPr>
            <a:r>
              <a:rPr lang="en-US" sz="3393" b="1">
                <a:solidFill>
                  <a:srgbClr val="0000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Multinational Joint Task Force (MNJTF):</a:t>
            </a:r>
          </a:p>
          <a:p>
            <a:pPr algn="l">
              <a:lnSpc>
                <a:spcPts val="4071"/>
              </a:lnSpc>
              <a:spcBef>
                <a:spcPct val="0"/>
              </a:spcBef>
            </a:pPr>
            <a:r>
              <a:rPr lang="en-US" sz="3393">
                <a:solidFill>
                  <a:srgbClr val="000000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Successful cross-border military cooperation against Boko Haram, resulting in quantifiable reduction in attacks</a:t>
            </a:r>
          </a:p>
          <a:p>
            <a:pPr algn="l">
              <a:lnSpc>
                <a:spcPts val="4071"/>
              </a:lnSpc>
              <a:spcBef>
                <a:spcPct val="0"/>
              </a:spcBef>
            </a:pPr>
            <a:r>
              <a:rPr lang="en-US" sz="3393" b="1">
                <a:solidFill>
                  <a:srgbClr val="0000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ECOWAS Adaptation:</a:t>
            </a:r>
          </a:p>
          <a:p>
            <a:pPr algn="l">
              <a:lnSpc>
                <a:spcPts val="4071"/>
              </a:lnSpc>
              <a:spcBef>
                <a:spcPct val="0"/>
              </a:spcBef>
            </a:pPr>
            <a:r>
              <a:rPr lang="en-US" sz="3393">
                <a:solidFill>
                  <a:srgbClr val="000000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Demonstrated flexibility in responding to new forms of conflict and security challenges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05151" y="6770728"/>
            <a:ext cx="9256729" cy="335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9"/>
              </a:lnSpc>
              <a:spcBef>
                <a:spcPct val="0"/>
              </a:spcBef>
            </a:pPr>
            <a:r>
              <a:rPr lang="en-US" sz="3749" b="1">
                <a:solidFill>
                  <a:srgbClr val="0000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Key Success Factors:</a:t>
            </a:r>
          </a:p>
          <a:p>
            <a:pPr algn="l">
              <a:lnSpc>
                <a:spcPts val="4499"/>
              </a:lnSpc>
              <a:spcBef>
                <a:spcPct val="0"/>
              </a:spcBef>
            </a:pPr>
            <a:r>
              <a:rPr lang="en-US" sz="3749">
                <a:solidFill>
                  <a:srgbClr val="000000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Strong political will and leadership commitment</a:t>
            </a:r>
          </a:p>
          <a:p>
            <a:pPr algn="l">
              <a:lnSpc>
                <a:spcPts val="4499"/>
              </a:lnSpc>
              <a:spcBef>
                <a:spcPct val="0"/>
              </a:spcBef>
            </a:pPr>
            <a:r>
              <a:rPr lang="en-US" sz="3749">
                <a:solidFill>
                  <a:srgbClr val="000000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Effective inter-agency coordination</a:t>
            </a:r>
          </a:p>
          <a:p>
            <a:pPr algn="l">
              <a:lnSpc>
                <a:spcPts val="4499"/>
              </a:lnSpc>
              <a:spcBef>
                <a:spcPct val="0"/>
              </a:spcBef>
            </a:pPr>
            <a:r>
              <a:rPr lang="en-US" sz="3749">
                <a:solidFill>
                  <a:srgbClr val="000000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Community engagement and local ownership</a:t>
            </a:r>
          </a:p>
          <a:p>
            <a:pPr algn="l">
              <a:lnSpc>
                <a:spcPts val="4499"/>
              </a:lnSpc>
              <a:spcBef>
                <a:spcPct val="0"/>
              </a:spcBef>
            </a:pPr>
            <a:r>
              <a:rPr lang="en-US" sz="3749">
                <a:solidFill>
                  <a:srgbClr val="000000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Technology integration with human rights safeguards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741" y="34488"/>
            <a:ext cx="18921662" cy="2426624"/>
            <a:chOff x="0" y="0"/>
            <a:chExt cx="4983483" cy="6391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3483" cy="639111"/>
            </a:xfrm>
            <a:custGeom>
              <a:avLst/>
              <a:gdLst/>
              <a:ahLst/>
              <a:cxnLst/>
              <a:rect l="l" t="t" r="r" b="b"/>
              <a:pathLst>
                <a:path w="4983483" h="639111">
                  <a:moveTo>
                    <a:pt x="0" y="0"/>
                  </a:moveTo>
                  <a:lnTo>
                    <a:pt x="4983483" y="0"/>
                  </a:lnTo>
                  <a:lnTo>
                    <a:pt x="4983483" y="639111"/>
                  </a:lnTo>
                  <a:lnTo>
                    <a:pt x="0" y="639111"/>
                  </a:lnTo>
                  <a:close/>
                </a:path>
              </a:pathLst>
            </a:custGeom>
            <a:solidFill>
              <a:srgbClr val="2547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83483" cy="686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412167"/>
            <a:ext cx="6629326" cy="11984632"/>
            <a:chOff x="0" y="0"/>
            <a:chExt cx="721900" cy="13050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1900" cy="1305066"/>
            </a:xfrm>
            <a:custGeom>
              <a:avLst/>
              <a:gdLst/>
              <a:ahLst/>
              <a:cxnLst/>
              <a:rect l="l" t="t" r="r" b="b"/>
              <a:pathLst>
                <a:path w="721900" h="1305066">
                  <a:moveTo>
                    <a:pt x="73573" y="0"/>
                  </a:moveTo>
                  <a:lnTo>
                    <a:pt x="648327" y="0"/>
                  </a:lnTo>
                  <a:cubicBezTo>
                    <a:pt x="667840" y="0"/>
                    <a:pt x="686554" y="7751"/>
                    <a:pt x="700351" y="21549"/>
                  </a:cubicBezTo>
                  <a:cubicBezTo>
                    <a:pt x="714149" y="35347"/>
                    <a:pt x="721900" y="54060"/>
                    <a:pt x="721900" y="73573"/>
                  </a:cubicBezTo>
                  <a:lnTo>
                    <a:pt x="721900" y="1231493"/>
                  </a:lnTo>
                  <a:cubicBezTo>
                    <a:pt x="721900" y="1251006"/>
                    <a:pt x="714149" y="1269719"/>
                    <a:pt x="700351" y="1283517"/>
                  </a:cubicBezTo>
                  <a:cubicBezTo>
                    <a:pt x="686554" y="1297315"/>
                    <a:pt x="667840" y="1305066"/>
                    <a:pt x="648327" y="1305066"/>
                  </a:cubicBezTo>
                  <a:lnTo>
                    <a:pt x="73573" y="1305066"/>
                  </a:lnTo>
                  <a:cubicBezTo>
                    <a:pt x="54060" y="1305066"/>
                    <a:pt x="35347" y="1297315"/>
                    <a:pt x="21549" y="1283517"/>
                  </a:cubicBezTo>
                  <a:cubicBezTo>
                    <a:pt x="7751" y="1269719"/>
                    <a:pt x="0" y="1251006"/>
                    <a:pt x="0" y="1231493"/>
                  </a:cubicBezTo>
                  <a:lnTo>
                    <a:pt x="0" y="73573"/>
                  </a:lnTo>
                  <a:cubicBezTo>
                    <a:pt x="0" y="54060"/>
                    <a:pt x="7751" y="35347"/>
                    <a:pt x="21549" y="21549"/>
                  </a:cubicBezTo>
                  <a:cubicBezTo>
                    <a:pt x="35347" y="7751"/>
                    <a:pt x="54060" y="0"/>
                    <a:pt x="73573" y="0"/>
                  </a:cubicBezTo>
                  <a:close/>
                </a:path>
              </a:pathLst>
            </a:custGeom>
            <a:blipFill>
              <a:blip r:embed="rId2"/>
              <a:stretch>
                <a:fillRect l="-92326" t="31" r="-81585" b="-9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4240734" y="7898408"/>
            <a:ext cx="2388592" cy="2388592"/>
          </a:xfrm>
          <a:custGeom>
            <a:avLst/>
            <a:gdLst/>
            <a:ahLst/>
            <a:cxnLst/>
            <a:rect l="l" t="t" r="r" b="b"/>
            <a:pathLst>
              <a:path w="2388592" h="2388592">
                <a:moveTo>
                  <a:pt x="0" y="0"/>
                </a:moveTo>
                <a:lnTo>
                  <a:pt x="2388592" y="0"/>
                </a:lnTo>
                <a:lnTo>
                  <a:pt x="2388592" y="2388592"/>
                </a:lnTo>
                <a:lnTo>
                  <a:pt x="0" y="23885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12147" y="888405"/>
            <a:ext cx="11190538" cy="119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999"/>
              </a:lnSpc>
              <a:spcBef>
                <a:spcPct val="0"/>
              </a:spcBef>
            </a:pPr>
            <a:r>
              <a:rPr lang="en-US" sz="8999" b="1" u="none" strike="noStrike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CONCLUSION</a:t>
            </a:r>
          </a:p>
        </p:txBody>
      </p:sp>
      <p:sp>
        <p:nvSpPr>
          <p:cNvPr id="9" name="Freeform 9"/>
          <p:cNvSpPr/>
          <p:nvPr/>
        </p:nvSpPr>
        <p:spPr>
          <a:xfrm rot="-5400000" flipH="1" flipV="1">
            <a:off x="-1312774" y="6883599"/>
            <a:ext cx="6806801" cy="6806801"/>
          </a:xfrm>
          <a:custGeom>
            <a:avLst/>
            <a:gdLst/>
            <a:ahLst/>
            <a:cxnLst/>
            <a:rect l="l" t="t" r="r" b="b"/>
            <a:pathLst>
              <a:path w="6806801" h="6806801">
                <a:moveTo>
                  <a:pt x="6806801" y="6806802"/>
                </a:moveTo>
                <a:lnTo>
                  <a:pt x="0" y="6806802"/>
                </a:lnTo>
                <a:lnTo>
                  <a:pt x="0" y="0"/>
                </a:lnTo>
                <a:lnTo>
                  <a:pt x="6806801" y="0"/>
                </a:lnTo>
                <a:lnTo>
                  <a:pt x="6806801" y="680680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525081" y="46521"/>
            <a:ext cx="2477604" cy="2477604"/>
          </a:xfrm>
          <a:custGeom>
            <a:avLst/>
            <a:gdLst/>
            <a:ahLst/>
            <a:cxnLst/>
            <a:rect l="l" t="t" r="r" b="b"/>
            <a:pathLst>
              <a:path w="2477604" h="2477604">
                <a:moveTo>
                  <a:pt x="0" y="0"/>
                </a:moveTo>
                <a:lnTo>
                  <a:pt x="2477604" y="0"/>
                </a:lnTo>
                <a:lnTo>
                  <a:pt x="2477604" y="2477604"/>
                </a:lnTo>
                <a:lnTo>
                  <a:pt x="0" y="2477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812147" y="2695179"/>
            <a:ext cx="11279123" cy="6686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3"/>
              </a:lnSpc>
              <a:spcBef>
                <a:spcPct val="0"/>
              </a:spcBef>
            </a:pPr>
            <a:r>
              <a:rPr lang="en-US" sz="2786" b="1">
                <a:solidFill>
                  <a:srgbClr val="0000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Core Finding: Free movement can stimulate economic dynamism and social cohesion, but requires robust border governance to mitigate transnational threats and conflicts</a:t>
            </a:r>
          </a:p>
          <a:p>
            <a:pPr algn="l">
              <a:lnSpc>
                <a:spcPts val="3343"/>
              </a:lnSpc>
              <a:spcBef>
                <a:spcPct val="0"/>
              </a:spcBef>
            </a:pPr>
            <a:endParaRPr lang="en-US" sz="2786" b="1">
              <a:solidFill>
                <a:srgbClr val="000000"/>
              </a:solidFill>
              <a:latin typeface="Proxima Nova Condensed Bold"/>
              <a:ea typeface="Proxima Nova Condensed Bold"/>
              <a:cs typeface="Proxima Nova Condensed Bold"/>
              <a:sym typeface="Proxima Nova Condensed Bold"/>
            </a:endParaRPr>
          </a:p>
          <a:p>
            <a:pPr algn="l">
              <a:lnSpc>
                <a:spcPts val="3343"/>
              </a:lnSpc>
              <a:spcBef>
                <a:spcPct val="0"/>
              </a:spcBef>
            </a:pPr>
            <a:r>
              <a:rPr lang="en-US" sz="2786" b="1">
                <a:solidFill>
                  <a:srgbClr val="0000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Key Contributions:</a:t>
            </a:r>
          </a:p>
          <a:p>
            <a:pPr algn="l">
              <a:lnSpc>
                <a:spcPts val="3343"/>
              </a:lnSpc>
              <a:spcBef>
                <a:spcPct val="0"/>
              </a:spcBef>
            </a:pPr>
            <a:r>
              <a:rPr lang="en-US" sz="2786" b="1">
                <a:solidFill>
                  <a:srgbClr val="0000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Binary Role Recognition: Borders as both economic lifelines and security challenges</a:t>
            </a:r>
          </a:p>
          <a:p>
            <a:pPr algn="l">
              <a:lnSpc>
                <a:spcPts val="3343"/>
              </a:lnSpc>
              <a:spcBef>
                <a:spcPct val="0"/>
              </a:spcBef>
            </a:pPr>
            <a:r>
              <a:rPr lang="en-US" sz="2786" b="1">
                <a:solidFill>
                  <a:srgbClr val="0000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Historical Context: Colonial legacies continue shaping contemporary border dynamics</a:t>
            </a:r>
          </a:p>
          <a:p>
            <a:pPr algn="l">
              <a:lnSpc>
                <a:spcPts val="3343"/>
              </a:lnSpc>
              <a:spcBef>
                <a:spcPct val="0"/>
              </a:spcBef>
            </a:pPr>
            <a:r>
              <a:rPr lang="en-US" sz="2786" b="1">
                <a:solidFill>
                  <a:srgbClr val="0000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Institutional Analysis: Multi-level governance complexities and coordination challenges</a:t>
            </a:r>
          </a:p>
          <a:p>
            <a:pPr algn="l">
              <a:lnSpc>
                <a:spcPts val="3343"/>
              </a:lnSpc>
              <a:spcBef>
                <a:spcPct val="0"/>
              </a:spcBef>
            </a:pPr>
            <a:r>
              <a:rPr lang="en-US" sz="2786" b="1">
                <a:solidFill>
                  <a:srgbClr val="0000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Policy Solutions: Integrated, rights-based approaches to border management</a:t>
            </a:r>
          </a:p>
          <a:p>
            <a:pPr algn="l">
              <a:lnSpc>
                <a:spcPts val="3343"/>
              </a:lnSpc>
              <a:spcBef>
                <a:spcPct val="0"/>
              </a:spcBef>
            </a:pPr>
            <a:endParaRPr lang="en-US" sz="2786" b="1">
              <a:solidFill>
                <a:srgbClr val="000000"/>
              </a:solidFill>
              <a:latin typeface="Proxima Nova Condensed Bold"/>
              <a:ea typeface="Proxima Nova Condensed Bold"/>
              <a:cs typeface="Proxima Nova Condensed Bold"/>
              <a:sym typeface="Proxima Nova Condensed Bold"/>
            </a:endParaRPr>
          </a:p>
          <a:p>
            <a:pPr algn="l">
              <a:lnSpc>
                <a:spcPts val="3343"/>
              </a:lnSpc>
              <a:spcBef>
                <a:spcPct val="0"/>
              </a:spcBef>
            </a:pPr>
            <a:r>
              <a:rPr lang="en-US" sz="2786" b="1">
                <a:solidFill>
                  <a:srgbClr val="0000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Vision for African Borders:</a:t>
            </a:r>
          </a:p>
          <a:p>
            <a:pPr algn="l">
              <a:lnSpc>
                <a:spcPts val="3343"/>
              </a:lnSpc>
              <a:spcBef>
                <a:spcPct val="0"/>
              </a:spcBef>
            </a:pPr>
            <a:r>
              <a:rPr lang="en-US" sz="2786" b="1">
                <a:solidFill>
                  <a:srgbClr val="0000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Secure, Open, and Developed Borders that facilitate regional integration while maintaining security and respecting human rights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32653" y="-932903"/>
            <a:ext cx="6664150" cy="13097705"/>
            <a:chOff x="0" y="0"/>
            <a:chExt cx="3230899" cy="6350000"/>
          </a:xfrm>
        </p:grpSpPr>
        <p:sp>
          <p:nvSpPr>
            <p:cNvPr id="3" name="Freeform 3"/>
            <p:cNvSpPr/>
            <p:nvPr/>
          </p:nvSpPr>
          <p:spPr>
            <a:xfrm rot="-84000">
              <a:off x="-26327" y="-34106"/>
              <a:ext cx="3272464" cy="6418212"/>
            </a:xfrm>
            <a:custGeom>
              <a:avLst/>
              <a:gdLst/>
              <a:ahLst/>
              <a:cxnLst/>
              <a:rect l="l" t="t" r="r" b="b"/>
              <a:pathLst>
                <a:path w="3272464" h="6418212">
                  <a:moveTo>
                    <a:pt x="90666" y="556768"/>
                  </a:moveTo>
                  <a:lnTo>
                    <a:pt x="7602" y="3955544"/>
                  </a:lnTo>
                  <a:cubicBezTo>
                    <a:pt x="0" y="4266601"/>
                    <a:pt x="174966" y="4522412"/>
                    <a:pt x="397060" y="4526569"/>
                  </a:cubicBezTo>
                  <a:cubicBezTo>
                    <a:pt x="620065" y="4530749"/>
                    <a:pt x="795000" y="4787830"/>
                    <a:pt x="786488" y="5098865"/>
                  </a:cubicBezTo>
                  <a:lnTo>
                    <a:pt x="768419" y="5800943"/>
                  </a:lnTo>
                  <a:cubicBezTo>
                    <a:pt x="760816" y="6112000"/>
                    <a:pt x="934872" y="6367789"/>
                    <a:pt x="1156936" y="6373216"/>
                  </a:cubicBezTo>
                  <a:lnTo>
                    <a:pt x="2775998" y="6412785"/>
                  </a:lnTo>
                  <a:cubicBezTo>
                    <a:pt x="2998062" y="6418212"/>
                    <a:pt x="3184405" y="6171231"/>
                    <a:pt x="3191976" y="5861444"/>
                  </a:cubicBezTo>
                  <a:lnTo>
                    <a:pt x="3267934" y="2753412"/>
                  </a:lnTo>
                  <a:cubicBezTo>
                    <a:pt x="3272464" y="2568047"/>
                    <a:pt x="3211158" y="2393777"/>
                    <a:pt x="3104490" y="2286999"/>
                  </a:cubicBezTo>
                  <a:lnTo>
                    <a:pt x="951081" y="115378"/>
                  </a:lnTo>
                  <a:cubicBezTo>
                    <a:pt x="885317" y="48982"/>
                    <a:pt x="806976" y="12767"/>
                    <a:pt x="725067" y="10765"/>
                  </a:cubicBezTo>
                  <a:lnTo>
                    <a:pt x="506644" y="5427"/>
                  </a:lnTo>
                  <a:cubicBezTo>
                    <a:pt x="284580" y="0"/>
                    <a:pt x="98238" y="246981"/>
                    <a:pt x="90666" y="556768"/>
                  </a:cubicBezTo>
                  <a:close/>
                </a:path>
              </a:pathLst>
            </a:custGeom>
            <a:blipFill>
              <a:blip r:embed="rId2"/>
              <a:stretch>
                <a:fillRect l="-20837" t="-7489" r="-20086" b="-1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3200203" y="-5203324"/>
            <a:ext cx="2211047" cy="12617694"/>
            <a:chOff x="0" y="0"/>
            <a:chExt cx="647480" cy="36949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7480" cy="3694947"/>
            </a:xfrm>
            <a:custGeom>
              <a:avLst/>
              <a:gdLst/>
              <a:ahLst/>
              <a:cxnLst/>
              <a:rect l="l" t="t" r="r" b="b"/>
              <a:pathLst>
                <a:path w="647480" h="3694947">
                  <a:moveTo>
                    <a:pt x="215943" y="19070"/>
                  </a:moveTo>
                  <a:cubicBezTo>
                    <a:pt x="249031" y="7556"/>
                    <a:pt x="286876" y="0"/>
                    <a:pt x="323914" y="0"/>
                  </a:cubicBezTo>
                  <a:cubicBezTo>
                    <a:pt x="360954" y="0"/>
                    <a:pt x="396595" y="6476"/>
                    <a:pt x="429440" y="17990"/>
                  </a:cubicBezTo>
                  <a:cubicBezTo>
                    <a:pt x="430139" y="18350"/>
                    <a:pt x="430838" y="18350"/>
                    <a:pt x="431536" y="18710"/>
                  </a:cubicBezTo>
                  <a:cubicBezTo>
                    <a:pt x="554883" y="64765"/>
                    <a:pt x="645733" y="186379"/>
                    <a:pt x="647480" y="392523"/>
                  </a:cubicBezTo>
                  <a:lnTo>
                    <a:pt x="647480" y="3694947"/>
                  </a:lnTo>
                  <a:lnTo>
                    <a:pt x="0" y="3694947"/>
                  </a:lnTo>
                  <a:lnTo>
                    <a:pt x="0" y="394973"/>
                  </a:lnTo>
                  <a:cubicBezTo>
                    <a:pt x="1747" y="185660"/>
                    <a:pt x="91199" y="64045"/>
                    <a:pt x="215943" y="19070"/>
                  </a:cubicBezTo>
                  <a:close/>
                </a:path>
              </a:pathLst>
            </a:custGeom>
            <a:solidFill>
              <a:srgbClr val="2547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8900"/>
              <a:ext cx="647480" cy="3606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-437444" y="8706133"/>
            <a:ext cx="2660301" cy="2660301"/>
          </a:xfrm>
          <a:custGeom>
            <a:avLst/>
            <a:gdLst/>
            <a:ahLst/>
            <a:cxnLst/>
            <a:rect l="l" t="t" r="r" b="b"/>
            <a:pathLst>
              <a:path w="2660301" h="2660301">
                <a:moveTo>
                  <a:pt x="2660301" y="0"/>
                </a:moveTo>
                <a:lnTo>
                  <a:pt x="0" y="0"/>
                </a:lnTo>
                <a:lnTo>
                  <a:pt x="0" y="2660301"/>
                </a:lnTo>
                <a:lnTo>
                  <a:pt x="2660301" y="2660301"/>
                </a:lnTo>
                <a:lnTo>
                  <a:pt x="266030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184447" y="725929"/>
            <a:ext cx="4149706" cy="7980204"/>
          </a:xfrm>
          <a:custGeom>
            <a:avLst/>
            <a:gdLst/>
            <a:ahLst/>
            <a:cxnLst/>
            <a:rect l="l" t="t" r="r" b="b"/>
            <a:pathLst>
              <a:path w="4149706" h="7980204">
                <a:moveTo>
                  <a:pt x="0" y="0"/>
                </a:moveTo>
                <a:lnTo>
                  <a:pt x="4149706" y="0"/>
                </a:lnTo>
                <a:lnTo>
                  <a:pt x="4149706" y="7980204"/>
                </a:lnTo>
                <a:lnTo>
                  <a:pt x="0" y="798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92374" y="618665"/>
            <a:ext cx="9142043" cy="95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61"/>
              </a:lnSpc>
            </a:pPr>
            <a:r>
              <a:rPr lang="en-US" sz="7161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Presentation Overview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1657077"/>
            <a:ext cx="5017715" cy="8901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endParaRPr/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Introduction: The African Border Paradox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Historical Context: Colonial Legacy and Modern Challenges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Conceptual Framework: Border Security vs. Regional Integration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Regional Integration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Timeline of Border Policies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Key Initiatives in Regional Integration</a:t>
            </a:r>
          </a:p>
          <a:p>
            <a:pPr marL="604521" lvl="1" indent="-302261" algn="l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Literature Review</a:t>
            </a:r>
          </a:p>
          <a:p>
            <a:pPr algn="l">
              <a:lnSpc>
                <a:spcPts val="3920"/>
              </a:lnSpc>
            </a:pPr>
            <a:endParaRPr lang="en-US" sz="2800">
              <a:solidFill>
                <a:srgbClr val="221A00"/>
              </a:solidFill>
              <a:latin typeface="Touvlo"/>
              <a:ea typeface="Touvlo"/>
              <a:cs typeface="Touvlo"/>
              <a:sym typeface="Touvlo"/>
            </a:endParaRPr>
          </a:p>
          <a:p>
            <a:pPr algn="l">
              <a:lnSpc>
                <a:spcPts val="3920"/>
              </a:lnSpc>
            </a:pPr>
            <a:endParaRPr lang="en-US" sz="2800">
              <a:solidFill>
                <a:srgbClr val="221A00"/>
              </a:solidFill>
              <a:latin typeface="Touvlo"/>
              <a:ea typeface="Touvlo"/>
              <a:cs typeface="Touvlo"/>
              <a:sym typeface="Touvlo"/>
            </a:endParaRPr>
          </a:p>
          <a:p>
            <a:pPr marL="0" lvl="0" indent="0" algn="l">
              <a:lnSpc>
                <a:spcPts val="3920"/>
              </a:lnSpc>
              <a:spcBef>
                <a:spcPct val="0"/>
              </a:spcBef>
            </a:pPr>
            <a:endParaRPr lang="en-US" sz="2800">
              <a:solidFill>
                <a:srgbClr val="221A00"/>
              </a:solidFill>
              <a:latin typeface="Touvlo"/>
              <a:ea typeface="Touvlo"/>
              <a:cs typeface="Touvlo"/>
              <a:sym typeface="Touvlo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820085" y="5837597"/>
            <a:ext cx="2625137" cy="2625137"/>
          </a:xfrm>
          <a:custGeom>
            <a:avLst/>
            <a:gdLst/>
            <a:ahLst/>
            <a:cxnLst/>
            <a:rect l="l" t="t" r="r" b="b"/>
            <a:pathLst>
              <a:path w="2625137" h="2625137">
                <a:moveTo>
                  <a:pt x="0" y="0"/>
                </a:moveTo>
                <a:lnTo>
                  <a:pt x="2625137" y="0"/>
                </a:lnTo>
                <a:lnTo>
                  <a:pt x="2625137" y="2625137"/>
                </a:lnTo>
                <a:lnTo>
                  <a:pt x="0" y="26251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017715" y="668779"/>
            <a:ext cx="4814339" cy="9004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endParaRPr/>
          </a:p>
          <a:p>
            <a:pPr algn="l">
              <a:lnSpc>
                <a:spcPts val="4014"/>
              </a:lnSpc>
            </a:pPr>
            <a:endParaRPr/>
          </a:p>
          <a:p>
            <a:pPr algn="l">
              <a:lnSpc>
                <a:spcPts val="4014"/>
              </a:lnSpc>
            </a:pPr>
            <a:endParaRPr/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Theoretical Framework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Methodological Approach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Challenges in Implementation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Solutions to Border Security</a:t>
            </a:r>
          </a:p>
          <a:p>
            <a:pPr marL="619162" lvl="1" indent="-309581" algn="l">
              <a:lnSpc>
                <a:spcPts val="4014"/>
              </a:lnSpc>
              <a:buFont typeface="Arial"/>
              <a:buChar char="•"/>
            </a:pPr>
            <a:r>
              <a:rPr lang="en-US" sz="2867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Policy Recommendations</a:t>
            </a:r>
          </a:p>
          <a:p>
            <a:pPr marL="619162" lvl="1" indent="-309581" algn="l">
              <a:lnSpc>
                <a:spcPts val="4014"/>
              </a:lnSpc>
              <a:buFont typeface="Arial"/>
              <a:buChar char="•"/>
            </a:pPr>
            <a:r>
              <a:rPr lang="en-US" sz="2867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Strategies for Cooperation</a:t>
            </a:r>
          </a:p>
          <a:p>
            <a:pPr marL="619162" lvl="1" indent="-309581" algn="l">
              <a:lnSpc>
                <a:spcPts val="4014"/>
              </a:lnSpc>
              <a:buFont typeface="Arial"/>
              <a:buChar char="•"/>
            </a:pPr>
            <a:r>
              <a:rPr lang="en-US" sz="2867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Success Stories</a:t>
            </a:r>
          </a:p>
          <a:p>
            <a:pPr marL="619162" lvl="1" indent="-309581" algn="l">
              <a:lnSpc>
                <a:spcPts val="4014"/>
              </a:lnSpc>
              <a:buFont typeface="Arial"/>
              <a:buChar char="•"/>
            </a:pPr>
            <a:r>
              <a:rPr lang="en-US" sz="2867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Conclusion</a:t>
            </a:r>
          </a:p>
          <a:p>
            <a:pPr algn="l">
              <a:lnSpc>
                <a:spcPts val="4014"/>
              </a:lnSpc>
            </a:pPr>
            <a:endParaRPr lang="en-US" sz="2867">
              <a:solidFill>
                <a:srgbClr val="221A00"/>
              </a:solidFill>
              <a:latin typeface="Touvlo"/>
              <a:ea typeface="Touvlo"/>
              <a:cs typeface="Touvlo"/>
              <a:sym typeface="Touvlo"/>
            </a:endParaRPr>
          </a:p>
          <a:p>
            <a:pPr marL="0" lvl="0" indent="0" algn="l">
              <a:lnSpc>
                <a:spcPts val="4014"/>
              </a:lnSpc>
              <a:spcBef>
                <a:spcPct val="0"/>
              </a:spcBef>
            </a:pPr>
            <a:endParaRPr lang="en-US" sz="2867">
              <a:solidFill>
                <a:srgbClr val="221A00"/>
              </a:solidFill>
              <a:latin typeface="Touvlo"/>
              <a:ea typeface="Touvlo"/>
              <a:cs typeface="Touvlo"/>
              <a:sym typeface="Touvl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73987" y="-932903"/>
            <a:ext cx="6322817" cy="13097705"/>
            <a:chOff x="0" y="0"/>
            <a:chExt cx="3065414" cy="6350000"/>
          </a:xfrm>
        </p:grpSpPr>
        <p:sp>
          <p:nvSpPr>
            <p:cNvPr id="3" name="Freeform 3"/>
            <p:cNvSpPr/>
            <p:nvPr/>
          </p:nvSpPr>
          <p:spPr>
            <a:xfrm rot="-84000">
              <a:off x="-26352" y="-32311"/>
              <a:ext cx="3107076" cy="6414621"/>
            </a:xfrm>
            <a:custGeom>
              <a:avLst/>
              <a:gdLst/>
              <a:ahLst/>
              <a:cxnLst/>
              <a:rect l="l" t="t" r="r" b="b"/>
              <a:pathLst>
                <a:path w="3107076" h="6414621">
                  <a:moveTo>
                    <a:pt x="90667" y="556994"/>
                  </a:moveTo>
                  <a:lnTo>
                    <a:pt x="7603" y="3955770"/>
                  </a:lnTo>
                  <a:cubicBezTo>
                    <a:pt x="0" y="4266827"/>
                    <a:pt x="165690" y="4522411"/>
                    <a:pt x="376410" y="4526291"/>
                  </a:cubicBezTo>
                  <a:cubicBezTo>
                    <a:pt x="587995" y="4530191"/>
                    <a:pt x="753653" y="4787046"/>
                    <a:pt x="745187" y="5098082"/>
                  </a:cubicBezTo>
                  <a:lnTo>
                    <a:pt x="727165" y="5800161"/>
                  </a:lnTo>
                  <a:cubicBezTo>
                    <a:pt x="719563" y="6111218"/>
                    <a:pt x="884389" y="6366781"/>
                    <a:pt x="1095078" y="6371930"/>
                  </a:cubicBezTo>
                  <a:lnTo>
                    <a:pt x="2631214" y="6409473"/>
                  </a:lnTo>
                  <a:cubicBezTo>
                    <a:pt x="2841903" y="6414622"/>
                    <a:pt x="3019016" y="6167415"/>
                    <a:pt x="3026587" y="5857628"/>
                  </a:cubicBezTo>
                  <a:lnTo>
                    <a:pt x="3102546" y="2749596"/>
                  </a:lnTo>
                  <a:cubicBezTo>
                    <a:pt x="3107076" y="2564231"/>
                    <a:pt x="3049125" y="2390043"/>
                    <a:pt x="2948052" y="2283402"/>
                  </a:cubicBezTo>
                  <a:lnTo>
                    <a:pt x="907590" y="114542"/>
                  </a:lnTo>
                  <a:cubicBezTo>
                    <a:pt x="845275" y="48229"/>
                    <a:pt x="770990" y="12114"/>
                    <a:pt x="693277" y="10214"/>
                  </a:cubicBezTo>
                  <a:lnTo>
                    <a:pt x="486041" y="5150"/>
                  </a:lnTo>
                  <a:cubicBezTo>
                    <a:pt x="275351" y="0"/>
                    <a:pt x="98238" y="247207"/>
                    <a:pt x="90667" y="556994"/>
                  </a:cubicBezTo>
                  <a:close/>
                </a:path>
              </a:pathLst>
            </a:custGeom>
            <a:blipFill>
              <a:blip r:embed="rId2"/>
              <a:stretch>
                <a:fillRect l="-24574" t="-7480" r="-23784" b="-1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5400000">
            <a:off x="193495" y="-4194536"/>
            <a:ext cx="1782383" cy="10171454"/>
            <a:chOff x="0" y="0"/>
            <a:chExt cx="647480" cy="36949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7480" cy="3694947"/>
            </a:xfrm>
            <a:custGeom>
              <a:avLst/>
              <a:gdLst/>
              <a:ahLst/>
              <a:cxnLst/>
              <a:rect l="l" t="t" r="r" b="b"/>
              <a:pathLst>
                <a:path w="647480" h="3694947">
                  <a:moveTo>
                    <a:pt x="215943" y="19070"/>
                  </a:moveTo>
                  <a:cubicBezTo>
                    <a:pt x="249031" y="7556"/>
                    <a:pt x="286876" y="0"/>
                    <a:pt x="323914" y="0"/>
                  </a:cubicBezTo>
                  <a:cubicBezTo>
                    <a:pt x="360954" y="0"/>
                    <a:pt x="396595" y="6476"/>
                    <a:pt x="429440" y="17990"/>
                  </a:cubicBezTo>
                  <a:cubicBezTo>
                    <a:pt x="430139" y="18350"/>
                    <a:pt x="430838" y="18350"/>
                    <a:pt x="431536" y="18710"/>
                  </a:cubicBezTo>
                  <a:cubicBezTo>
                    <a:pt x="554883" y="64765"/>
                    <a:pt x="645733" y="186379"/>
                    <a:pt x="647480" y="392523"/>
                  </a:cubicBezTo>
                  <a:lnTo>
                    <a:pt x="647480" y="3694947"/>
                  </a:lnTo>
                  <a:lnTo>
                    <a:pt x="0" y="3694947"/>
                  </a:lnTo>
                  <a:lnTo>
                    <a:pt x="0" y="394973"/>
                  </a:lnTo>
                  <a:cubicBezTo>
                    <a:pt x="1747" y="185660"/>
                    <a:pt x="91199" y="64045"/>
                    <a:pt x="215943" y="19070"/>
                  </a:cubicBezTo>
                  <a:close/>
                </a:path>
              </a:pathLst>
            </a:custGeom>
            <a:solidFill>
              <a:srgbClr val="2547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8900"/>
              <a:ext cx="647480" cy="36060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-437444" y="7647926"/>
            <a:ext cx="3718508" cy="3718508"/>
          </a:xfrm>
          <a:custGeom>
            <a:avLst/>
            <a:gdLst/>
            <a:ahLst/>
            <a:cxnLst/>
            <a:rect l="l" t="t" r="r" b="b"/>
            <a:pathLst>
              <a:path w="3718508" h="3718508">
                <a:moveTo>
                  <a:pt x="3718508" y="0"/>
                </a:moveTo>
                <a:lnTo>
                  <a:pt x="0" y="0"/>
                </a:lnTo>
                <a:lnTo>
                  <a:pt x="0" y="3718508"/>
                </a:lnTo>
                <a:lnTo>
                  <a:pt x="3718508" y="3718508"/>
                </a:lnTo>
                <a:lnTo>
                  <a:pt x="371850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184447" y="725929"/>
            <a:ext cx="4149706" cy="7980204"/>
          </a:xfrm>
          <a:custGeom>
            <a:avLst/>
            <a:gdLst/>
            <a:ahLst/>
            <a:cxnLst/>
            <a:rect l="l" t="t" r="r" b="b"/>
            <a:pathLst>
              <a:path w="4149706" h="7980204">
                <a:moveTo>
                  <a:pt x="0" y="0"/>
                </a:moveTo>
                <a:lnTo>
                  <a:pt x="4149706" y="0"/>
                </a:lnTo>
                <a:lnTo>
                  <a:pt x="4149706" y="7980204"/>
                </a:lnTo>
                <a:lnTo>
                  <a:pt x="0" y="79802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08369" y="590090"/>
            <a:ext cx="4855801" cy="79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26"/>
              </a:lnSpc>
            </a:pPr>
            <a:r>
              <a:rPr lang="en-US" sz="5926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Introduction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2991" y="3161181"/>
            <a:ext cx="11834845" cy="531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12"/>
              </a:lnSpc>
            </a:pPr>
            <a:r>
              <a:rPr lang="en-US" sz="3008" b="1">
                <a:solidFill>
                  <a:srgbClr val="221A00"/>
                </a:solidFill>
                <a:latin typeface="Touvlo Bold"/>
                <a:ea typeface="Touvlo Bold"/>
                <a:cs typeface="Touvlo Bold"/>
                <a:sym typeface="Touvlo Bold"/>
              </a:rPr>
              <a:t>Dual Nature of African Borders:</a:t>
            </a:r>
          </a:p>
          <a:p>
            <a:pPr marL="649616" lvl="1" indent="-324808" algn="l">
              <a:lnSpc>
                <a:spcPts val="4212"/>
              </a:lnSpc>
              <a:buFont typeface="Arial"/>
              <a:buChar char="•"/>
            </a:pPr>
            <a:r>
              <a:rPr lang="en-US" sz="3008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Economic Lifeline: Facilitate trade, labour mobility, and regional integration</a:t>
            </a:r>
          </a:p>
          <a:p>
            <a:pPr marL="649616" lvl="1" indent="-324808" algn="l">
              <a:lnSpc>
                <a:spcPts val="4212"/>
              </a:lnSpc>
              <a:buFont typeface="Arial"/>
              <a:buChar char="•"/>
            </a:pPr>
            <a:r>
              <a:rPr lang="en-US" sz="3008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Security Challenge: Porous borders enabling transnational crime and terrorism</a:t>
            </a:r>
          </a:p>
          <a:p>
            <a:pPr marL="649616" lvl="1" indent="-324808" algn="l">
              <a:lnSpc>
                <a:spcPts val="4212"/>
              </a:lnSpc>
              <a:buFont typeface="Arial"/>
              <a:buChar char="•"/>
            </a:pPr>
            <a:r>
              <a:rPr lang="en-US" sz="3008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Integration Imperative: AU's Free Movement Protocol and AfCFTA vision</a:t>
            </a:r>
          </a:p>
          <a:p>
            <a:pPr marL="649616" lvl="1" indent="-324808" algn="l">
              <a:lnSpc>
                <a:spcPts val="4212"/>
              </a:lnSpc>
              <a:buFont typeface="Arial"/>
              <a:buChar char="•"/>
            </a:pPr>
            <a:r>
              <a:rPr lang="en-US" sz="3008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Sovereignty Concerns: National security vs. regional cooperation</a:t>
            </a:r>
          </a:p>
          <a:p>
            <a:pPr marL="0" lvl="0" indent="0" algn="l">
              <a:lnSpc>
                <a:spcPts val="4212"/>
              </a:lnSpc>
              <a:spcBef>
                <a:spcPct val="0"/>
              </a:spcBef>
            </a:pPr>
            <a:endParaRPr lang="en-US" sz="3008">
              <a:solidFill>
                <a:srgbClr val="221A00"/>
              </a:solidFill>
              <a:latin typeface="Touvlo"/>
              <a:ea typeface="Touvlo"/>
              <a:cs typeface="Touvlo"/>
              <a:sym typeface="Touvlo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05" y="6220824"/>
            <a:ext cx="2651365" cy="2651365"/>
          </a:xfrm>
          <a:custGeom>
            <a:avLst/>
            <a:gdLst/>
            <a:ahLst/>
            <a:cxnLst/>
            <a:rect l="l" t="t" r="r" b="b"/>
            <a:pathLst>
              <a:path w="2651365" h="2651365">
                <a:moveTo>
                  <a:pt x="0" y="0"/>
                </a:moveTo>
                <a:lnTo>
                  <a:pt x="2651364" y="0"/>
                </a:lnTo>
                <a:lnTo>
                  <a:pt x="2651364" y="2651365"/>
                </a:lnTo>
                <a:lnTo>
                  <a:pt x="0" y="26513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-241283" y="8205337"/>
            <a:ext cx="5920411" cy="2176188"/>
            <a:chOff x="0" y="0"/>
            <a:chExt cx="2138228" cy="7859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38228" cy="785956"/>
            </a:xfrm>
            <a:custGeom>
              <a:avLst/>
              <a:gdLst/>
              <a:ahLst/>
              <a:cxnLst/>
              <a:rect l="l" t="t" r="r" b="b"/>
              <a:pathLst>
                <a:path w="2138228" h="785956">
                  <a:moveTo>
                    <a:pt x="713128" y="19070"/>
                  </a:moveTo>
                  <a:cubicBezTo>
                    <a:pt x="822395" y="7556"/>
                    <a:pt x="947375" y="0"/>
                    <a:pt x="1069690" y="0"/>
                  </a:cubicBezTo>
                  <a:cubicBezTo>
                    <a:pt x="1192009" y="0"/>
                    <a:pt x="1309710" y="6476"/>
                    <a:pt x="1418175" y="17990"/>
                  </a:cubicBezTo>
                  <a:cubicBezTo>
                    <a:pt x="1420486" y="18350"/>
                    <a:pt x="1422793" y="18350"/>
                    <a:pt x="1425100" y="18710"/>
                  </a:cubicBezTo>
                  <a:cubicBezTo>
                    <a:pt x="1832436" y="64765"/>
                    <a:pt x="2132459" y="186379"/>
                    <a:pt x="2138228" y="327906"/>
                  </a:cubicBezTo>
                  <a:lnTo>
                    <a:pt x="2138228" y="785956"/>
                  </a:lnTo>
                  <a:lnTo>
                    <a:pt x="0" y="785956"/>
                  </a:lnTo>
                  <a:lnTo>
                    <a:pt x="0" y="328246"/>
                  </a:lnTo>
                  <a:cubicBezTo>
                    <a:pt x="5770" y="185660"/>
                    <a:pt x="301175" y="64045"/>
                    <a:pt x="713128" y="19070"/>
                  </a:cubicBezTo>
                  <a:close/>
                </a:path>
              </a:pathLst>
            </a:custGeom>
            <a:solidFill>
              <a:srgbClr val="2547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69850"/>
              <a:ext cx="2138228" cy="716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9"/>
                </a:lnSpc>
              </a:pPr>
              <a:r>
                <a:rPr lang="en-US" sz="2899" b="1">
                  <a:solidFill>
                    <a:srgbClr val="FFFFFF"/>
                  </a:solidFill>
                  <a:latin typeface="Touvlo Bold"/>
                  <a:ea typeface="Touvlo Bold"/>
                  <a:cs typeface="Touvlo Bold"/>
                  <a:sym typeface="Touvlo Bold"/>
                </a:rPr>
                <a:t>30+</a:t>
              </a:r>
              <a:r>
                <a:rPr lang="en-US" sz="2899">
                  <a:solidFill>
                    <a:srgbClr val="FFFFFF"/>
                  </a:solidFill>
                  <a:latin typeface="Touvlo"/>
                  <a:ea typeface="Touvlo"/>
                  <a:cs typeface="Touvlo"/>
                  <a:sym typeface="Touvlo"/>
                </a:rPr>
                <a:t>Shared Borders in East Africa Alone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054834" y="8205337"/>
            <a:ext cx="5330771" cy="2686208"/>
            <a:chOff x="0" y="0"/>
            <a:chExt cx="2093906" cy="105513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93906" cy="1055132"/>
            </a:xfrm>
            <a:custGeom>
              <a:avLst/>
              <a:gdLst/>
              <a:ahLst/>
              <a:cxnLst/>
              <a:rect l="l" t="t" r="r" b="b"/>
              <a:pathLst>
                <a:path w="2093906" h="1055132">
                  <a:moveTo>
                    <a:pt x="698346" y="19070"/>
                  </a:moveTo>
                  <a:cubicBezTo>
                    <a:pt x="805348" y="7556"/>
                    <a:pt x="927737" y="0"/>
                    <a:pt x="1047516" y="0"/>
                  </a:cubicBezTo>
                  <a:cubicBezTo>
                    <a:pt x="1167300" y="0"/>
                    <a:pt x="1282561" y="6476"/>
                    <a:pt x="1388779" y="17990"/>
                  </a:cubicBezTo>
                  <a:cubicBezTo>
                    <a:pt x="1391042" y="18350"/>
                    <a:pt x="1393301" y="18350"/>
                    <a:pt x="1395560" y="18710"/>
                  </a:cubicBezTo>
                  <a:cubicBezTo>
                    <a:pt x="1794453" y="64765"/>
                    <a:pt x="2088256" y="186379"/>
                    <a:pt x="2093906" y="333885"/>
                  </a:cubicBezTo>
                  <a:lnTo>
                    <a:pt x="2093906" y="1055132"/>
                  </a:lnTo>
                  <a:lnTo>
                    <a:pt x="0" y="1055132"/>
                  </a:lnTo>
                  <a:lnTo>
                    <a:pt x="0" y="334420"/>
                  </a:lnTo>
                  <a:cubicBezTo>
                    <a:pt x="5650" y="185660"/>
                    <a:pt x="294932" y="64045"/>
                    <a:pt x="698346" y="19070"/>
                  </a:cubicBezTo>
                  <a:close/>
                </a:path>
              </a:pathLst>
            </a:custGeom>
            <a:solidFill>
              <a:srgbClr val="2547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9850"/>
              <a:ext cx="2093906" cy="9852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9"/>
                </a:lnSpc>
              </a:pPr>
              <a:r>
                <a:rPr lang="en-US" sz="2899" b="1">
                  <a:solidFill>
                    <a:srgbClr val="FFFFFF"/>
                  </a:solidFill>
                  <a:latin typeface="Touvlo Bold"/>
                  <a:ea typeface="Touvlo Bold"/>
                  <a:cs typeface="Touvlo Bold"/>
                  <a:sym typeface="Touvlo Bold"/>
                </a:rPr>
                <a:t>8-15%</a:t>
              </a:r>
              <a:r>
                <a:rPr lang="en-US" sz="2899">
                  <a:solidFill>
                    <a:srgbClr val="FFFFFF"/>
                  </a:solidFill>
                  <a:latin typeface="Touvlo"/>
                  <a:ea typeface="Touvlo"/>
                  <a:cs typeface="Touvlo"/>
                  <a:sym typeface="Touvlo"/>
                </a:rPr>
                <a:t>Illicit Trade of Global GDP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23948" y="2094132"/>
            <a:ext cx="10892931" cy="88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6"/>
              </a:lnSpc>
            </a:pPr>
            <a:r>
              <a:rPr lang="en-US" sz="3486" b="1">
                <a:solidFill>
                  <a:srgbClr val="0000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Core Challenge: Balancing economic integration aspirations with security imperatives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5254" y="6914062"/>
            <a:ext cx="14199554" cy="2344238"/>
            <a:chOff x="0" y="0"/>
            <a:chExt cx="3739800" cy="6174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39800" cy="617412"/>
            </a:xfrm>
            <a:custGeom>
              <a:avLst/>
              <a:gdLst/>
              <a:ahLst/>
              <a:cxnLst/>
              <a:rect l="l" t="t" r="r" b="b"/>
              <a:pathLst>
                <a:path w="3739800" h="617412">
                  <a:moveTo>
                    <a:pt x="32713" y="0"/>
                  </a:moveTo>
                  <a:lnTo>
                    <a:pt x="3707087" y="0"/>
                  </a:lnTo>
                  <a:cubicBezTo>
                    <a:pt x="3725154" y="0"/>
                    <a:pt x="3739800" y="14646"/>
                    <a:pt x="3739800" y="32713"/>
                  </a:cubicBezTo>
                  <a:lnTo>
                    <a:pt x="3739800" y="584699"/>
                  </a:lnTo>
                  <a:cubicBezTo>
                    <a:pt x="3739800" y="602766"/>
                    <a:pt x="3725154" y="617412"/>
                    <a:pt x="3707087" y="617412"/>
                  </a:cubicBezTo>
                  <a:lnTo>
                    <a:pt x="32713" y="617412"/>
                  </a:lnTo>
                  <a:cubicBezTo>
                    <a:pt x="14646" y="617412"/>
                    <a:pt x="0" y="602766"/>
                    <a:pt x="0" y="584699"/>
                  </a:cubicBezTo>
                  <a:lnTo>
                    <a:pt x="0" y="32713"/>
                  </a:lnTo>
                  <a:cubicBezTo>
                    <a:pt x="0" y="14646"/>
                    <a:pt x="14646" y="0"/>
                    <a:pt x="32713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739800" cy="6555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74920" y="-310209"/>
            <a:ext cx="6553704" cy="4251550"/>
            <a:chOff x="0" y="0"/>
            <a:chExt cx="8848746" cy="574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50016" cy="5741670"/>
            </a:xfrm>
            <a:custGeom>
              <a:avLst/>
              <a:gdLst/>
              <a:ahLst/>
              <a:cxnLst/>
              <a:rect l="l" t="t" r="r" b="b"/>
              <a:pathLst>
                <a:path w="8850016" h="5741670">
                  <a:moveTo>
                    <a:pt x="0" y="542290"/>
                  </a:moveTo>
                  <a:lnTo>
                    <a:pt x="0" y="2392680"/>
                  </a:lnTo>
                  <a:cubicBezTo>
                    <a:pt x="0" y="2691130"/>
                    <a:pt x="338022" y="2933700"/>
                    <a:pt x="755683" y="2933700"/>
                  </a:cubicBezTo>
                  <a:lnTo>
                    <a:pt x="1599853" y="2933700"/>
                  </a:lnTo>
                  <a:cubicBezTo>
                    <a:pt x="2017514" y="2933700"/>
                    <a:pt x="2355536" y="3176270"/>
                    <a:pt x="2355536" y="3475990"/>
                  </a:cubicBezTo>
                  <a:lnTo>
                    <a:pt x="2355536" y="5199380"/>
                  </a:lnTo>
                  <a:cubicBezTo>
                    <a:pt x="2355536" y="5499100"/>
                    <a:pt x="2693558" y="5741670"/>
                    <a:pt x="3111219" y="5741670"/>
                  </a:cubicBezTo>
                  <a:lnTo>
                    <a:pt x="5015469" y="5741670"/>
                  </a:lnTo>
                  <a:cubicBezTo>
                    <a:pt x="5204833" y="5741670"/>
                    <a:pt x="5388886" y="5689600"/>
                    <a:pt x="5528696" y="5598160"/>
                  </a:cubicBezTo>
                  <a:lnTo>
                    <a:pt x="8608060" y="3553460"/>
                  </a:lnTo>
                  <a:cubicBezTo>
                    <a:pt x="8762029" y="3450590"/>
                    <a:pt x="8850016" y="3307080"/>
                    <a:pt x="8850016" y="3155950"/>
                  </a:cubicBezTo>
                  <a:lnTo>
                    <a:pt x="8850016" y="542290"/>
                  </a:lnTo>
                  <a:cubicBezTo>
                    <a:pt x="8848746" y="242570"/>
                    <a:pt x="8510724" y="0"/>
                    <a:pt x="8093063" y="0"/>
                  </a:cubicBezTo>
                  <a:lnTo>
                    <a:pt x="755683" y="0"/>
                  </a:lnTo>
                  <a:cubicBezTo>
                    <a:pt x="338022" y="0"/>
                    <a:pt x="0" y="242570"/>
                    <a:pt x="0" y="542290"/>
                  </a:cubicBezTo>
                  <a:close/>
                </a:path>
              </a:pathLst>
            </a:custGeom>
            <a:blipFill>
              <a:blip r:embed="rId2"/>
              <a:stretch>
                <a:fillRect l="-5067" t="-5529" r="-4806" b="-73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2461949" y="2088294"/>
            <a:ext cx="1853046" cy="1853046"/>
          </a:xfrm>
          <a:custGeom>
            <a:avLst/>
            <a:gdLst/>
            <a:ahLst/>
            <a:cxnLst/>
            <a:rect l="l" t="t" r="r" b="b"/>
            <a:pathLst>
              <a:path w="1853046" h="1853046">
                <a:moveTo>
                  <a:pt x="0" y="0"/>
                </a:moveTo>
                <a:lnTo>
                  <a:pt x="1853046" y="0"/>
                </a:lnTo>
                <a:lnTo>
                  <a:pt x="1853046" y="1853047"/>
                </a:lnTo>
                <a:lnTo>
                  <a:pt x="0" y="18530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400000" flipH="1">
            <a:off x="-722587" y="-1163382"/>
            <a:ext cx="4107319" cy="4114800"/>
          </a:xfrm>
          <a:custGeom>
            <a:avLst/>
            <a:gdLst/>
            <a:ahLst/>
            <a:cxnLst/>
            <a:rect l="l" t="t" r="r" b="b"/>
            <a:pathLst>
              <a:path w="4107319" h="4114800">
                <a:moveTo>
                  <a:pt x="4107318" y="0"/>
                </a:moveTo>
                <a:lnTo>
                  <a:pt x="0" y="0"/>
                </a:lnTo>
                <a:lnTo>
                  <a:pt x="0" y="4114800"/>
                </a:lnTo>
                <a:lnTo>
                  <a:pt x="4107318" y="4114800"/>
                </a:lnTo>
                <a:lnTo>
                  <a:pt x="410731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374683" y="441324"/>
            <a:ext cx="8673042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b="1" u="sng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Historical Evolution of African Borders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522450" y="2384660"/>
            <a:ext cx="13672778" cy="2840519"/>
            <a:chOff x="0" y="0"/>
            <a:chExt cx="3601061" cy="7481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01061" cy="748120"/>
            </a:xfrm>
            <a:custGeom>
              <a:avLst/>
              <a:gdLst/>
              <a:ahLst/>
              <a:cxnLst/>
              <a:rect l="l" t="t" r="r" b="b"/>
              <a:pathLst>
                <a:path w="3601061" h="748120">
                  <a:moveTo>
                    <a:pt x="33974" y="0"/>
                  </a:moveTo>
                  <a:lnTo>
                    <a:pt x="3567087" y="0"/>
                  </a:lnTo>
                  <a:cubicBezTo>
                    <a:pt x="3585850" y="0"/>
                    <a:pt x="3601061" y="15211"/>
                    <a:pt x="3601061" y="33974"/>
                  </a:cubicBezTo>
                  <a:lnTo>
                    <a:pt x="3601061" y="714147"/>
                  </a:lnTo>
                  <a:cubicBezTo>
                    <a:pt x="3601061" y="723157"/>
                    <a:pt x="3597482" y="731798"/>
                    <a:pt x="3591110" y="738170"/>
                  </a:cubicBezTo>
                  <a:cubicBezTo>
                    <a:pt x="3584739" y="744541"/>
                    <a:pt x="3576098" y="748120"/>
                    <a:pt x="3567087" y="748120"/>
                  </a:cubicBezTo>
                  <a:lnTo>
                    <a:pt x="33974" y="748120"/>
                  </a:lnTo>
                  <a:cubicBezTo>
                    <a:pt x="15211" y="748120"/>
                    <a:pt x="0" y="732910"/>
                    <a:pt x="0" y="714147"/>
                  </a:cubicBezTo>
                  <a:lnTo>
                    <a:pt x="0" y="33974"/>
                  </a:lnTo>
                  <a:cubicBezTo>
                    <a:pt x="0" y="15211"/>
                    <a:pt x="15211" y="0"/>
                    <a:pt x="33974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601061" cy="786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522450" y="2418715"/>
            <a:ext cx="13560108" cy="2724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Colonial Legacy Impact: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Arbitrary Demarcation: Colonial borders ignored ethnic, cultural, and economic realities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Identity Formation: Borders created artificial divisions among communities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Cross-border Mobility: Traditional migration patterns disrupted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Conflict Dynamics: Resource competition and territorial disputes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03010" y="7042035"/>
            <a:ext cx="13223346" cy="1810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Pan-Africanist Vision vs. Reality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Aspiration: Africa without borders, united by common values and destinies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Reality: State sovereignty concerns vs. regional integration pressures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Evolution: From militaristic border control to comprehensive regional approaches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89614" y="621508"/>
            <a:ext cx="7221356" cy="6723083"/>
            <a:chOff x="0" y="0"/>
            <a:chExt cx="6350000" cy="5911850"/>
          </a:xfrm>
        </p:grpSpPr>
        <p:sp>
          <p:nvSpPr>
            <p:cNvPr id="3" name="Freeform 3"/>
            <p:cNvSpPr/>
            <p:nvPr/>
          </p:nvSpPr>
          <p:spPr>
            <a:xfrm rot="-89999">
              <a:off x="-55484" y="-41328"/>
              <a:ext cx="6435357" cy="6025782"/>
            </a:xfrm>
            <a:custGeom>
              <a:avLst/>
              <a:gdLst/>
              <a:ahLst/>
              <a:cxnLst/>
              <a:rect l="l" t="t" r="r" b="b"/>
              <a:pathLst>
                <a:path w="6435357" h="6025782">
                  <a:moveTo>
                    <a:pt x="1269827" y="391714"/>
                  </a:moveTo>
                  <a:lnTo>
                    <a:pt x="185751" y="2153370"/>
                  </a:lnTo>
                  <a:cubicBezTo>
                    <a:pt x="0" y="2454681"/>
                    <a:pt x="33059" y="2841759"/>
                    <a:pt x="266191" y="3108303"/>
                  </a:cubicBezTo>
                  <a:lnTo>
                    <a:pt x="2511174" y="5674929"/>
                  </a:lnTo>
                  <a:cubicBezTo>
                    <a:pt x="2659167" y="5845231"/>
                    <a:pt x="2872533" y="5944831"/>
                    <a:pt x="3097246" y="5950715"/>
                  </a:cubicBezTo>
                  <a:lnTo>
                    <a:pt x="5518306" y="6014113"/>
                  </a:lnTo>
                  <a:cubicBezTo>
                    <a:pt x="5963923" y="6025782"/>
                    <a:pt x="6335224" y="5673430"/>
                    <a:pt x="6346893" y="5227813"/>
                  </a:cubicBezTo>
                  <a:lnTo>
                    <a:pt x="6431002" y="2015814"/>
                  </a:lnTo>
                  <a:cubicBezTo>
                    <a:pt x="6435357" y="1849501"/>
                    <a:pt x="6388830" y="1685667"/>
                    <a:pt x="6295900" y="1547297"/>
                  </a:cubicBezTo>
                  <a:lnTo>
                    <a:pt x="5562519" y="444411"/>
                  </a:lnTo>
                  <a:cubicBezTo>
                    <a:pt x="5417059" y="225899"/>
                    <a:pt x="5174121" y="91223"/>
                    <a:pt x="4911321" y="84342"/>
                  </a:cubicBezTo>
                  <a:lnTo>
                    <a:pt x="1978627" y="7546"/>
                  </a:lnTo>
                  <a:cubicBezTo>
                    <a:pt x="1690435" y="0"/>
                    <a:pt x="1419804" y="146636"/>
                    <a:pt x="1269827" y="391714"/>
                  </a:cubicBezTo>
                  <a:close/>
                </a:path>
              </a:pathLst>
            </a:custGeom>
            <a:blipFill>
              <a:blip r:embed="rId2"/>
              <a:stretch>
                <a:fillRect l="-12488" t="-2061" r="-33811" b="-122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12478275" y="-3930903"/>
            <a:ext cx="2211047" cy="10175689"/>
            <a:chOff x="0" y="0"/>
            <a:chExt cx="647480" cy="29798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47480" cy="2979834"/>
            </a:xfrm>
            <a:custGeom>
              <a:avLst/>
              <a:gdLst/>
              <a:ahLst/>
              <a:cxnLst/>
              <a:rect l="l" t="t" r="r" b="b"/>
              <a:pathLst>
                <a:path w="647480" h="2979834">
                  <a:moveTo>
                    <a:pt x="215943" y="19070"/>
                  </a:moveTo>
                  <a:cubicBezTo>
                    <a:pt x="249031" y="7556"/>
                    <a:pt x="286876" y="0"/>
                    <a:pt x="323914" y="0"/>
                  </a:cubicBezTo>
                  <a:cubicBezTo>
                    <a:pt x="360954" y="0"/>
                    <a:pt x="396595" y="6476"/>
                    <a:pt x="429440" y="17990"/>
                  </a:cubicBezTo>
                  <a:cubicBezTo>
                    <a:pt x="430139" y="18350"/>
                    <a:pt x="430838" y="18350"/>
                    <a:pt x="431536" y="18710"/>
                  </a:cubicBezTo>
                  <a:cubicBezTo>
                    <a:pt x="554883" y="64765"/>
                    <a:pt x="645733" y="186379"/>
                    <a:pt x="647480" y="376638"/>
                  </a:cubicBezTo>
                  <a:lnTo>
                    <a:pt x="647480" y="2979834"/>
                  </a:lnTo>
                  <a:lnTo>
                    <a:pt x="0" y="2979834"/>
                  </a:lnTo>
                  <a:lnTo>
                    <a:pt x="0" y="378570"/>
                  </a:lnTo>
                  <a:cubicBezTo>
                    <a:pt x="1747" y="185660"/>
                    <a:pt x="91199" y="64045"/>
                    <a:pt x="215943" y="19070"/>
                  </a:cubicBezTo>
                  <a:close/>
                </a:path>
              </a:pathLst>
            </a:custGeom>
            <a:solidFill>
              <a:srgbClr val="2547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8900"/>
              <a:ext cx="647480" cy="2890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400000" flipH="1">
            <a:off x="3307028" y="-1079434"/>
            <a:ext cx="4216268" cy="4216268"/>
          </a:xfrm>
          <a:custGeom>
            <a:avLst/>
            <a:gdLst/>
            <a:ahLst/>
            <a:cxnLst/>
            <a:rect l="l" t="t" r="r" b="b"/>
            <a:pathLst>
              <a:path w="4216268" h="4216268">
                <a:moveTo>
                  <a:pt x="4216268" y="0"/>
                </a:moveTo>
                <a:lnTo>
                  <a:pt x="0" y="0"/>
                </a:lnTo>
                <a:lnTo>
                  <a:pt x="0" y="4216268"/>
                </a:lnTo>
                <a:lnTo>
                  <a:pt x="4216268" y="4216268"/>
                </a:lnTo>
                <a:lnTo>
                  <a:pt x="421626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2728724" y="4762341"/>
            <a:ext cx="5164499" cy="5164499"/>
          </a:xfrm>
          <a:custGeom>
            <a:avLst/>
            <a:gdLst/>
            <a:ahLst/>
            <a:cxnLst/>
            <a:rect l="l" t="t" r="r" b="b"/>
            <a:pathLst>
              <a:path w="5164499" h="5164499">
                <a:moveTo>
                  <a:pt x="0" y="0"/>
                </a:moveTo>
                <a:lnTo>
                  <a:pt x="5164498" y="0"/>
                </a:lnTo>
                <a:lnTo>
                  <a:pt x="5164498" y="5164499"/>
                </a:lnTo>
                <a:lnTo>
                  <a:pt x="0" y="51644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933847" y="386704"/>
            <a:ext cx="9810280" cy="166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48"/>
              </a:lnSpc>
              <a:spcBef>
                <a:spcPct val="0"/>
              </a:spcBef>
            </a:pPr>
            <a:r>
              <a:rPr lang="en-US" sz="6448" b="1" u="none" strike="noStrike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Conceptual Foundations: Border Security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06501" y="2448363"/>
            <a:ext cx="12511137" cy="1580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58"/>
              </a:lnSpc>
              <a:spcBef>
                <a:spcPct val="0"/>
              </a:spcBef>
            </a:pPr>
            <a:r>
              <a:rPr lang="en-US" sz="3041" b="1" u="none">
                <a:solidFill>
                  <a:srgbClr val="221A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Definition:</a:t>
            </a:r>
            <a:r>
              <a:rPr lang="en-US" sz="3041" u="none">
                <a:solidFill>
                  <a:srgbClr val="221A00"/>
                </a:solidFill>
                <a:latin typeface="Proxima Nova Condensed"/>
                <a:ea typeface="Proxima Nova Condensed"/>
                <a:cs typeface="Proxima Nova Condensed"/>
                <a:sym typeface="Proxima Nova Condensed"/>
              </a:rPr>
              <a:t>Border Security: Measures and policies to regulate movement of people, goods, and animals across international boundaries while balancing security and mobility needs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15162" y="3916374"/>
            <a:ext cx="11552592" cy="5144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4"/>
              </a:lnSpc>
            </a:pPr>
            <a:endParaRPr/>
          </a:p>
          <a:p>
            <a:pPr marL="632937" lvl="1" indent="-316469" algn="l">
              <a:lnSpc>
                <a:spcPts val="4104"/>
              </a:lnSpc>
              <a:buFont typeface="Arial"/>
              <a:buChar char="•"/>
            </a:pPr>
            <a:r>
              <a:rPr lang="en-US" sz="2931" b="1">
                <a:solidFill>
                  <a:srgbClr val="221A00"/>
                </a:solidFill>
                <a:latin typeface="Touvlo Bold"/>
                <a:ea typeface="Touvlo Bold"/>
                <a:cs typeface="Touvlo Bold"/>
                <a:sym typeface="Touvlo Bold"/>
              </a:rPr>
              <a:t>Traditional Security</a:t>
            </a:r>
            <a:r>
              <a:rPr lang="en-US" sz="2931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: State-centric, sovereignty-focused approaches</a:t>
            </a:r>
          </a:p>
          <a:p>
            <a:pPr marL="632937" lvl="1" indent="-316469" algn="l">
              <a:lnSpc>
                <a:spcPts val="4104"/>
              </a:lnSpc>
              <a:buFont typeface="Arial"/>
              <a:buChar char="•"/>
            </a:pPr>
            <a:r>
              <a:rPr lang="en-US" sz="2931" b="1">
                <a:solidFill>
                  <a:srgbClr val="221A00"/>
                </a:solidFill>
                <a:latin typeface="Touvlo Bold"/>
                <a:ea typeface="Touvlo Bold"/>
                <a:cs typeface="Touvlo Bold"/>
                <a:sym typeface="Touvlo Bold"/>
              </a:rPr>
              <a:t>Human Security</a:t>
            </a:r>
            <a:r>
              <a:rPr lang="en-US" sz="2931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: People-centered, rights-based perspectives</a:t>
            </a:r>
          </a:p>
          <a:p>
            <a:pPr marL="632937" lvl="1" indent="-316469" algn="l">
              <a:lnSpc>
                <a:spcPts val="4104"/>
              </a:lnSpc>
              <a:buFont typeface="Arial"/>
              <a:buChar char="•"/>
            </a:pPr>
            <a:r>
              <a:rPr lang="en-US" sz="2931" b="1">
                <a:solidFill>
                  <a:srgbClr val="221A00"/>
                </a:solidFill>
                <a:latin typeface="Touvlo Bold"/>
                <a:ea typeface="Touvlo Bold"/>
                <a:cs typeface="Touvlo Bold"/>
                <a:sym typeface="Touvlo Bold"/>
              </a:rPr>
              <a:t>Regional Cooperation</a:t>
            </a:r>
            <a:r>
              <a:rPr lang="en-US" sz="2931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: Synchronized enforcement and policy harmonization</a:t>
            </a:r>
          </a:p>
          <a:p>
            <a:pPr marL="632937" lvl="1" indent="-316469" algn="l">
              <a:lnSpc>
                <a:spcPts val="4104"/>
              </a:lnSpc>
              <a:buFont typeface="Arial"/>
              <a:buChar char="•"/>
            </a:pPr>
            <a:r>
              <a:rPr lang="en-US" sz="2931" b="1">
                <a:solidFill>
                  <a:srgbClr val="221A00"/>
                </a:solidFill>
                <a:latin typeface="Touvlo Bold"/>
                <a:ea typeface="Touvlo Bold"/>
                <a:cs typeface="Touvlo Bold"/>
                <a:sym typeface="Touvlo Bold"/>
              </a:rPr>
              <a:t>Technology Integration</a:t>
            </a:r>
            <a:r>
              <a:rPr lang="en-US" sz="2931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: AI, biometrics, and automated border control systems</a:t>
            </a:r>
          </a:p>
          <a:p>
            <a:pPr marL="0" lvl="0" indent="0" algn="l">
              <a:lnSpc>
                <a:spcPts val="4104"/>
              </a:lnSpc>
            </a:pPr>
            <a:endParaRPr lang="en-US" sz="2931">
              <a:solidFill>
                <a:srgbClr val="221A00"/>
              </a:solidFill>
              <a:latin typeface="Touvlo"/>
              <a:ea typeface="Touvlo"/>
              <a:cs typeface="Touvlo"/>
              <a:sym typeface="Touvlo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26149" y="8217551"/>
            <a:ext cx="8115300" cy="338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3"/>
              </a:lnSpc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10782"/>
            <a:ext cx="6663125" cy="11288699"/>
            <a:chOff x="0" y="0"/>
            <a:chExt cx="1754897" cy="29731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54897" cy="2973155"/>
            </a:xfrm>
            <a:custGeom>
              <a:avLst/>
              <a:gdLst/>
              <a:ahLst/>
              <a:cxnLst/>
              <a:rect l="l" t="t" r="r" b="b"/>
              <a:pathLst>
                <a:path w="1754897" h="2973155">
                  <a:moveTo>
                    <a:pt x="69714" y="0"/>
                  </a:moveTo>
                  <a:lnTo>
                    <a:pt x="1685183" y="0"/>
                  </a:lnTo>
                  <a:cubicBezTo>
                    <a:pt x="1703672" y="0"/>
                    <a:pt x="1721404" y="7345"/>
                    <a:pt x="1734478" y="20419"/>
                  </a:cubicBezTo>
                  <a:cubicBezTo>
                    <a:pt x="1747552" y="33493"/>
                    <a:pt x="1754897" y="51225"/>
                    <a:pt x="1754897" y="69714"/>
                  </a:cubicBezTo>
                  <a:lnTo>
                    <a:pt x="1754897" y="2903441"/>
                  </a:lnTo>
                  <a:cubicBezTo>
                    <a:pt x="1754897" y="2941943"/>
                    <a:pt x="1723685" y="2973155"/>
                    <a:pt x="1685183" y="2973155"/>
                  </a:cubicBezTo>
                  <a:lnTo>
                    <a:pt x="69714" y="2973155"/>
                  </a:lnTo>
                  <a:cubicBezTo>
                    <a:pt x="31212" y="2973155"/>
                    <a:pt x="0" y="2941943"/>
                    <a:pt x="0" y="2903441"/>
                  </a:cubicBezTo>
                  <a:lnTo>
                    <a:pt x="0" y="69714"/>
                  </a:lnTo>
                  <a:cubicBezTo>
                    <a:pt x="0" y="31212"/>
                    <a:pt x="31212" y="0"/>
                    <a:pt x="69714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54897" cy="30112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45951" y="1028700"/>
            <a:ext cx="4598488" cy="7981358"/>
            <a:chOff x="0" y="0"/>
            <a:chExt cx="889119" cy="154319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9119" cy="1543197"/>
            </a:xfrm>
            <a:custGeom>
              <a:avLst/>
              <a:gdLst/>
              <a:ahLst/>
              <a:cxnLst/>
              <a:rect l="l" t="t" r="r" b="b"/>
              <a:pathLst>
                <a:path w="889119" h="1543197">
                  <a:moveTo>
                    <a:pt x="685919" y="0"/>
                  </a:moveTo>
                  <a:cubicBezTo>
                    <a:pt x="798143" y="0"/>
                    <a:pt x="889119" y="345456"/>
                    <a:pt x="889119" y="771599"/>
                  </a:cubicBezTo>
                  <a:cubicBezTo>
                    <a:pt x="889119" y="1197741"/>
                    <a:pt x="798143" y="1543197"/>
                    <a:pt x="685919" y="1543197"/>
                  </a:cubicBezTo>
                  <a:lnTo>
                    <a:pt x="203200" y="1543197"/>
                  </a:lnTo>
                  <a:cubicBezTo>
                    <a:pt x="90976" y="1543197"/>
                    <a:pt x="0" y="1197741"/>
                    <a:pt x="0" y="771599"/>
                  </a:cubicBezTo>
                  <a:cubicBezTo>
                    <a:pt x="0" y="34545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9B1A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889119" cy="16384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759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24098" y="1028700"/>
            <a:ext cx="4489803" cy="2244901"/>
            <a:chOff x="0" y="0"/>
            <a:chExt cx="81280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8128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593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914941" y="8228101"/>
            <a:ext cx="6783529" cy="6783529"/>
          </a:xfrm>
          <a:custGeom>
            <a:avLst/>
            <a:gdLst/>
            <a:ahLst/>
            <a:cxnLst/>
            <a:rect l="l" t="t" r="r" b="b"/>
            <a:pathLst>
              <a:path w="6783529" h="6783529">
                <a:moveTo>
                  <a:pt x="0" y="0"/>
                </a:moveTo>
                <a:lnTo>
                  <a:pt x="6783529" y="0"/>
                </a:lnTo>
                <a:lnTo>
                  <a:pt x="6783529" y="6783528"/>
                </a:lnTo>
                <a:lnTo>
                  <a:pt x="0" y="6783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207916" y="249416"/>
            <a:ext cx="5621921" cy="153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906"/>
              </a:lnSpc>
              <a:spcBef>
                <a:spcPct val="0"/>
              </a:spcBef>
            </a:pPr>
            <a:r>
              <a:rPr lang="en-US" sz="5906" b="1" u="none" strike="noStrike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 Regional Integration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3111" y="2756711"/>
            <a:ext cx="5621921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u="none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Insights on border security and regional stability in Africa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821104" y="1877815"/>
            <a:ext cx="3585862" cy="513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83"/>
              </a:lnSpc>
              <a:spcBef>
                <a:spcPct val="0"/>
              </a:spcBef>
            </a:pPr>
            <a:r>
              <a:rPr lang="en-US" sz="3711" b="1" u="none" strike="noStrike">
                <a:solidFill>
                  <a:srgbClr val="221A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AU Initiatives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937364" y="2344056"/>
            <a:ext cx="358586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endParaRPr/>
          </a:p>
        </p:txBody>
      </p:sp>
      <p:sp>
        <p:nvSpPr>
          <p:cNvPr id="16" name="Freeform 16"/>
          <p:cNvSpPr/>
          <p:nvPr/>
        </p:nvSpPr>
        <p:spPr>
          <a:xfrm rot="5400000" flipH="1">
            <a:off x="-1445023" y="-1466447"/>
            <a:ext cx="4216268" cy="4216268"/>
          </a:xfrm>
          <a:custGeom>
            <a:avLst/>
            <a:gdLst/>
            <a:ahLst/>
            <a:cxnLst/>
            <a:rect l="l" t="t" r="r" b="b"/>
            <a:pathLst>
              <a:path w="4216268" h="4216268">
                <a:moveTo>
                  <a:pt x="4216268" y="0"/>
                </a:moveTo>
                <a:lnTo>
                  <a:pt x="0" y="0"/>
                </a:lnTo>
                <a:lnTo>
                  <a:pt x="0" y="4216268"/>
                </a:lnTo>
                <a:lnTo>
                  <a:pt x="4216268" y="4216268"/>
                </a:lnTo>
                <a:lnTo>
                  <a:pt x="42162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2156756" y="3225976"/>
            <a:ext cx="3585862" cy="501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Free Movement of Persons Protocol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African Continental Free Trade Area (AfCFTA)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African Union Border Program (AUBP)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Migration Policy Framework for Africa (MPFA)</a:t>
            </a:r>
          </a:p>
          <a:p>
            <a:pPr marL="0" lvl="0" indent="0" algn="l">
              <a:lnSpc>
                <a:spcPts val="3359"/>
              </a:lnSpc>
            </a:pPr>
            <a:endParaRPr lang="en-US" sz="2400">
              <a:solidFill>
                <a:srgbClr val="221A00"/>
              </a:solidFill>
              <a:latin typeface="Touvlo"/>
              <a:ea typeface="Touvlo"/>
              <a:cs typeface="Touvlo"/>
              <a:sym typeface="Touvlo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0" y="4971754"/>
            <a:ext cx="6619778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Regional Economic Communities (RECs):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ECOWAS: Pioneer in free movement protocols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EAC: East African integration model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SADC: Gradual integration approach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Touvlo"/>
                <a:ea typeface="Touvlo"/>
                <a:cs typeface="Touvlo"/>
                <a:sym typeface="Touvlo"/>
              </a:rPr>
              <a:t>IGAD: Conflict-affected region coordination</a:t>
            </a:r>
          </a:p>
        </p:txBody>
      </p:sp>
      <p:sp>
        <p:nvSpPr>
          <p:cNvPr id="19" name="Freeform 19"/>
          <p:cNvSpPr/>
          <p:nvPr/>
        </p:nvSpPr>
        <p:spPr>
          <a:xfrm>
            <a:off x="9436210" y="1203760"/>
            <a:ext cx="1894781" cy="1894781"/>
          </a:xfrm>
          <a:custGeom>
            <a:avLst/>
            <a:gdLst/>
            <a:ahLst/>
            <a:cxnLst/>
            <a:rect l="l" t="t" r="r" b="b"/>
            <a:pathLst>
              <a:path w="1894781" h="1894781">
                <a:moveTo>
                  <a:pt x="0" y="0"/>
                </a:moveTo>
                <a:lnTo>
                  <a:pt x="1894781" y="0"/>
                </a:lnTo>
                <a:lnTo>
                  <a:pt x="1894781" y="1894781"/>
                </a:lnTo>
                <a:lnTo>
                  <a:pt x="0" y="1894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05313" y="4005364"/>
            <a:ext cx="2462645" cy="246264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110223" y="4005364"/>
            <a:ext cx="2462645" cy="246264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15132" y="4005364"/>
            <a:ext cx="2462645" cy="246264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20041" y="4005364"/>
            <a:ext cx="2462645" cy="246264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4967959" y="5236686"/>
            <a:ext cx="1142264" cy="0"/>
          </a:xfrm>
          <a:prstGeom prst="line">
            <a:avLst/>
          </a:prstGeom>
          <a:ln w="38100" cap="rnd">
            <a:solidFill>
              <a:srgbClr val="3E5F7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AutoShape 15"/>
          <p:cNvSpPr/>
          <p:nvPr/>
        </p:nvSpPr>
        <p:spPr>
          <a:xfrm>
            <a:off x="8572868" y="5236686"/>
            <a:ext cx="1142264" cy="0"/>
          </a:xfrm>
          <a:prstGeom prst="line">
            <a:avLst/>
          </a:prstGeom>
          <a:ln w="38100" cap="rnd">
            <a:solidFill>
              <a:srgbClr val="3E5F7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AutoShape 16"/>
          <p:cNvSpPr/>
          <p:nvPr/>
        </p:nvSpPr>
        <p:spPr>
          <a:xfrm>
            <a:off x="12177777" y="5236686"/>
            <a:ext cx="1142264" cy="0"/>
          </a:xfrm>
          <a:prstGeom prst="line">
            <a:avLst/>
          </a:prstGeom>
          <a:ln w="38100" cap="rnd">
            <a:solidFill>
              <a:srgbClr val="3E5F79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505313" y="7066539"/>
            <a:ext cx="2462645" cy="96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0"/>
              </a:lnSpc>
            </a:pPr>
            <a:r>
              <a:rPr lang="en-US" sz="1842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Initial agreements signed for border policy.</a:t>
            </a:r>
          </a:p>
        </p:txBody>
      </p:sp>
      <p:sp>
        <p:nvSpPr>
          <p:cNvPr id="18" name="AutoShape 18"/>
          <p:cNvSpPr/>
          <p:nvPr/>
        </p:nvSpPr>
        <p:spPr>
          <a:xfrm>
            <a:off x="3736636" y="6468009"/>
            <a:ext cx="0" cy="636630"/>
          </a:xfrm>
          <a:prstGeom prst="line">
            <a:avLst/>
          </a:prstGeom>
          <a:ln w="19050" cap="flat">
            <a:solidFill>
              <a:srgbClr val="3E5F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6110223" y="7565763"/>
            <a:ext cx="2462645" cy="96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0"/>
              </a:lnSpc>
            </a:pPr>
            <a:r>
              <a:rPr lang="en-US" sz="1842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Introduction of free movement protocols established.</a:t>
            </a:r>
          </a:p>
        </p:txBody>
      </p:sp>
      <p:sp>
        <p:nvSpPr>
          <p:cNvPr id="20" name="AutoShape 20"/>
          <p:cNvSpPr/>
          <p:nvPr/>
        </p:nvSpPr>
        <p:spPr>
          <a:xfrm flipH="1">
            <a:off x="7341545" y="6468009"/>
            <a:ext cx="0" cy="1135854"/>
          </a:xfrm>
          <a:prstGeom prst="line">
            <a:avLst/>
          </a:prstGeom>
          <a:ln w="19050" cap="flat">
            <a:solidFill>
              <a:srgbClr val="3E5F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9715132" y="7778098"/>
            <a:ext cx="2462645" cy="96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0"/>
              </a:lnSpc>
            </a:pPr>
            <a:r>
              <a:rPr lang="en-US" sz="1842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Collaborative efforts among nations increase.</a:t>
            </a:r>
          </a:p>
        </p:txBody>
      </p:sp>
      <p:sp>
        <p:nvSpPr>
          <p:cNvPr id="22" name="AutoShape 22"/>
          <p:cNvSpPr/>
          <p:nvPr/>
        </p:nvSpPr>
        <p:spPr>
          <a:xfrm>
            <a:off x="10946455" y="6468009"/>
            <a:ext cx="0" cy="1348189"/>
          </a:xfrm>
          <a:prstGeom prst="line">
            <a:avLst/>
          </a:prstGeom>
          <a:ln w="19050" cap="flat">
            <a:solidFill>
              <a:srgbClr val="3E5F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3320041" y="8165047"/>
            <a:ext cx="2462645" cy="962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80"/>
              </a:lnSpc>
            </a:pPr>
            <a:r>
              <a:rPr lang="en-US" sz="1842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Rising security challenges affect border management.</a:t>
            </a:r>
          </a:p>
        </p:txBody>
      </p:sp>
      <p:sp>
        <p:nvSpPr>
          <p:cNvPr id="24" name="AutoShape 24"/>
          <p:cNvSpPr/>
          <p:nvPr/>
        </p:nvSpPr>
        <p:spPr>
          <a:xfrm>
            <a:off x="14551364" y="6468009"/>
            <a:ext cx="0" cy="1735138"/>
          </a:xfrm>
          <a:prstGeom prst="line">
            <a:avLst/>
          </a:prstGeom>
          <a:ln w="19050" cap="flat">
            <a:solidFill>
              <a:srgbClr val="3E5F7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-317672" y="-232734"/>
            <a:ext cx="18923343" cy="3674381"/>
            <a:chOff x="0" y="0"/>
            <a:chExt cx="4983926" cy="96773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983926" cy="967738"/>
            </a:xfrm>
            <a:custGeom>
              <a:avLst/>
              <a:gdLst/>
              <a:ahLst/>
              <a:cxnLst/>
              <a:rect l="l" t="t" r="r" b="b"/>
              <a:pathLst>
                <a:path w="4983926" h="967738">
                  <a:moveTo>
                    <a:pt x="0" y="0"/>
                  </a:moveTo>
                  <a:lnTo>
                    <a:pt x="4983926" y="0"/>
                  </a:lnTo>
                  <a:lnTo>
                    <a:pt x="4983926" y="967738"/>
                  </a:lnTo>
                  <a:lnTo>
                    <a:pt x="0" y="967738"/>
                  </a:lnTo>
                  <a:close/>
                </a:path>
              </a:pathLst>
            </a:custGeom>
            <a:solidFill>
              <a:srgbClr val="A9B1A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4983926" cy="1015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-2745975" y="4039705"/>
            <a:ext cx="4856607" cy="4856607"/>
          </a:xfrm>
          <a:custGeom>
            <a:avLst/>
            <a:gdLst/>
            <a:ahLst/>
            <a:cxnLst/>
            <a:rect l="l" t="t" r="r" b="b"/>
            <a:pathLst>
              <a:path w="4856607" h="4856607">
                <a:moveTo>
                  <a:pt x="0" y="0"/>
                </a:moveTo>
                <a:lnTo>
                  <a:pt x="4856607" y="0"/>
                </a:lnTo>
                <a:lnTo>
                  <a:pt x="4856607" y="4856608"/>
                </a:lnTo>
                <a:lnTo>
                  <a:pt x="0" y="48566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6030337" y="3719860"/>
            <a:ext cx="5679627" cy="5679627"/>
          </a:xfrm>
          <a:custGeom>
            <a:avLst/>
            <a:gdLst/>
            <a:ahLst/>
            <a:cxnLst/>
            <a:rect l="l" t="t" r="r" b="b"/>
            <a:pathLst>
              <a:path w="5679627" h="5679627">
                <a:moveTo>
                  <a:pt x="0" y="0"/>
                </a:moveTo>
                <a:lnTo>
                  <a:pt x="5679627" y="0"/>
                </a:lnTo>
                <a:lnTo>
                  <a:pt x="5679627" y="5679627"/>
                </a:lnTo>
                <a:lnTo>
                  <a:pt x="0" y="5679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1028700" y="1194976"/>
            <a:ext cx="9772570" cy="97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48"/>
              </a:lnSpc>
              <a:spcBef>
                <a:spcPct val="0"/>
              </a:spcBef>
            </a:pPr>
            <a:r>
              <a:rPr lang="en-US" sz="7348" b="1" u="none" strike="noStrike">
                <a:solidFill>
                  <a:srgbClr val="221A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Timeline of Border Policies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010603" y="1370774"/>
            <a:ext cx="5081523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9"/>
              </a:lnSpc>
              <a:spcBef>
                <a:spcPct val="0"/>
              </a:spcBef>
            </a:pPr>
            <a:r>
              <a:rPr lang="en-US" sz="2799" u="none">
                <a:solidFill>
                  <a:srgbClr val="221A00"/>
                </a:solidFill>
                <a:latin typeface="Touvlo"/>
                <a:ea typeface="Touvlo"/>
                <a:cs typeface="Touvlo"/>
                <a:sym typeface="Touvlo"/>
              </a:rPr>
              <a:t>Key developments in regional security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752702" y="4985226"/>
            <a:ext cx="1967868" cy="9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 b="1" u="none" strike="noStrike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Policy Formation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284342" y="4985226"/>
            <a:ext cx="2114407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 b="1" u="none" strike="noStrike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Free Movement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918559" y="4985226"/>
            <a:ext cx="2055792" cy="9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 b="1" u="none" strike="noStrike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Regional Cooperation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450199" y="4985226"/>
            <a:ext cx="2202330" cy="9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 b="1" u="none" strike="noStrike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Security Challenges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86615" y="849939"/>
            <a:ext cx="7872685" cy="8587122"/>
            <a:chOff x="0" y="0"/>
            <a:chExt cx="2073464" cy="22616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73465" cy="2261629"/>
            </a:xfrm>
            <a:custGeom>
              <a:avLst/>
              <a:gdLst/>
              <a:ahLst/>
              <a:cxnLst/>
              <a:rect l="l" t="t" r="r" b="b"/>
              <a:pathLst>
                <a:path w="2073465" h="2261629">
                  <a:moveTo>
                    <a:pt x="59003" y="0"/>
                  </a:moveTo>
                  <a:lnTo>
                    <a:pt x="2014461" y="0"/>
                  </a:lnTo>
                  <a:cubicBezTo>
                    <a:pt x="2030110" y="0"/>
                    <a:pt x="2045118" y="6216"/>
                    <a:pt x="2056183" y="17282"/>
                  </a:cubicBezTo>
                  <a:cubicBezTo>
                    <a:pt x="2067248" y="28347"/>
                    <a:pt x="2073465" y="43355"/>
                    <a:pt x="2073465" y="59003"/>
                  </a:cubicBezTo>
                  <a:lnTo>
                    <a:pt x="2073465" y="2202625"/>
                  </a:lnTo>
                  <a:cubicBezTo>
                    <a:pt x="2073465" y="2218274"/>
                    <a:pt x="2067248" y="2233282"/>
                    <a:pt x="2056183" y="2244347"/>
                  </a:cubicBezTo>
                  <a:cubicBezTo>
                    <a:pt x="2045118" y="2255412"/>
                    <a:pt x="2030110" y="2261629"/>
                    <a:pt x="2014461" y="2261629"/>
                  </a:cubicBezTo>
                  <a:lnTo>
                    <a:pt x="59003" y="2261629"/>
                  </a:lnTo>
                  <a:cubicBezTo>
                    <a:pt x="43355" y="2261629"/>
                    <a:pt x="28347" y="2255412"/>
                    <a:pt x="17282" y="2244347"/>
                  </a:cubicBezTo>
                  <a:cubicBezTo>
                    <a:pt x="6216" y="2233282"/>
                    <a:pt x="0" y="2218274"/>
                    <a:pt x="0" y="2202625"/>
                  </a:cubicBezTo>
                  <a:lnTo>
                    <a:pt x="0" y="59003"/>
                  </a:lnTo>
                  <a:cubicBezTo>
                    <a:pt x="0" y="43355"/>
                    <a:pt x="6216" y="28347"/>
                    <a:pt x="17282" y="17282"/>
                  </a:cubicBezTo>
                  <a:cubicBezTo>
                    <a:pt x="28347" y="6216"/>
                    <a:pt x="43355" y="0"/>
                    <a:pt x="59003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73464" cy="22997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74920" y="-310209"/>
            <a:ext cx="10043971" cy="6515772"/>
            <a:chOff x="0" y="0"/>
            <a:chExt cx="8848746" cy="574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850016" cy="5741670"/>
            </a:xfrm>
            <a:custGeom>
              <a:avLst/>
              <a:gdLst/>
              <a:ahLst/>
              <a:cxnLst/>
              <a:rect l="l" t="t" r="r" b="b"/>
              <a:pathLst>
                <a:path w="8850016" h="5741670">
                  <a:moveTo>
                    <a:pt x="0" y="542290"/>
                  </a:moveTo>
                  <a:lnTo>
                    <a:pt x="0" y="2392680"/>
                  </a:lnTo>
                  <a:cubicBezTo>
                    <a:pt x="0" y="2691130"/>
                    <a:pt x="338022" y="2933700"/>
                    <a:pt x="755683" y="2933700"/>
                  </a:cubicBezTo>
                  <a:lnTo>
                    <a:pt x="1599853" y="2933700"/>
                  </a:lnTo>
                  <a:cubicBezTo>
                    <a:pt x="2017514" y="2933700"/>
                    <a:pt x="2355536" y="3176270"/>
                    <a:pt x="2355536" y="3475990"/>
                  </a:cubicBezTo>
                  <a:lnTo>
                    <a:pt x="2355536" y="5199380"/>
                  </a:lnTo>
                  <a:cubicBezTo>
                    <a:pt x="2355536" y="5499100"/>
                    <a:pt x="2693558" y="5741670"/>
                    <a:pt x="3111219" y="5741670"/>
                  </a:cubicBezTo>
                  <a:lnTo>
                    <a:pt x="5015469" y="5741670"/>
                  </a:lnTo>
                  <a:cubicBezTo>
                    <a:pt x="5204833" y="5741670"/>
                    <a:pt x="5388886" y="5689600"/>
                    <a:pt x="5528696" y="5598160"/>
                  </a:cubicBezTo>
                  <a:lnTo>
                    <a:pt x="8608060" y="3553460"/>
                  </a:lnTo>
                  <a:cubicBezTo>
                    <a:pt x="8762029" y="3450590"/>
                    <a:pt x="8850016" y="3307080"/>
                    <a:pt x="8850016" y="3155950"/>
                  </a:cubicBezTo>
                  <a:lnTo>
                    <a:pt x="8850016" y="542290"/>
                  </a:lnTo>
                  <a:cubicBezTo>
                    <a:pt x="8848746" y="242570"/>
                    <a:pt x="8510724" y="0"/>
                    <a:pt x="8093063" y="0"/>
                  </a:cubicBezTo>
                  <a:lnTo>
                    <a:pt x="755683" y="0"/>
                  </a:lnTo>
                  <a:cubicBezTo>
                    <a:pt x="338022" y="0"/>
                    <a:pt x="0" y="242570"/>
                    <a:pt x="0" y="542290"/>
                  </a:cubicBezTo>
                  <a:close/>
                </a:path>
              </a:pathLst>
            </a:custGeom>
            <a:blipFill>
              <a:blip r:embed="rId2"/>
              <a:stretch>
                <a:fillRect l="-5067" t="-5529" r="-4806" b="-73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5416859" y="2721030"/>
            <a:ext cx="3239871" cy="3239871"/>
          </a:xfrm>
          <a:custGeom>
            <a:avLst/>
            <a:gdLst/>
            <a:ahLst/>
            <a:cxnLst/>
            <a:rect l="l" t="t" r="r" b="b"/>
            <a:pathLst>
              <a:path w="3239871" h="3239871">
                <a:moveTo>
                  <a:pt x="0" y="0"/>
                </a:moveTo>
                <a:lnTo>
                  <a:pt x="3239871" y="0"/>
                </a:lnTo>
                <a:lnTo>
                  <a:pt x="3239871" y="3239871"/>
                </a:lnTo>
                <a:lnTo>
                  <a:pt x="0" y="32398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400000" flipH="1">
            <a:off x="-722587" y="-1163382"/>
            <a:ext cx="4107319" cy="4114800"/>
          </a:xfrm>
          <a:custGeom>
            <a:avLst/>
            <a:gdLst/>
            <a:ahLst/>
            <a:cxnLst/>
            <a:rect l="l" t="t" r="r" b="b"/>
            <a:pathLst>
              <a:path w="4107319" h="4114800">
                <a:moveTo>
                  <a:pt x="4107318" y="0"/>
                </a:moveTo>
                <a:lnTo>
                  <a:pt x="0" y="0"/>
                </a:lnTo>
                <a:lnTo>
                  <a:pt x="0" y="4114800"/>
                </a:lnTo>
                <a:lnTo>
                  <a:pt x="4107318" y="4114800"/>
                </a:lnTo>
                <a:lnTo>
                  <a:pt x="410731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04511" y="6447864"/>
            <a:ext cx="6265972" cy="32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38"/>
              </a:lnSpc>
              <a:spcBef>
                <a:spcPct val="0"/>
              </a:spcBef>
            </a:pPr>
            <a:r>
              <a:rPr lang="en-US" sz="7198" b="1">
                <a:solidFill>
                  <a:srgbClr val="221A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Key Initiatives,</a:t>
            </a:r>
          </a:p>
          <a:p>
            <a:pPr marL="0" lvl="0" indent="0" algn="l">
              <a:lnSpc>
                <a:spcPts val="8638"/>
              </a:lnSpc>
              <a:spcBef>
                <a:spcPct val="0"/>
              </a:spcBef>
            </a:pPr>
            <a:r>
              <a:rPr lang="en-US" sz="7198" b="1">
                <a:solidFill>
                  <a:srgbClr val="221A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Regional Integration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116885" y="2351818"/>
            <a:ext cx="6412145" cy="5583364"/>
            <a:chOff x="0" y="0"/>
            <a:chExt cx="8549527" cy="744448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9525"/>
              <a:ext cx="8549527" cy="1387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199"/>
                </a:lnSpc>
              </a:pPr>
              <a:r>
                <a:rPr lang="en-US" sz="3499" b="1">
                  <a:solidFill>
                    <a:srgbClr val="FFFFFF"/>
                  </a:solidFill>
                  <a:latin typeface="Proxima Nova Condensed Bold"/>
                  <a:ea typeface="Proxima Nova Condensed Bold"/>
                  <a:cs typeface="Proxima Nova Condensed Bold"/>
                  <a:sym typeface="Proxima Nova Condensed Bold"/>
                </a:rPr>
                <a:t>Notable regional agreements and their impacts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890141"/>
              <a:ext cx="8549527" cy="55543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3" lvl="1" indent="-259082" algn="l">
                <a:lnSpc>
                  <a:spcPts val="336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400" u="none" strike="noStrike">
                  <a:solidFill>
                    <a:srgbClr val="FFFFFF"/>
                  </a:solidFill>
                  <a:latin typeface="Touvlo"/>
                  <a:ea typeface="Touvlo"/>
                  <a:cs typeface="Touvlo"/>
                  <a:sym typeface="Touvlo"/>
                </a:rPr>
                <a:t>African Union's Agenda 2063 enhances integration</a:t>
              </a:r>
            </a:p>
            <a:p>
              <a:pPr marL="518163" lvl="1" indent="-259082" algn="l">
                <a:lnSpc>
                  <a:spcPts val="336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400" u="none" strike="noStrike">
                  <a:solidFill>
                    <a:srgbClr val="FFFFFF"/>
                  </a:solidFill>
                  <a:latin typeface="Touvlo"/>
                  <a:ea typeface="Touvlo"/>
                  <a:cs typeface="Touvlo"/>
                  <a:sym typeface="Touvlo"/>
                </a:rPr>
                <a:t>ECOWAS protocol promotes free movement of persons</a:t>
              </a:r>
            </a:p>
            <a:p>
              <a:pPr marL="518163" lvl="1" indent="-259082" algn="l">
                <a:lnSpc>
                  <a:spcPts val="336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400" u="none" strike="noStrike">
                  <a:solidFill>
                    <a:srgbClr val="FFFFFF"/>
                  </a:solidFill>
                  <a:latin typeface="Touvlo"/>
                  <a:ea typeface="Touvlo"/>
                  <a:cs typeface="Touvlo"/>
                  <a:sym typeface="Touvlo"/>
                </a:rPr>
                <a:t>Southern African Development Community's trade agreements</a:t>
              </a:r>
            </a:p>
            <a:p>
              <a:pPr marL="518163" lvl="1" indent="-259082" algn="l">
                <a:lnSpc>
                  <a:spcPts val="336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400" u="none" strike="noStrike">
                  <a:solidFill>
                    <a:srgbClr val="FFFFFF"/>
                  </a:solidFill>
                  <a:latin typeface="Touvlo"/>
                  <a:ea typeface="Touvlo"/>
                  <a:cs typeface="Touvlo"/>
                  <a:sym typeface="Touvlo"/>
                </a:rPr>
                <a:t>Joint border patrols improve regional security cooperation</a:t>
              </a:r>
            </a:p>
            <a:p>
              <a:pPr marL="518163" lvl="1" indent="-259082" algn="l">
                <a:lnSpc>
                  <a:spcPts val="336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2400" u="none" strike="noStrike">
                  <a:solidFill>
                    <a:srgbClr val="FFFFFF"/>
                  </a:solidFill>
                  <a:latin typeface="Touvlo"/>
                  <a:ea typeface="Touvlo"/>
                  <a:cs typeface="Touvlo"/>
                  <a:sym typeface="Touvlo"/>
                </a:rPr>
                <a:t>Intergovernmental Authority on Development focuses on peace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6451873" y="-2067452"/>
            <a:ext cx="10678621" cy="4267806"/>
          </a:xfrm>
          <a:custGeom>
            <a:avLst/>
            <a:gdLst/>
            <a:ahLst/>
            <a:cxnLst/>
            <a:rect l="l" t="t" r="r" b="b"/>
            <a:pathLst>
              <a:path w="10678621" h="4267806">
                <a:moveTo>
                  <a:pt x="0" y="4267806"/>
                </a:moveTo>
                <a:lnTo>
                  <a:pt x="10678621" y="4267806"/>
                </a:lnTo>
                <a:lnTo>
                  <a:pt x="10678621" y="0"/>
                </a:lnTo>
                <a:lnTo>
                  <a:pt x="0" y="0"/>
                </a:lnTo>
                <a:lnTo>
                  <a:pt x="0" y="426780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502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224118" y="-2290909"/>
            <a:ext cx="5580727" cy="5580727"/>
          </a:xfrm>
          <a:custGeom>
            <a:avLst/>
            <a:gdLst/>
            <a:ahLst/>
            <a:cxnLst/>
            <a:rect l="l" t="t" r="r" b="b"/>
            <a:pathLst>
              <a:path w="5580727" h="5580727">
                <a:moveTo>
                  <a:pt x="0" y="0"/>
                </a:moveTo>
                <a:lnTo>
                  <a:pt x="5580727" y="0"/>
                </a:lnTo>
                <a:lnTo>
                  <a:pt x="5580727" y="5580727"/>
                </a:lnTo>
                <a:lnTo>
                  <a:pt x="0" y="5580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92450" y="499454"/>
            <a:ext cx="8741227" cy="8741227"/>
          </a:xfrm>
          <a:custGeom>
            <a:avLst/>
            <a:gdLst/>
            <a:ahLst/>
            <a:cxnLst/>
            <a:rect l="l" t="t" r="r" b="b"/>
            <a:pathLst>
              <a:path w="8741227" h="8741227">
                <a:moveTo>
                  <a:pt x="0" y="0"/>
                </a:moveTo>
                <a:lnTo>
                  <a:pt x="8741227" y="0"/>
                </a:lnTo>
                <a:lnTo>
                  <a:pt x="8741227" y="8741227"/>
                </a:lnTo>
                <a:lnTo>
                  <a:pt x="0" y="8741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216478" y="3001239"/>
            <a:ext cx="10359084" cy="4202217"/>
            <a:chOff x="0" y="0"/>
            <a:chExt cx="2728318" cy="11067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28318" cy="1106757"/>
            </a:xfrm>
            <a:custGeom>
              <a:avLst/>
              <a:gdLst/>
              <a:ahLst/>
              <a:cxnLst/>
              <a:rect l="l" t="t" r="r" b="b"/>
              <a:pathLst>
                <a:path w="2728318" h="1106757">
                  <a:moveTo>
                    <a:pt x="44841" y="0"/>
                  </a:moveTo>
                  <a:lnTo>
                    <a:pt x="2683477" y="0"/>
                  </a:lnTo>
                  <a:cubicBezTo>
                    <a:pt x="2708242" y="0"/>
                    <a:pt x="2728318" y="20076"/>
                    <a:pt x="2728318" y="44841"/>
                  </a:cubicBezTo>
                  <a:lnTo>
                    <a:pt x="2728318" y="1061915"/>
                  </a:lnTo>
                  <a:cubicBezTo>
                    <a:pt x="2728318" y="1073808"/>
                    <a:pt x="2723594" y="1085214"/>
                    <a:pt x="2715185" y="1093623"/>
                  </a:cubicBezTo>
                  <a:cubicBezTo>
                    <a:pt x="2706775" y="1102032"/>
                    <a:pt x="2695370" y="1106757"/>
                    <a:pt x="2683477" y="1106757"/>
                  </a:cubicBezTo>
                  <a:lnTo>
                    <a:pt x="44841" y="1106757"/>
                  </a:lnTo>
                  <a:cubicBezTo>
                    <a:pt x="20076" y="1106757"/>
                    <a:pt x="0" y="1086680"/>
                    <a:pt x="0" y="1061915"/>
                  </a:cubicBezTo>
                  <a:lnTo>
                    <a:pt x="0" y="44841"/>
                  </a:lnTo>
                  <a:cubicBezTo>
                    <a:pt x="0" y="20076"/>
                    <a:pt x="20076" y="0"/>
                    <a:pt x="44841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28318" cy="1144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532562" y="442304"/>
            <a:ext cx="5810820" cy="2558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112"/>
              </a:lnSpc>
              <a:spcBef>
                <a:spcPct val="0"/>
              </a:spcBef>
            </a:pPr>
            <a:r>
              <a:rPr lang="en-US" sz="8025" b="1">
                <a:solidFill>
                  <a:srgbClr val="221A00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Literature Review </a:t>
            </a:r>
          </a:p>
        </p:txBody>
      </p:sp>
      <p:sp>
        <p:nvSpPr>
          <p:cNvPr id="9" name="Freeform 9"/>
          <p:cNvSpPr/>
          <p:nvPr/>
        </p:nvSpPr>
        <p:spPr>
          <a:xfrm>
            <a:off x="13582045" y="6717293"/>
            <a:ext cx="6089668" cy="6089668"/>
          </a:xfrm>
          <a:custGeom>
            <a:avLst/>
            <a:gdLst/>
            <a:ahLst/>
            <a:cxnLst/>
            <a:rect l="l" t="t" r="r" b="b"/>
            <a:pathLst>
              <a:path w="6089668" h="6089668">
                <a:moveTo>
                  <a:pt x="0" y="0"/>
                </a:moveTo>
                <a:lnTo>
                  <a:pt x="6089669" y="0"/>
                </a:lnTo>
                <a:lnTo>
                  <a:pt x="6089669" y="6089668"/>
                </a:lnTo>
                <a:lnTo>
                  <a:pt x="0" y="60896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4835" y="3201189"/>
            <a:ext cx="10007770" cy="3802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2"/>
              </a:lnSpc>
              <a:spcBef>
                <a:spcPct val="0"/>
              </a:spcBef>
            </a:pPr>
            <a:r>
              <a:rPr lang="en-US" sz="2810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Key Theoretical Contributions:</a:t>
            </a:r>
          </a:p>
          <a:p>
            <a:pPr algn="l">
              <a:lnSpc>
                <a:spcPts val="3372"/>
              </a:lnSpc>
              <a:spcBef>
                <a:spcPct val="0"/>
              </a:spcBef>
            </a:pPr>
            <a:r>
              <a:rPr lang="en-US" sz="2810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Security Studies Evolution: From state-centric to human security approaches (Iwilade &amp; Agbo, 2012; Schomerus &amp; de Vries, 2014)</a:t>
            </a:r>
          </a:p>
          <a:p>
            <a:pPr algn="l">
              <a:lnSpc>
                <a:spcPts val="3372"/>
              </a:lnSpc>
              <a:spcBef>
                <a:spcPct val="0"/>
              </a:spcBef>
            </a:pPr>
            <a:r>
              <a:rPr lang="en-US" sz="2810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Regional Security Complex Theory: Limitations in African contexts due to leadership agency (Walsh, 2021)</a:t>
            </a:r>
          </a:p>
          <a:p>
            <a:pPr algn="l">
              <a:lnSpc>
                <a:spcPts val="3372"/>
              </a:lnSpc>
              <a:spcBef>
                <a:spcPct val="0"/>
              </a:spcBef>
            </a:pPr>
            <a:r>
              <a:rPr lang="en-US" sz="2810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Border Studies: "Sovereignty entrepreneurs" and transnational governmentality (Hollstegge &amp; Doevenspeck, 2017)</a:t>
            </a:r>
          </a:p>
          <a:p>
            <a:pPr algn="l">
              <a:lnSpc>
                <a:spcPts val="3372"/>
              </a:lnSpc>
              <a:spcBef>
                <a:spcPct val="0"/>
              </a:spcBef>
            </a:pPr>
            <a:endParaRPr lang="en-US" sz="2810" b="1">
              <a:solidFill>
                <a:srgbClr val="FFFFFF"/>
              </a:solidFill>
              <a:latin typeface="Proxima Nova Condensed Bold"/>
              <a:ea typeface="Proxima Nova Condensed Bold"/>
              <a:cs typeface="Proxima Nova Condensed Bold"/>
              <a:sym typeface="Proxima Nova Condensed Bold"/>
            </a:endParaRPr>
          </a:p>
          <a:p>
            <a:pPr algn="l">
              <a:lnSpc>
                <a:spcPts val="3372"/>
              </a:lnSpc>
              <a:spcBef>
                <a:spcPct val="0"/>
              </a:spcBef>
            </a:pPr>
            <a:endParaRPr lang="en-US" sz="2810" b="1">
              <a:solidFill>
                <a:srgbClr val="FFFFFF"/>
              </a:solidFill>
              <a:latin typeface="Proxima Nova Condensed Bold"/>
              <a:ea typeface="Proxima Nova Condensed Bold"/>
              <a:cs typeface="Proxima Nova Condensed Bold"/>
              <a:sym typeface="Proxima Nova Condensed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-241792" y="6355755"/>
            <a:ext cx="10582275" cy="4303667"/>
            <a:chOff x="0" y="0"/>
            <a:chExt cx="2787101" cy="11334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87101" cy="1133476"/>
            </a:xfrm>
            <a:custGeom>
              <a:avLst/>
              <a:gdLst/>
              <a:ahLst/>
              <a:cxnLst/>
              <a:rect l="l" t="t" r="r" b="b"/>
              <a:pathLst>
                <a:path w="2787101" h="1133476">
                  <a:moveTo>
                    <a:pt x="43896" y="0"/>
                  </a:moveTo>
                  <a:lnTo>
                    <a:pt x="2743206" y="0"/>
                  </a:lnTo>
                  <a:cubicBezTo>
                    <a:pt x="2754848" y="0"/>
                    <a:pt x="2766013" y="4625"/>
                    <a:pt x="2774245" y="12857"/>
                  </a:cubicBezTo>
                  <a:cubicBezTo>
                    <a:pt x="2782477" y="21089"/>
                    <a:pt x="2787101" y="32254"/>
                    <a:pt x="2787101" y="43896"/>
                  </a:cubicBezTo>
                  <a:lnTo>
                    <a:pt x="2787101" y="1089581"/>
                  </a:lnTo>
                  <a:cubicBezTo>
                    <a:pt x="2787101" y="1113823"/>
                    <a:pt x="2767449" y="1133476"/>
                    <a:pt x="2743206" y="1133476"/>
                  </a:cubicBezTo>
                  <a:lnTo>
                    <a:pt x="43896" y="1133476"/>
                  </a:lnTo>
                  <a:cubicBezTo>
                    <a:pt x="32254" y="1133476"/>
                    <a:pt x="21089" y="1128851"/>
                    <a:pt x="12857" y="1120619"/>
                  </a:cubicBezTo>
                  <a:cubicBezTo>
                    <a:pt x="4625" y="1112387"/>
                    <a:pt x="0" y="1101222"/>
                    <a:pt x="0" y="1089581"/>
                  </a:cubicBezTo>
                  <a:lnTo>
                    <a:pt x="0" y="43896"/>
                  </a:lnTo>
                  <a:cubicBezTo>
                    <a:pt x="0" y="32254"/>
                    <a:pt x="4625" y="21089"/>
                    <a:pt x="12857" y="12857"/>
                  </a:cubicBezTo>
                  <a:cubicBezTo>
                    <a:pt x="21089" y="4625"/>
                    <a:pt x="32254" y="0"/>
                    <a:pt x="43896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787101" cy="1171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34835" y="6346230"/>
            <a:ext cx="10205648" cy="3940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1"/>
              </a:lnSpc>
              <a:spcBef>
                <a:spcPct val="0"/>
              </a:spcBef>
            </a:pPr>
            <a:r>
              <a:rPr lang="en-US" sz="2918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Colonial Legacy Analysis: Grassroots Pan-Africanism and resource disputes (Mulugeta &amp; Wando, 2025; Okumu, 2010)</a:t>
            </a:r>
          </a:p>
          <a:p>
            <a:pPr algn="l">
              <a:lnSpc>
                <a:spcPts val="3501"/>
              </a:lnSpc>
              <a:spcBef>
                <a:spcPct val="0"/>
              </a:spcBef>
            </a:pPr>
            <a:r>
              <a:rPr lang="en-US" sz="2918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Empirical Research Gaps:</a:t>
            </a:r>
          </a:p>
          <a:p>
            <a:pPr algn="l">
              <a:lnSpc>
                <a:spcPts val="3501"/>
              </a:lnSpc>
              <a:spcBef>
                <a:spcPct val="0"/>
              </a:spcBef>
            </a:pPr>
            <a:r>
              <a:rPr lang="en-US" sz="2918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Limited community-centered research on border governance experiences</a:t>
            </a:r>
          </a:p>
          <a:p>
            <a:pPr algn="l">
              <a:lnSpc>
                <a:spcPts val="3501"/>
              </a:lnSpc>
              <a:spcBef>
                <a:spcPct val="0"/>
              </a:spcBef>
            </a:pPr>
            <a:r>
              <a:rPr lang="en-US" sz="2918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Insufficient comparative analysis between different African integration models</a:t>
            </a:r>
          </a:p>
          <a:p>
            <a:pPr algn="l">
              <a:lnSpc>
                <a:spcPts val="3501"/>
              </a:lnSpc>
              <a:spcBef>
                <a:spcPct val="0"/>
              </a:spcBef>
            </a:pPr>
            <a:r>
              <a:rPr lang="en-US" sz="2918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Weak quantitative assessment of integration policy outcomes</a:t>
            </a:r>
          </a:p>
          <a:p>
            <a:pPr algn="l">
              <a:lnSpc>
                <a:spcPts val="3501"/>
              </a:lnSpc>
              <a:spcBef>
                <a:spcPct val="0"/>
              </a:spcBef>
            </a:pPr>
            <a:r>
              <a:rPr lang="en-US" sz="2918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Inadequate attention to climate migration and gender dimensions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294754" y="3064224"/>
            <a:ext cx="10359084" cy="6697902"/>
            <a:chOff x="0" y="0"/>
            <a:chExt cx="2728318" cy="176405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28318" cy="1764057"/>
            </a:xfrm>
            <a:custGeom>
              <a:avLst/>
              <a:gdLst/>
              <a:ahLst/>
              <a:cxnLst/>
              <a:rect l="l" t="t" r="r" b="b"/>
              <a:pathLst>
                <a:path w="2728318" h="1764057">
                  <a:moveTo>
                    <a:pt x="44841" y="0"/>
                  </a:moveTo>
                  <a:lnTo>
                    <a:pt x="2683477" y="0"/>
                  </a:lnTo>
                  <a:cubicBezTo>
                    <a:pt x="2708242" y="0"/>
                    <a:pt x="2728318" y="20076"/>
                    <a:pt x="2728318" y="44841"/>
                  </a:cubicBezTo>
                  <a:lnTo>
                    <a:pt x="2728318" y="1719215"/>
                  </a:lnTo>
                  <a:cubicBezTo>
                    <a:pt x="2728318" y="1731108"/>
                    <a:pt x="2723594" y="1742514"/>
                    <a:pt x="2715185" y="1750923"/>
                  </a:cubicBezTo>
                  <a:cubicBezTo>
                    <a:pt x="2706775" y="1759332"/>
                    <a:pt x="2695370" y="1764057"/>
                    <a:pt x="2683477" y="1764057"/>
                  </a:cubicBezTo>
                  <a:lnTo>
                    <a:pt x="44841" y="1764057"/>
                  </a:lnTo>
                  <a:cubicBezTo>
                    <a:pt x="20076" y="1764057"/>
                    <a:pt x="0" y="1743981"/>
                    <a:pt x="0" y="1719215"/>
                  </a:cubicBezTo>
                  <a:lnTo>
                    <a:pt x="0" y="44841"/>
                  </a:lnTo>
                  <a:cubicBezTo>
                    <a:pt x="0" y="20076"/>
                    <a:pt x="20076" y="0"/>
                    <a:pt x="44841" y="0"/>
                  </a:cubicBezTo>
                  <a:close/>
                </a:path>
              </a:pathLst>
            </a:custGeom>
            <a:solidFill>
              <a:srgbClr val="3E5F7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728318" cy="18021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517331" y="3745905"/>
            <a:ext cx="7048497" cy="522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3499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Empirical Research Gaps: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3499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Limited community-centered research on border governance experiences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3499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Insufficient comparative analysis between different African integration models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3499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Weak quantitative assessment of integration policy outcomes</a:t>
            </a:r>
          </a:p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3499" b="1">
                <a:solidFill>
                  <a:srgbClr val="FFFFFF"/>
                </a:solidFill>
                <a:latin typeface="Proxima Nova Condensed Bold"/>
                <a:ea typeface="Proxima Nova Condensed Bold"/>
                <a:cs typeface="Proxima Nova Condensed Bold"/>
                <a:sym typeface="Proxima Nova Condensed Bold"/>
              </a:rPr>
              <a:t>Inadequate attention to climate migration and gender dimensions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1199</Words>
  <Application>Microsoft Office PowerPoint</Application>
  <PresentationFormat>Custom</PresentationFormat>
  <Paragraphs>190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Proxima Nova Condensed Bold</vt:lpstr>
      <vt:lpstr>Touvlo Bold</vt:lpstr>
      <vt:lpstr>Touvlo</vt:lpstr>
      <vt:lpstr>Arial</vt:lpstr>
      <vt:lpstr>Calibri</vt:lpstr>
      <vt:lpstr>Proxima Nova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Introduction</dc:title>
  <dc:creator>User</dc:creator>
  <cp:lastModifiedBy>Peter</cp:lastModifiedBy>
  <cp:revision>1</cp:revision>
  <dcterms:created xsi:type="dcterms:W3CDTF">2006-08-16T00:00:00Z</dcterms:created>
  <dcterms:modified xsi:type="dcterms:W3CDTF">2025-10-02T07:15:09Z</dcterms:modified>
  <dc:identifier>DAGzDUgPoaw</dc:identifier>
</cp:coreProperties>
</file>